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1.bin" ContentType="application/vnd.openxmlformats-officedocument.oleObject"/>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handoutMasterIdLst>
    <p:handoutMasterId r:id="rId82"/>
  </p:handoutMasterIdLst>
  <p:sldIdLst>
    <p:sldId id="842" r:id="rId2"/>
    <p:sldId id="843" r:id="rId3"/>
    <p:sldId id="844" r:id="rId4"/>
    <p:sldId id="845" r:id="rId5"/>
    <p:sldId id="846" r:id="rId6"/>
    <p:sldId id="847" r:id="rId7"/>
    <p:sldId id="848" r:id="rId8"/>
    <p:sldId id="849" r:id="rId9"/>
    <p:sldId id="732" r:id="rId10"/>
    <p:sldId id="524" r:id="rId11"/>
    <p:sldId id="746" r:id="rId12"/>
    <p:sldId id="810" r:id="rId13"/>
    <p:sldId id="811" r:id="rId14"/>
    <p:sldId id="835" r:id="rId15"/>
    <p:sldId id="836" r:id="rId16"/>
    <p:sldId id="812" r:id="rId17"/>
    <p:sldId id="737" r:id="rId18"/>
    <p:sldId id="797" r:id="rId19"/>
    <p:sldId id="555" r:id="rId20"/>
    <p:sldId id="798" r:id="rId21"/>
    <p:sldId id="799" r:id="rId22"/>
    <p:sldId id="800" r:id="rId23"/>
    <p:sldId id="802" r:id="rId24"/>
    <p:sldId id="805" r:id="rId25"/>
    <p:sldId id="697" r:id="rId26"/>
    <p:sldId id="806" r:id="rId27"/>
    <p:sldId id="821" r:id="rId28"/>
    <p:sldId id="820" r:id="rId29"/>
    <p:sldId id="822" r:id="rId30"/>
    <p:sldId id="826" r:id="rId31"/>
    <p:sldId id="807" r:id="rId32"/>
    <p:sldId id="622" r:id="rId33"/>
    <p:sldId id="819" r:id="rId34"/>
    <p:sldId id="841" r:id="rId35"/>
    <p:sldId id="824" r:id="rId36"/>
    <p:sldId id="814" r:id="rId37"/>
    <p:sldId id="815" r:id="rId38"/>
    <p:sldId id="816" r:id="rId39"/>
    <p:sldId id="809" r:id="rId40"/>
    <p:sldId id="756" r:id="rId41"/>
    <p:sldId id="757" r:id="rId42"/>
    <p:sldId id="803" r:id="rId43"/>
    <p:sldId id="759" r:id="rId44"/>
    <p:sldId id="851" r:id="rId45"/>
    <p:sldId id="852" r:id="rId46"/>
    <p:sldId id="808" r:id="rId47"/>
    <p:sldId id="823" r:id="rId48"/>
    <p:sldId id="825" r:id="rId49"/>
    <p:sldId id="827" r:id="rId50"/>
    <p:sldId id="760" r:id="rId51"/>
    <p:sldId id="763" r:id="rId52"/>
    <p:sldId id="830" r:id="rId53"/>
    <p:sldId id="831" r:id="rId54"/>
    <p:sldId id="818" r:id="rId55"/>
    <p:sldId id="765" r:id="rId56"/>
    <p:sldId id="838" r:id="rId57"/>
    <p:sldId id="766" r:id="rId58"/>
    <p:sldId id="768" r:id="rId59"/>
    <p:sldId id="840" r:id="rId60"/>
    <p:sldId id="850" r:id="rId61"/>
    <p:sldId id="828" r:id="rId62"/>
    <p:sldId id="829" r:id="rId63"/>
    <p:sldId id="639" r:id="rId64"/>
    <p:sldId id="498" r:id="rId65"/>
    <p:sldId id="500" r:id="rId66"/>
    <p:sldId id="712" r:id="rId67"/>
    <p:sldId id="661" r:id="rId68"/>
    <p:sldId id="839" r:id="rId69"/>
    <p:sldId id="834" r:id="rId70"/>
    <p:sldId id="833" r:id="rId71"/>
    <p:sldId id="861" r:id="rId72"/>
    <p:sldId id="853" r:id="rId73"/>
    <p:sldId id="854" r:id="rId74"/>
    <p:sldId id="855" r:id="rId75"/>
    <p:sldId id="856" r:id="rId76"/>
    <p:sldId id="857" r:id="rId77"/>
    <p:sldId id="858" r:id="rId78"/>
    <p:sldId id="860" r:id="rId79"/>
    <p:sldId id="729" r:id="rId80"/>
  </p:sldIdLst>
  <p:sldSz cx="9144000" cy="6858000" type="screen4x3"/>
  <p:notesSz cx="6805613" cy="9939338"/>
  <p:defaultTextStyle>
    <a:defPPr>
      <a:defRPr lang="en-US"/>
    </a:defPPr>
    <a:lvl1pPr algn="l" rtl="0" fontAlgn="base">
      <a:spcBef>
        <a:spcPct val="0"/>
      </a:spcBef>
      <a:spcAft>
        <a:spcPct val="0"/>
      </a:spcAft>
      <a:defRPr sz="1000" kern="1200">
        <a:solidFill>
          <a:schemeClr val="tx1"/>
        </a:solidFill>
        <a:latin typeface="Arial" charset="0"/>
        <a:ea typeface="+mn-ea"/>
        <a:cs typeface="Arial" charset="0"/>
      </a:defRPr>
    </a:lvl1pPr>
    <a:lvl2pPr marL="457200" algn="l" rtl="0" fontAlgn="base">
      <a:spcBef>
        <a:spcPct val="0"/>
      </a:spcBef>
      <a:spcAft>
        <a:spcPct val="0"/>
      </a:spcAft>
      <a:defRPr sz="1000" kern="1200">
        <a:solidFill>
          <a:schemeClr val="tx1"/>
        </a:solidFill>
        <a:latin typeface="Arial" charset="0"/>
        <a:ea typeface="+mn-ea"/>
        <a:cs typeface="Arial" charset="0"/>
      </a:defRPr>
    </a:lvl2pPr>
    <a:lvl3pPr marL="914400" algn="l" rtl="0" fontAlgn="base">
      <a:spcBef>
        <a:spcPct val="0"/>
      </a:spcBef>
      <a:spcAft>
        <a:spcPct val="0"/>
      </a:spcAft>
      <a:defRPr sz="1000" kern="1200">
        <a:solidFill>
          <a:schemeClr val="tx1"/>
        </a:solidFill>
        <a:latin typeface="Arial" charset="0"/>
        <a:ea typeface="+mn-ea"/>
        <a:cs typeface="Arial" charset="0"/>
      </a:defRPr>
    </a:lvl3pPr>
    <a:lvl4pPr marL="1371600" algn="l" rtl="0" fontAlgn="base">
      <a:spcBef>
        <a:spcPct val="0"/>
      </a:spcBef>
      <a:spcAft>
        <a:spcPct val="0"/>
      </a:spcAft>
      <a:defRPr sz="1000" kern="1200">
        <a:solidFill>
          <a:schemeClr val="tx1"/>
        </a:solidFill>
        <a:latin typeface="Arial" charset="0"/>
        <a:ea typeface="+mn-ea"/>
        <a:cs typeface="Arial" charset="0"/>
      </a:defRPr>
    </a:lvl4pPr>
    <a:lvl5pPr marL="1828800" algn="l" rtl="0" fontAlgn="base">
      <a:spcBef>
        <a:spcPct val="0"/>
      </a:spcBef>
      <a:spcAft>
        <a:spcPct val="0"/>
      </a:spcAft>
      <a:defRPr sz="1000" kern="1200">
        <a:solidFill>
          <a:schemeClr val="tx1"/>
        </a:solidFill>
        <a:latin typeface="Arial" charset="0"/>
        <a:ea typeface="+mn-ea"/>
        <a:cs typeface="Arial" charset="0"/>
      </a:defRPr>
    </a:lvl5pPr>
    <a:lvl6pPr marL="2286000" algn="l" defTabSz="914400" rtl="0" eaLnBrk="1" latinLnBrk="0" hangingPunct="1">
      <a:defRPr sz="1000" kern="1200">
        <a:solidFill>
          <a:schemeClr val="tx1"/>
        </a:solidFill>
        <a:latin typeface="Arial" charset="0"/>
        <a:ea typeface="+mn-ea"/>
        <a:cs typeface="Arial" charset="0"/>
      </a:defRPr>
    </a:lvl6pPr>
    <a:lvl7pPr marL="2743200" algn="l" defTabSz="914400" rtl="0" eaLnBrk="1" latinLnBrk="0" hangingPunct="1">
      <a:defRPr sz="1000" kern="1200">
        <a:solidFill>
          <a:schemeClr val="tx1"/>
        </a:solidFill>
        <a:latin typeface="Arial" charset="0"/>
        <a:ea typeface="+mn-ea"/>
        <a:cs typeface="Arial" charset="0"/>
      </a:defRPr>
    </a:lvl7pPr>
    <a:lvl8pPr marL="3200400" algn="l" defTabSz="914400" rtl="0" eaLnBrk="1" latinLnBrk="0" hangingPunct="1">
      <a:defRPr sz="1000" kern="1200">
        <a:solidFill>
          <a:schemeClr val="tx1"/>
        </a:solidFill>
        <a:latin typeface="Arial" charset="0"/>
        <a:ea typeface="+mn-ea"/>
        <a:cs typeface="Arial" charset="0"/>
      </a:defRPr>
    </a:lvl8pPr>
    <a:lvl9pPr marL="3657600" algn="l" defTabSz="914400" rtl="0" eaLnBrk="1" latinLnBrk="0" hangingPunct="1">
      <a:defRPr sz="10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66"/>
    <a:srgbClr val="FFFF99"/>
    <a:srgbClr val="FF0000"/>
    <a:srgbClr val="FF3701"/>
    <a:srgbClr val="3366FF"/>
    <a:srgbClr val="4D4D4D"/>
    <a:srgbClr val="5F5F5F"/>
    <a:srgbClr val="D60093"/>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56" autoAdjust="0"/>
    <p:restoredTop sz="92599" autoAdjust="0"/>
  </p:normalViewPr>
  <p:slideViewPr>
    <p:cSldViewPr>
      <p:cViewPr>
        <p:scale>
          <a:sx n="50" d="100"/>
          <a:sy n="50" d="100"/>
        </p:scale>
        <p:origin x="-2888" y="-1264"/>
      </p:cViewPr>
      <p:guideLst>
        <p:guide orient="horz" pos="2160"/>
        <p:guide pos="2880"/>
      </p:guideLst>
    </p:cSldViewPr>
  </p:slideViewPr>
  <p:outlineViewPr>
    <p:cViewPr>
      <p:scale>
        <a:sx n="33" d="100"/>
        <a:sy n="33" d="100"/>
      </p:scale>
      <p:origin x="0" y="2275"/>
    </p:cViewPr>
  </p:outlineViewPr>
  <p:notesTextViewPr>
    <p:cViewPr>
      <p:scale>
        <a:sx n="100" d="100"/>
        <a:sy n="100" d="100"/>
      </p:scale>
      <p:origin x="0" y="0"/>
    </p:cViewPr>
  </p:notesTextViewPr>
  <p:sorterViewPr>
    <p:cViewPr>
      <p:scale>
        <a:sx n="75" d="100"/>
        <a:sy n="75" d="100"/>
      </p:scale>
      <p:origin x="0" y="5779"/>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notesMaster" Target="notesMasters/notesMaster1.xml"/><Relationship Id="rId82" Type="http://schemas.openxmlformats.org/officeDocument/2006/relationships/handoutMaster" Target="handoutMasters/handoutMaster1.xml"/><Relationship Id="rId83" Type="http://schemas.openxmlformats.org/officeDocument/2006/relationships/printerSettings" Target="printerSettings/printerSettings1.bin"/><Relationship Id="rId84" Type="http://schemas.openxmlformats.org/officeDocument/2006/relationships/presProps" Target="presProps.xml"/><Relationship Id="rId85" Type="http://schemas.openxmlformats.org/officeDocument/2006/relationships/viewProps" Target="viewProps.xml"/><Relationship Id="rId86" Type="http://schemas.openxmlformats.org/officeDocument/2006/relationships/theme" Target="theme/theme1.xml"/><Relationship Id="rId8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e.mamani.PROINPALP.000\Documents\Graficos%20concurso%20NUD%20IFAD%20200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en-US" dirty="0" err="1" smtClean="0"/>
              <a:t>Agrobiodiversity</a:t>
            </a:r>
            <a:r>
              <a:rPr lang="en-US" dirty="0" smtClean="0"/>
              <a:t> in</a:t>
            </a:r>
            <a:r>
              <a:rPr lang="en-US" baseline="0" dirty="0" smtClean="0"/>
              <a:t> Fairs</a:t>
            </a:r>
            <a:endParaRPr lang="en-US" dirty="0"/>
          </a:p>
        </c:rich>
      </c:tx>
      <c:overlay val="0"/>
    </c:title>
    <c:autoTitleDeleted val="0"/>
    <c:plotArea>
      <c:layout/>
      <c:barChart>
        <c:barDir val="col"/>
        <c:grouping val="clustered"/>
        <c:varyColors val="0"/>
        <c:ser>
          <c:idx val="0"/>
          <c:order val="0"/>
          <c:tx>
            <c:strRef>
              <c:f>Hoja2!$B$3:$B$4</c:f>
              <c:strCache>
                <c:ptCount val="1"/>
                <c:pt idx="0">
                  <c:v>2008 Coromata</c:v>
                </c:pt>
              </c:strCache>
            </c:strRef>
          </c:tx>
          <c:invertIfNegative val="0"/>
          <c:cat>
            <c:strRef>
              <c:f>Hoja2!$A$5:$A$17</c:f>
              <c:strCache>
                <c:ptCount val="13"/>
                <c:pt idx="0">
                  <c:v>Quinua</c:v>
                </c:pt>
                <c:pt idx="1">
                  <c:v>Cañahua</c:v>
                </c:pt>
                <c:pt idx="2">
                  <c:v>Papa</c:v>
                </c:pt>
                <c:pt idx="3">
                  <c:v>Oca</c:v>
                </c:pt>
                <c:pt idx="4">
                  <c:v>Isaño</c:v>
                </c:pt>
                <c:pt idx="5">
                  <c:v>Papalisa</c:v>
                </c:pt>
                <c:pt idx="6">
                  <c:v>Tarwi</c:v>
                </c:pt>
                <c:pt idx="7">
                  <c:v>Maíz</c:v>
                </c:pt>
                <c:pt idx="8">
                  <c:v>Cebada</c:v>
                </c:pt>
                <c:pt idx="9">
                  <c:v>Trigo</c:v>
                </c:pt>
                <c:pt idx="10">
                  <c:v>Haba</c:v>
                </c:pt>
                <c:pt idx="11">
                  <c:v>Arveja</c:v>
                </c:pt>
                <c:pt idx="12">
                  <c:v>Avena</c:v>
                </c:pt>
              </c:strCache>
            </c:strRef>
          </c:cat>
          <c:val>
            <c:numRef>
              <c:f>Hoja2!$B$5:$B$17</c:f>
              <c:numCache>
                <c:formatCode>General</c:formatCode>
                <c:ptCount val="13"/>
                <c:pt idx="0">
                  <c:v>3.0</c:v>
                </c:pt>
                <c:pt idx="1">
                  <c:v>10.0</c:v>
                </c:pt>
                <c:pt idx="2">
                  <c:v>60.0</c:v>
                </c:pt>
                <c:pt idx="3">
                  <c:v>7.0</c:v>
                </c:pt>
                <c:pt idx="4">
                  <c:v>5.0</c:v>
                </c:pt>
                <c:pt idx="5">
                  <c:v>5.0</c:v>
                </c:pt>
                <c:pt idx="6">
                  <c:v>0.0</c:v>
                </c:pt>
                <c:pt idx="7">
                  <c:v>0.0</c:v>
                </c:pt>
                <c:pt idx="8">
                  <c:v>3.0</c:v>
                </c:pt>
                <c:pt idx="9">
                  <c:v>0.0</c:v>
                </c:pt>
                <c:pt idx="10">
                  <c:v>5.0</c:v>
                </c:pt>
                <c:pt idx="11">
                  <c:v>2.0</c:v>
                </c:pt>
                <c:pt idx="12">
                  <c:v>2.0</c:v>
                </c:pt>
              </c:numCache>
            </c:numRef>
          </c:val>
        </c:ser>
        <c:ser>
          <c:idx val="1"/>
          <c:order val="1"/>
          <c:tx>
            <c:strRef>
              <c:f>Hoja2!$C$3:$C$4</c:f>
              <c:strCache>
                <c:ptCount val="1"/>
                <c:pt idx="0">
                  <c:v>2009 Coromata</c:v>
                </c:pt>
              </c:strCache>
            </c:strRef>
          </c:tx>
          <c:invertIfNegative val="0"/>
          <c:cat>
            <c:strRef>
              <c:f>Hoja2!$A$5:$A$17</c:f>
              <c:strCache>
                <c:ptCount val="13"/>
                <c:pt idx="0">
                  <c:v>Quinua</c:v>
                </c:pt>
                <c:pt idx="1">
                  <c:v>Cañahua</c:v>
                </c:pt>
                <c:pt idx="2">
                  <c:v>Papa</c:v>
                </c:pt>
                <c:pt idx="3">
                  <c:v>Oca</c:v>
                </c:pt>
                <c:pt idx="4">
                  <c:v>Isaño</c:v>
                </c:pt>
                <c:pt idx="5">
                  <c:v>Papalisa</c:v>
                </c:pt>
                <c:pt idx="6">
                  <c:v>Tarwi</c:v>
                </c:pt>
                <c:pt idx="7">
                  <c:v>Maíz</c:v>
                </c:pt>
                <c:pt idx="8">
                  <c:v>Cebada</c:v>
                </c:pt>
                <c:pt idx="9">
                  <c:v>Trigo</c:v>
                </c:pt>
                <c:pt idx="10">
                  <c:v>Haba</c:v>
                </c:pt>
                <c:pt idx="11">
                  <c:v>Arveja</c:v>
                </c:pt>
                <c:pt idx="12">
                  <c:v>Avena</c:v>
                </c:pt>
              </c:strCache>
            </c:strRef>
          </c:cat>
          <c:val>
            <c:numRef>
              <c:f>Hoja2!$C$5:$C$17</c:f>
              <c:numCache>
                <c:formatCode>General</c:formatCode>
                <c:ptCount val="13"/>
                <c:pt idx="0">
                  <c:v>6.0</c:v>
                </c:pt>
                <c:pt idx="1">
                  <c:v>9.0</c:v>
                </c:pt>
                <c:pt idx="2">
                  <c:v>72.0</c:v>
                </c:pt>
                <c:pt idx="3">
                  <c:v>13.0</c:v>
                </c:pt>
                <c:pt idx="4">
                  <c:v>13.0</c:v>
                </c:pt>
                <c:pt idx="5">
                  <c:v>8.0</c:v>
                </c:pt>
                <c:pt idx="6">
                  <c:v>1.0</c:v>
                </c:pt>
                <c:pt idx="7">
                  <c:v>0.0</c:v>
                </c:pt>
                <c:pt idx="8">
                  <c:v>6.0</c:v>
                </c:pt>
                <c:pt idx="9">
                  <c:v>1.0</c:v>
                </c:pt>
                <c:pt idx="10">
                  <c:v>26.0</c:v>
                </c:pt>
                <c:pt idx="11">
                  <c:v>4.0</c:v>
                </c:pt>
                <c:pt idx="12">
                  <c:v>2.0</c:v>
                </c:pt>
              </c:numCache>
            </c:numRef>
          </c:val>
        </c:ser>
        <c:ser>
          <c:idx val="2"/>
          <c:order val="2"/>
          <c:tx>
            <c:strRef>
              <c:f>Hoja2!$D$3:$D$4</c:f>
              <c:strCache>
                <c:ptCount val="1"/>
                <c:pt idx="0">
                  <c:v>2008 Okola</c:v>
                </c:pt>
              </c:strCache>
            </c:strRef>
          </c:tx>
          <c:invertIfNegative val="0"/>
          <c:cat>
            <c:strRef>
              <c:f>Hoja2!$A$5:$A$17</c:f>
              <c:strCache>
                <c:ptCount val="13"/>
                <c:pt idx="0">
                  <c:v>Quinua</c:v>
                </c:pt>
                <c:pt idx="1">
                  <c:v>Cañahua</c:v>
                </c:pt>
                <c:pt idx="2">
                  <c:v>Papa</c:v>
                </c:pt>
                <c:pt idx="3">
                  <c:v>Oca</c:v>
                </c:pt>
                <c:pt idx="4">
                  <c:v>Isaño</c:v>
                </c:pt>
                <c:pt idx="5">
                  <c:v>Papalisa</c:v>
                </c:pt>
                <c:pt idx="6">
                  <c:v>Tarwi</c:v>
                </c:pt>
                <c:pt idx="7">
                  <c:v>Maíz</c:v>
                </c:pt>
                <c:pt idx="8">
                  <c:v>Cebada</c:v>
                </c:pt>
                <c:pt idx="9">
                  <c:v>Trigo</c:v>
                </c:pt>
                <c:pt idx="10">
                  <c:v>Haba</c:v>
                </c:pt>
                <c:pt idx="11">
                  <c:v>Arveja</c:v>
                </c:pt>
                <c:pt idx="12">
                  <c:v>Avena</c:v>
                </c:pt>
              </c:strCache>
            </c:strRef>
          </c:cat>
          <c:val>
            <c:numRef>
              <c:f>Hoja2!$D$5:$D$17</c:f>
              <c:numCache>
                <c:formatCode>General</c:formatCode>
                <c:ptCount val="13"/>
                <c:pt idx="0">
                  <c:v>5.0</c:v>
                </c:pt>
                <c:pt idx="1">
                  <c:v>3.0</c:v>
                </c:pt>
                <c:pt idx="2">
                  <c:v>33.0</c:v>
                </c:pt>
                <c:pt idx="3">
                  <c:v>8.0</c:v>
                </c:pt>
                <c:pt idx="4">
                  <c:v>5.0</c:v>
                </c:pt>
                <c:pt idx="5">
                  <c:v>5.0</c:v>
                </c:pt>
                <c:pt idx="6">
                  <c:v>2.0</c:v>
                </c:pt>
                <c:pt idx="7">
                  <c:v>7.0</c:v>
                </c:pt>
                <c:pt idx="8">
                  <c:v>4.0</c:v>
                </c:pt>
                <c:pt idx="9">
                  <c:v>2.0</c:v>
                </c:pt>
                <c:pt idx="10">
                  <c:v>6.0</c:v>
                </c:pt>
                <c:pt idx="11">
                  <c:v>3.0</c:v>
                </c:pt>
                <c:pt idx="12">
                  <c:v>2.0</c:v>
                </c:pt>
              </c:numCache>
            </c:numRef>
          </c:val>
        </c:ser>
        <c:ser>
          <c:idx val="3"/>
          <c:order val="3"/>
          <c:tx>
            <c:strRef>
              <c:f>Hoja2!$E$3:$E$4</c:f>
              <c:strCache>
                <c:ptCount val="1"/>
                <c:pt idx="0">
                  <c:v>2009 Okola</c:v>
                </c:pt>
              </c:strCache>
            </c:strRef>
          </c:tx>
          <c:invertIfNegative val="0"/>
          <c:cat>
            <c:strRef>
              <c:f>Hoja2!$A$5:$A$17</c:f>
              <c:strCache>
                <c:ptCount val="13"/>
                <c:pt idx="0">
                  <c:v>Quinua</c:v>
                </c:pt>
                <c:pt idx="1">
                  <c:v>Cañahua</c:v>
                </c:pt>
                <c:pt idx="2">
                  <c:v>Papa</c:v>
                </c:pt>
                <c:pt idx="3">
                  <c:v>Oca</c:v>
                </c:pt>
                <c:pt idx="4">
                  <c:v>Isaño</c:v>
                </c:pt>
                <c:pt idx="5">
                  <c:v>Papalisa</c:v>
                </c:pt>
                <c:pt idx="6">
                  <c:v>Tarwi</c:v>
                </c:pt>
                <c:pt idx="7">
                  <c:v>Maíz</c:v>
                </c:pt>
                <c:pt idx="8">
                  <c:v>Cebada</c:v>
                </c:pt>
                <c:pt idx="9">
                  <c:v>Trigo</c:v>
                </c:pt>
                <c:pt idx="10">
                  <c:v>Haba</c:v>
                </c:pt>
                <c:pt idx="11">
                  <c:v>Arveja</c:v>
                </c:pt>
                <c:pt idx="12">
                  <c:v>Avena</c:v>
                </c:pt>
              </c:strCache>
            </c:strRef>
          </c:cat>
          <c:val>
            <c:numRef>
              <c:f>Hoja2!$E$5:$E$17</c:f>
              <c:numCache>
                <c:formatCode>General</c:formatCode>
                <c:ptCount val="13"/>
                <c:pt idx="0">
                  <c:v>10.0</c:v>
                </c:pt>
                <c:pt idx="1">
                  <c:v>5.0</c:v>
                </c:pt>
                <c:pt idx="2">
                  <c:v>55.0</c:v>
                </c:pt>
                <c:pt idx="3">
                  <c:v>11.0</c:v>
                </c:pt>
                <c:pt idx="4">
                  <c:v>6.0</c:v>
                </c:pt>
                <c:pt idx="5">
                  <c:v>6.0</c:v>
                </c:pt>
                <c:pt idx="6">
                  <c:v>3.0</c:v>
                </c:pt>
                <c:pt idx="7">
                  <c:v>11.0</c:v>
                </c:pt>
                <c:pt idx="8">
                  <c:v>5.0</c:v>
                </c:pt>
                <c:pt idx="9">
                  <c:v>3.0</c:v>
                </c:pt>
                <c:pt idx="10">
                  <c:v>9.0</c:v>
                </c:pt>
                <c:pt idx="11">
                  <c:v>4.0</c:v>
                </c:pt>
                <c:pt idx="12">
                  <c:v>2.0</c:v>
                </c:pt>
              </c:numCache>
            </c:numRef>
          </c:val>
        </c:ser>
        <c:dLbls>
          <c:showLegendKey val="0"/>
          <c:showVal val="0"/>
          <c:showCatName val="0"/>
          <c:showSerName val="0"/>
          <c:showPercent val="0"/>
          <c:showBubbleSize val="0"/>
        </c:dLbls>
        <c:gapWidth val="75"/>
        <c:overlap val="-25"/>
        <c:axId val="2057544408"/>
        <c:axId val="-2119326744"/>
      </c:barChart>
      <c:catAx>
        <c:axId val="2057544408"/>
        <c:scaling>
          <c:orientation val="minMax"/>
        </c:scaling>
        <c:delete val="0"/>
        <c:axPos val="b"/>
        <c:majorTickMark val="none"/>
        <c:minorTickMark val="none"/>
        <c:tickLblPos val="nextTo"/>
        <c:crossAx val="-2119326744"/>
        <c:crosses val="autoZero"/>
        <c:auto val="1"/>
        <c:lblAlgn val="ctr"/>
        <c:lblOffset val="100"/>
        <c:noMultiLvlLbl val="0"/>
      </c:catAx>
      <c:valAx>
        <c:axId val="-2119326744"/>
        <c:scaling>
          <c:orientation val="minMax"/>
        </c:scaling>
        <c:delete val="0"/>
        <c:axPos val="l"/>
        <c:majorGridlines/>
        <c:numFmt formatCode="General" sourceLinked="1"/>
        <c:majorTickMark val="none"/>
        <c:minorTickMark val="none"/>
        <c:tickLblPos val="nextTo"/>
        <c:spPr>
          <a:ln w="9525">
            <a:noFill/>
          </a:ln>
        </c:spPr>
        <c:crossAx val="2057544408"/>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4498" name="Rectangle 2"/>
          <p:cNvSpPr>
            <a:spLocks noGrp="1" noChangeArrowheads="1"/>
          </p:cNvSpPr>
          <p:nvPr>
            <p:ph type="hdr" sz="quarter"/>
          </p:nvPr>
        </p:nvSpPr>
        <p:spPr bwMode="auto">
          <a:xfrm>
            <a:off x="0" y="0"/>
            <a:ext cx="2949575" cy="496888"/>
          </a:xfrm>
          <a:prstGeom prst="rect">
            <a:avLst/>
          </a:prstGeom>
          <a:noFill/>
          <a:ln w="9525">
            <a:noFill/>
            <a:miter lim="800000"/>
            <a:headEnd/>
            <a:tailEnd/>
          </a:ln>
          <a:effectLst/>
        </p:spPr>
        <p:txBody>
          <a:bodyPr vert="horz" wrap="square" lIns="91358" tIns="45679" rIns="91358" bIns="45679" numCol="1" anchor="t" anchorCtr="0" compatLnSpc="1">
            <a:prstTxWarp prst="textNoShape">
              <a:avLst/>
            </a:prstTxWarp>
          </a:bodyPr>
          <a:lstStyle>
            <a:lvl1pPr defTabSz="912813">
              <a:defRPr sz="1200"/>
            </a:lvl1pPr>
          </a:lstStyle>
          <a:p>
            <a:endParaRPr lang="en-US"/>
          </a:p>
        </p:txBody>
      </p:sp>
      <p:sp>
        <p:nvSpPr>
          <p:cNvPr id="234499" name="Rectangle 3"/>
          <p:cNvSpPr>
            <a:spLocks noGrp="1" noChangeArrowheads="1"/>
          </p:cNvSpPr>
          <p:nvPr>
            <p:ph type="dt" sz="quarter" idx="1"/>
          </p:nvPr>
        </p:nvSpPr>
        <p:spPr bwMode="auto">
          <a:xfrm>
            <a:off x="3854450" y="0"/>
            <a:ext cx="2949575" cy="496888"/>
          </a:xfrm>
          <a:prstGeom prst="rect">
            <a:avLst/>
          </a:prstGeom>
          <a:noFill/>
          <a:ln w="9525">
            <a:noFill/>
            <a:miter lim="800000"/>
            <a:headEnd/>
            <a:tailEnd/>
          </a:ln>
          <a:effectLst/>
        </p:spPr>
        <p:txBody>
          <a:bodyPr vert="horz" wrap="square" lIns="91358" tIns="45679" rIns="91358" bIns="45679" numCol="1" anchor="t" anchorCtr="0" compatLnSpc="1">
            <a:prstTxWarp prst="textNoShape">
              <a:avLst/>
            </a:prstTxWarp>
          </a:bodyPr>
          <a:lstStyle>
            <a:lvl1pPr algn="r" defTabSz="912813">
              <a:defRPr sz="1200"/>
            </a:lvl1pPr>
          </a:lstStyle>
          <a:p>
            <a:endParaRPr lang="en-US"/>
          </a:p>
        </p:txBody>
      </p:sp>
      <p:sp>
        <p:nvSpPr>
          <p:cNvPr id="234500" name="Rectangle 4"/>
          <p:cNvSpPr>
            <a:spLocks noGrp="1" noChangeArrowheads="1"/>
          </p:cNvSpPr>
          <p:nvPr>
            <p:ph type="ftr" sz="quarter" idx="2"/>
          </p:nvPr>
        </p:nvSpPr>
        <p:spPr bwMode="auto">
          <a:xfrm>
            <a:off x="0" y="9440863"/>
            <a:ext cx="2949575" cy="496887"/>
          </a:xfrm>
          <a:prstGeom prst="rect">
            <a:avLst/>
          </a:prstGeom>
          <a:noFill/>
          <a:ln w="9525">
            <a:noFill/>
            <a:miter lim="800000"/>
            <a:headEnd/>
            <a:tailEnd/>
          </a:ln>
          <a:effectLst/>
        </p:spPr>
        <p:txBody>
          <a:bodyPr vert="horz" wrap="square" lIns="91358" tIns="45679" rIns="91358" bIns="45679" numCol="1" anchor="b" anchorCtr="0" compatLnSpc="1">
            <a:prstTxWarp prst="textNoShape">
              <a:avLst/>
            </a:prstTxWarp>
          </a:bodyPr>
          <a:lstStyle>
            <a:lvl1pPr defTabSz="912813">
              <a:defRPr sz="1200"/>
            </a:lvl1pPr>
          </a:lstStyle>
          <a:p>
            <a:endParaRPr lang="en-US"/>
          </a:p>
        </p:txBody>
      </p:sp>
      <p:sp>
        <p:nvSpPr>
          <p:cNvPr id="234501" name="Rectangle 5"/>
          <p:cNvSpPr>
            <a:spLocks noGrp="1" noChangeArrowheads="1"/>
          </p:cNvSpPr>
          <p:nvPr>
            <p:ph type="sldNum" sz="quarter" idx="3"/>
          </p:nvPr>
        </p:nvSpPr>
        <p:spPr bwMode="auto">
          <a:xfrm>
            <a:off x="3854450" y="9440863"/>
            <a:ext cx="2949575" cy="496887"/>
          </a:xfrm>
          <a:prstGeom prst="rect">
            <a:avLst/>
          </a:prstGeom>
          <a:noFill/>
          <a:ln w="9525">
            <a:noFill/>
            <a:miter lim="800000"/>
            <a:headEnd/>
            <a:tailEnd/>
          </a:ln>
          <a:effectLst/>
        </p:spPr>
        <p:txBody>
          <a:bodyPr vert="horz" wrap="square" lIns="91358" tIns="45679" rIns="91358" bIns="45679" numCol="1" anchor="b" anchorCtr="0" compatLnSpc="1">
            <a:prstTxWarp prst="textNoShape">
              <a:avLst/>
            </a:prstTxWarp>
          </a:bodyPr>
          <a:lstStyle>
            <a:lvl1pPr algn="r" defTabSz="912813">
              <a:defRPr sz="1200"/>
            </a:lvl1pPr>
          </a:lstStyle>
          <a:p>
            <a:fld id="{2EFEE8E5-FDCC-45EE-BE65-A9E8C0FE4936}" type="slidenum">
              <a:rPr lang="en-US"/>
              <a:pPr/>
              <a:t>‹#›</a:t>
            </a:fld>
            <a:endParaRPr lang="en-US"/>
          </a:p>
        </p:txBody>
      </p:sp>
    </p:spTree>
    <p:extLst>
      <p:ext uri="{BB962C8B-B14F-4D97-AF65-F5344CB8AC3E}">
        <p14:creationId xmlns:p14="http://schemas.microsoft.com/office/powerpoint/2010/main" val="36537072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9575" cy="496888"/>
          </a:xfrm>
          <a:prstGeom prst="rect">
            <a:avLst/>
          </a:prstGeom>
          <a:noFill/>
          <a:ln w="9525">
            <a:noFill/>
            <a:miter lim="800000"/>
            <a:headEnd/>
            <a:tailEnd/>
          </a:ln>
          <a:effectLst/>
        </p:spPr>
        <p:txBody>
          <a:bodyPr vert="horz" wrap="square" lIns="91358" tIns="45679" rIns="91358" bIns="45679" numCol="1" anchor="t" anchorCtr="0" compatLnSpc="1">
            <a:prstTxWarp prst="textNoShape">
              <a:avLst/>
            </a:prstTxWarp>
          </a:bodyPr>
          <a:lstStyle>
            <a:lvl1pPr defTabSz="912813">
              <a:defRPr sz="1200"/>
            </a:lvl1pPr>
          </a:lstStyle>
          <a:p>
            <a:endParaRPr lang="en-US"/>
          </a:p>
        </p:txBody>
      </p:sp>
      <p:sp>
        <p:nvSpPr>
          <p:cNvPr id="4099" name="Rectangle 3"/>
          <p:cNvSpPr>
            <a:spLocks noGrp="1" noChangeArrowheads="1"/>
          </p:cNvSpPr>
          <p:nvPr>
            <p:ph type="dt" idx="1"/>
          </p:nvPr>
        </p:nvSpPr>
        <p:spPr bwMode="auto">
          <a:xfrm>
            <a:off x="3854450" y="0"/>
            <a:ext cx="2949575" cy="496888"/>
          </a:xfrm>
          <a:prstGeom prst="rect">
            <a:avLst/>
          </a:prstGeom>
          <a:noFill/>
          <a:ln w="9525">
            <a:noFill/>
            <a:miter lim="800000"/>
            <a:headEnd/>
            <a:tailEnd/>
          </a:ln>
          <a:effectLst/>
        </p:spPr>
        <p:txBody>
          <a:bodyPr vert="horz" wrap="square" lIns="91358" tIns="45679" rIns="91358" bIns="45679" numCol="1" anchor="t" anchorCtr="0" compatLnSpc="1">
            <a:prstTxWarp prst="textNoShape">
              <a:avLst/>
            </a:prstTxWarp>
          </a:bodyPr>
          <a:lstStyle>
            <a:lvl1pPr algn="r" defTabSz="912813">
              <a:defRPr sz="1200"/>
            </a:lvl1pPr>
          </a:lstStyle>
          <a:p>
            <a:endParaRPr lang="en-US"/>
          </a:p>
        </p:txBody>
      </p:sp>
      <p:sp>
        <p:nvSpPr>
          <p:cNvPr id="4100" name="Rectangle 4"/>
          <p:cNvSpPr>
            <a:spLocks noGrp="1" noRot="1" noChangeAspect="1" noChangeArrowheads="1" noTextEdit="1"/>
          </p:cNvSpPr>
          <p:nvPr>
            <p:ph type="sldImg" idx="2"/>
          </p:nvPr>
        </p:nvSpPr>
        <p:spPr bwMode="auto">
          <a:xfrm>
            <a:off x="920750" y="746125"/>
            <a:ext cx="4967288" cy="3725863"/>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681038" y="4721225"/>
            <a:ext cx="5443537" cy="4471988"/>
          </a:xfrm>
          <a:prstGeom prst="rect">
            <a:avLst/>
          </a:prstGeom>
          <a:noFill/>
          <a:ln w="9525">
            <a:noFill/>
            <a:miter lim="800000"/>
            <a:headEnd/>
            <a:tailEnd/>
          </a:ln>
          <a:effectLst/>
        </p:spPr>
        <p:txBody>
          <a:bodyPr vert="horz" wrap="square" lIns="91358" tIns="45679" rIns="91358" bIns="4567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9440863"/>
            <a:ext cx="2949575" cy="496887"/>
          </a:xfrm>
          <a:prstGeom prst="rect">
            <a:avLst/>
          </a:prstGeom>
          <a:noFill/>
          <a:ln w="9525">
            <a:noFill/>
            <a:miter lim="800000"/>
            <a:headEnd/>
            <a:tailEnd/>
          </a:ln>
          <a:effectLst/>
        </p:spPr>
        <p:txBody>
          <a:bodyPr vert="horz" wrap="square" lIns="91358" tIns="45679" rIns="91358" bIns="45679" numCol="1" anchor="b" anchorCtr="0" compatLnSpc="1">
            <a:prstTxWarp prst="textNoShape">
              <a:avLst/>
            </a:prstTxWarp>
          </a:bodyPr>
          <a:lstStyle>
            <a:lvl1pPr defTabSz="912813">
              <a:defRPr sz="1200"/>
            </a:lvl1pPr>
          </a:lstStyle>
          <a:p>
            <a:endParaRPr lang="en-US"/>
          </a:p>
        </p:txBody>
      </p:sp>
      <p:sp>
        <p:nvSpPr>
          <p:cNvPr id="4103" name="Rectangle 7"/>
          <p:cNvSpPr>
            <a:spLocks noGrp="1" noChangeArrowheads="1"/>
          </p:cNvSpPr>
          <p:nvPr>
            <p:ph type="sldNum" sz="quarter" idx="5"/>
          </p:nvPr>
        </p:nvSpPr>
        <p:spPr bwMode="auto">
          <a:xfrm>
            <a:off x="3854450" y="9440863"/>
            <a:ext cx="2949575" cy="496887"/>
          </a:xfrm>
          <a:prstGeom prst="rect">
            <a:avLst/>
          </a:prstGeom>
          <a:noFill/>
          <a:ln w="9525">
            <a:noFill/>
            <a:miter lim="800000"/>
            <a:headEnd/>
            <a:tailEnd/>
          </a:ln>
          <a:effectLst/>
        </p:spPr>
        <p:txBody>
          <a:bodyPr vert="horz" wrap="square" lIns="91358" tIns="45679" rIns="91358" bIns="45679" numCol="1" anchor="b" anchorCtr="0" compatLnSpc="1">
            <a:prstTxWarp prst="textNoShape">
              <a:avLst/>
            </a:prstTxWarp>
          </a:bodyPr>
          <a:lstStyle>
            <a:lvl1pPr algn="r" defTabSz="912813">
              <a:defRPr sz="1200"/>
            </a:lvl1pPr>
          </a:lstStyle>
          <a:p>
            <a:fld id="{92F16EBA-5BE8-4869-84ED-93D064ACACFC}" type="slidenum">
              <a:rPr lang="en-US"/>
              <a:pPr/>
              <a:t>‹#›</a:t>
            </a:fld>
            <a:endParaRPr lang="en-US"/>
          </a:p>
        </p:txBody>
      </p:sp>
    </p:spTree>
    <p:extLst>
      <p:ext uri="{BB962C8B-B14F-4D97-AF65-F5344CB8AC3E}">
        <p14:creationId xmlns:p14="http://schemas.microsoft.com/office/powerpoint/2010/main" val="50518589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EFDF0670-6B6A-4812-95C3-2324B58E90DD}" type="slidenum">
              <a:rPr lang="en-US" smtClean="0"/>
              <a:pPr/>
              <a:t>2</a:t>
            </a:fld>
            <a:endParaRPr lang="en-US" smtClean="0"/>
          </a:p>
        </p:txBody>
      </p:sp>
      <p:sp>
        <p:nvSpPr>
          <p:cNvPr id="121859" name="Rectangle 2"/>
          <p:cNvSpPr>
            <a:spLocks noGrp="1" noRot="1" noChangeAspect="1" noChangeArrowheads="1" noTextEdit="1"/>
          </p:cNvSpPr>
          <p:nvPr>
            <p:ph type="sldImg"/>
          </p:nvPr>
        </p:nvSpPr>
        <p:spPr>
          <a:xfrm>
            <a:off x="923925" y="747713"/>
            <a:ext cx="4964113" cy="3722687"/>
          </a:xfrm>
          <a:ln cap="flat"/>
        </p:spPr>
      </p:sp>
      <p:sp>
        <p:nvSpPr>
          <p:cNvPr id="121860" name="Rectangle 3"/>
          <p:cNvSpPr>
            <a:spLocks noGrp="1" noChangeArrowheads="1"/>
          </p:cNvSpPr>
          <p:nvPr>
            <p:ph type="body" idx="1"/>
          </p:nvPr>
        </p:nvSpPr>
        <p:spPr>
          <a:xfrm>
            <a:off x="905070" y="4721504"/>
            <a:ext cx="4995473" cy="4471748"/>
          </a:xfrm>
          <a:noFill/>
          <a:ln/>
        </p:spPr>
        <p:txBody>
          <a:bodyPr lIns="95601" tIns="46991" rIns="95601" bIns="46991"/>
          <a:lstStyle/>
          <a:p>
            <a:pPr>
              <a:buFontTx/>
              <a:buChar char="•"/>
            </a:pPr>
            <a:r>
              <a:rPr lang="en-US" smtClean="0"/>
              <a:t> CIAT - Centro Internacional de Agricultura Tropical </a:t>
            </a:r>
          </a:p>
          <a:p>
            <a:pPr>
              <a:buFontTx/>
              <a:buChar char="•"/>
            </a:pPr>
            <a:r>
              <a:rPr lang="en-US" smtClean="0"/>
              <a:t> CIFOR - Center for International Forestry Research </a:t>
            </a:r>
          </a:p>
          <a:p>
            <a:pPr>
              <a:buFontTx/>
              <a:buChar char="•"/>
            </a:pPr>
            <a:r>
              <a:rPr lang="en-US" smtClean="0"/>
              <a:t> CIMMYT - Centro Internacional de Mejoramiento de Maiz y Trigo </a:t>
            </a:r>
          </a:p>
          <a:p>
            <a:pPr>
              <a:buFontTx/>
              <a:buChar char="•"/>
            </a:pPr>
            <a:r>
              <a:rPr lang="en-US" smtClean="0"/>
              <a:t> CIP - Centro Internacional de la Papa </a:t>
            </a:r>
          </a:p>
          <a:p>
            <a:pPr>
              <a:buFontTx/>
              <a:buChar char="•"/>
            </a:pPr>
            <a:r>
              <a:rPr lang="en-US" smtClean="0"/>
              <a:t> ICARDA - International Center for Agricultural Research in the Dry Areas </a:t>
            </a:r>
          </a:p>
          <a:p>
            <a:pPr>
              <a:buFontTx/>
              <a:buChar char="•"/>
            </a:pPr>
            <a:r>
              <a:rPr lang="en-US" smtClean="0"/>
              <a:t> ICLARM - International Center for Living Aquatic Resources Management </a:t>
            </a:r>
          </a:p>
          <a:p>
            <a:pPr>
              <a:buFontTx/>
              <a:buChar char="•"/>
            </a:pPr>
            <a:r>
              <a:rPr lang="en-US" smtClean="0"/>
              <a:t> ICRAF - International Centre for Research in Agroforestry </a:t>
            </a:r>
          </a:p>
          <a:p>
            <a:pPr>
              <a:buFontTx/>
              <a:buChar char="•"/>
            </a:pPr>
            <a:r>
              <a:rPr lang="en-US" smtClean="0"/>
              <a:t> ICRISAT - International Crops Research Institute for the Semi-Arid Tropics </a:t>
            </a:r>
          </a:p>
          <a:p>
            <a:pPr>
              <a:buFontTx/>
              <a:buChar char="•"/>
            </a:pPr>
            <a:r>
              <a:rPr lang="en-US" smtClean="0"/>
              <a:t> IFPRI - International Food Policy Research Institute </a:t>
            </a:r>
          </a:p>
          <a:p>
            <a:pPr>
              <a:buFontTx/>
              <a:buChar char="•"/>
            </a:pPr>
            <a:r>
              <a:rPr lang="en-US" smtClean="0"/>
              <a:t> IIMI - International Irrigation Management Institute </a:t>
            </a:r>
          </a:p>
          <a:p>
            <a:pPr>
              <a:buFontTx/>
              <a:buChar char="•"/>
            </a:pPr>
            <a:r>
              <a:rPr lang="en-US" smtClean="0"/>
              <a:t> IITA - International Institute of Tropical Agriculture </a:t>
            </a:r>
          </a:p>
          <a:p>
            <a:pPr>
              <a:buFontTx/>
              <a:buChar char="•"/>
            </a:pPr>
            <a:r>
              <a:rPr lang="en-US" smtClean="0"/>
              <a:t> ILRI - International Livestock Research Institute </a:t>
            </a:r>
          </a:p>
          <a:p>
            <a:pPr>
              <a:buFontTx/>
              <a:buChar char="•"/>
            </a:pPr>
            <a:r>
              <a:rPr lang="en-US" smtClean="0"/>
              <a:t> IPGRI - International Plant Genetic Resources Institute </a:t>
            </a:r>
          </a:p>
          <a:p>
            <a:pPr>
              <a:buFontTx/>
              <a:buChar char="•"/>
            </a:pPr>
            <a:r>
              <a:rPr lang="en-US" smtClean="0"/>
              <a:t> IRRI - International Rice Research Institute </a:t>
            </a:r>
          </a:p>
          <a:p>
            <a:pPr>
              <a:buFontTx/>
              <a:buChar char="•"/>
            </a:pPr>
            <a:r>
              <a:rPr lang="en-US" smtClean="0"/>
              <a:t> ISNAR - International Service for National Agricultural Research </a:t>
            </a:r>
          </a:p>
          <a:p>
            <a:pPr>
              <a:buFontTx/>
              <a:buChar char="•"/>
            </a:pPr>
            <a:r>
              <a:rPr lang="en-US" smtClean="0"/>
              <a:t> WARDA - West Africa Rice Development Association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5D1AFE-A42C-4576-9F37-6643A991554A}" type="slidenum">
              <a:rPr lang="en-US"/>
              <a:pPr/>
              <a:t>7</a:t>
            </a:fld>
            <a:endParaRPr lang="en-US"/>
          </a:p>
        </p:txBody>
      </p:sp>
      <p:sp>
        <p:nvSpPr>
          <p:cNvPr id="207874" name="Rectangle 2"/>
          <p:cNvSpPr>
            <a:spLocks noGrp="1" noRot="1" noChangeAspect="1" noChangeArrowheads="1" noTextEdit="1"/>
          </p:cNvSpPr>
          <p:nvPr>
            <p:ph type="sldImg"/>
          </p:nvPr>
        </p:nvSpPr>
        <p:spPr>
          <a:xfrm>
            <a:off x="920750" y="746125"/>
            <a:ext cx="4965700" cy="3725863"/>
          </a:xfrm>
          <a:ln/>
        </p:spPr>
      </p:sp>
      <p:sp>
        <p:nvSpPr>
          <p:cNvPr id="207875" name="Rectangle 3"/>
          <p:cNvSpPr>
            <a:spLocks noGrp="1" noChangeArrowheads="1"/>
          </p:cNvSpPr>
          <p:nvPr>
            <p:ph type="body" idx="1"/>
          </p:nvPr>
        </p:nvSpPr>
        <p:spPr>
          <a:xfrm>
            <a:off x="907946" y="4720556"/>
            <a:ext cx="4989723" cy="4473018"/>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rgbClr val="000000"/>
                </a:solidFill>
                <a:latin typeface="Arial" pitchFamily="34" charset="0"/>
                <a:ea typeface="Calibri" pitchFamily="34" charset="0"/>
                <a:cs typeface="Arial" pitchFamily="34" charset="0"/>
              </a:rPr>
              <a:t>The narrowing down of the world’s food basket is limiting dramatically our ability to address malnutrition as well as retain many other well-being benefits originating from agricultural biodiversity.</a:t>
            </a:r>
            <a:r>
              <a:rPr lang="en-US" sz="1200" baseline="0" dirty="0" smtClean="0">
                <a:solidFill>
                  <a:srgbClr val="000000"/>
                </a:solidFill>
                <a:latin typeface="Arial" pitchFamily="34" charset="0"/>
                <a:ea typeface="Calibri" pitchFamily="34" charset="0"/>
                <a:cs typeface="Arial" pitchFamily="34" charset="0"/>
              </a:rPr>
              <a:t> Recent food crises in 2008 has dramatically reminded us of that.  </a:t>
            </a:r>
            <a:endParaRPr lang="en-US" sz="1200" dirty="0" smtClean="0">
              <a:solidFill>
                <a:srgbClr val="000000"/>
              </a:solidFill>
              <a:latin typeface="Arial" pitchFamily="34" charset="0"/>
              <a:ea typeface="Calibri" pitchFamily="34" charset="0"/>
              <a:cs typeface="Arial" pitchFamily="34" charset="0"/>
            </a:endParaRPr>
          </a:p>
          <a:p>
            <a:endParaRPr lang="it-IT"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a:ln/>
        </p:spPr>
      </p:sp>
      <p:sp>
        <p:nvSpPr>
          <p:cNvPr id="201731" name="2 Marcador de notas"/>
          <p:cNvSpPr>
            <a:spLocks noGrp="1"/>
          </p:cNvSpPr>
          <p:nvPr>
            <p:ph type="body" idx="1"/>
          </p:nvPr>
        </p:nvSpPr>
        <p:spPr>
          <a:noFill/>
          <a:ln/>
        </p:spPr>
        <p:txBody>
          <a:bodyPr/>
          <a:lstStyle/>
          <a:p>
            <a:endParaRPr lang="es-CO" smtClean="0">
              <a:latin typeface="Arial" pitchFamily="34" charset="0"/>
            </a:endParaRPr>
          </a:p>
        </p:txBody>
      </p:sp>
      <p:sp>
        <p:nvSpPr>
          <p:cNvPr id="38916" name="3 Marcador de número de diapositiva"/>
          <p:cNvSpPr txBox="1">
            <a:spLocks noGrp="1"/>
          </p:cNvSpPr>
          <p:nvPr/>
        </p:nvSpPr>
        <p:spPr bwMode="auto">
          <a:xfrm>
            <a:off x="3856220" y="9443029"/>
            <a:ext cx="2949394" cy="496310"/>
          </a:xfrm>
          <a:prstGeom prst="rect">
            <a:avLst/>
          </a:prstGeom>
          <a:noFill/>
          <a:ln>
            <a:miter lim="800000"/>
            <a:headEnd/>
            <a:tailEnd/>
          </a:ln>
        </p:spPr>
        <p:txBody>
          <a:bodyPr lIns="96661" tIns="48331" rIns="96661" bIns="48331" anchor="b"/>
          <a:lstStyle/>
          <a:p>
            <a:pPr algn="r" defTabSz="966788" eaLnBrk="0" hangingPunct="0">
              <a:defRPr/>
            </a:pPr>
            <a:fld id="{674A6420-213C-43C4-B2E1-CE59FF7A0B73}" type="slidenum">
              <a:rPr lang="en-US" sz="1300" b="0">
                <a:latin typeface="Arial" pitchFamily="34" charset="0"/>
                <a:cs typeface="+mn-cs"/>
              </a:rPr>
              <a:pPr algn="r" defTabSz="966788" eaLnBrk="0" hangingPunct="0">
                <a:defRPr/>
              </a:pPr>
              <a:t>18</a:t>
            </a:fld>
            <a:endParaRPr lang="en-US" sz="1300" b="0">
              <a:latin typeface="Arial" pitchFamily="34"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C2B8D17-C5A5-4EA7-A2AF-EC10954085EC}" type="slidenum">
              <a:rPr lang="es-ES"/>
              <a:pPr>
                <a:defRPr/>
              </a:pPr>
              <a:t>20</a:t>
            </a:fld>
            <a:endParaRPr lang="es-ES"/>
          </a:p>
        </p:txBody>
      </p:sp>
      <p:sp>
        <p:nvSpPr>
          <p:cNvPr id="122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29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CDEF68-EB3A-4C22-84D5-CEF6575733EE}" type="slidenum">
              <a:rPr lang="en-US"/>
              <a:pPr/>
              <a:t>25</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57BAE453-20D7-4DC1-A660-908AE3A6851D}" type="slidenum">
              <a:rPr lang="en-US" smtClean="0"/>
              <a:pPr/>
              <a:t>26</a:t>
            </a:fld>
            <a:endParaRPr lang="en-US" smtClean="0"/>
          </a:p>
        </p:txBody>
      </p:sp>
      <p:sp>
        <p:nvSpPr>
          <p:cNvPr id="146435" name="Rectangle 2"/>
          <p:cNvSpPr>
            <a:spLocks noGrp="1" noRot="1" noChangeAspect="1" noChangeArrowheads="1" noTextEdit="1"/>
          </p:cNvSpPr>
          <p:nvPr>
            <p:ph type="sldImg"/>
          </p:nvPr>
        </p:nvSpPr>
        <p:spPr>
          <a:xfrm>
            <a:off x="917575" y="744538"/>
            <a:ext cx="4972050" cy="3729037"/>
          </a:xfrm>
          <a:ln/>
        </p:spPr>
      </p:sp>
      <p:sp>
        <p:nvSpPr>
          <p:cNvPr id="146436" name="Rectangle 3"/>
          <p:cNvSpPr>
            <a:spLocks noGrp="1" noChangeArrowheads="1"/>
          </p:cNvSpPr>
          <p:nvPr>
            <p:ph type="body" idx="1"/>
          </p:nvPr>
        </p:nvSpPr>
        <p:spPr>
          <a:xfrm>
            <a:off x="906670" y="4719914"/>
            <a:ext cx="4992275" cy="4476520"/>
          </a:xfrm>
          <a:noFill/>
          <a:ln/>
        </p:spPr>
        <p:txBody>
          <a:bodyPr/>
          <a:lstStyle/>
          <a:p>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p:spPr>
        <p:txBody>
          <a:bodyPr/>
          <a:lstStyle/>
          <a:p>
            <a:endParaRPr lang="es-CO" smtClean="0">
              <a:latin typeface="Arial" pitchFamily="34" charset="0"/>
            </a:endParaRPr>
          </a:p>
        </p:txBody>
      </p:sp>
      <p:sp>
        <p:nvSpPr>
          <p:cNvPr id="38916" name="3 Marcador de número de diapositiva"/>
          <p:cNvSpPr txBox="1">
            <a:spLocks noGrp="1"/>
          </p:cNvSpPr>
          <p:nvPr/>
        </p:nvSpPr>
        <p:spPr bwMode="auto">
          <a:xfrm>
            <a:off x="3856220" y="9443029"/>
            <a:ext cx="2949394" cy="496310"/>
          </a:xfrm>
          <a:prstGeom prst="rect">
            <a:avLst/>
          </a:prstGeom>
          <a:noFill/>
          <a:ln>
            <a:miter lim="800000"/>
            <a:headEnd/>
            <a:tailEnd/>
          </a:ln>
        </p:spPr>
        <p:txBody>
          <a:bodyPr lIns="96661" tIns="48331" rIns="96661" bIns="48331" anchor="b"/>
          <a:lstStyle/>
          <a:p>
            <a:pPr algn="r" defTabSz="966788" eaLnBrk="0" hangingPunct="0">
              <a:defRPr/>
            </a:pPr>
            <a:fld id="{2E051FEF-983D-46DF-8694-16C12FD7CADF}" type="slidenum">
              <a:rPr lang="en-US" sz="1300" b="0">
                <a:latin typeface="Arial" pitchFamily="34" charset="0"/>
                <a:cs typeface="+mn-cs"/>
              </a:rPr>
              <a:pPr algn="r" defTabSz="966788" eaLnBrk="0" hangingPunct="0">
                <a:defRPr/>
              </a:pPr>
              <a:t>28</a:t>
            </a:fld>
            <a:endParaRPr lang="en-US" sz="1300" b="0">
              <a:latin typeface="Arial" pitchFamily="34" charset="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0E10B6-E0B6-47A2-B05F-5F3CD4D4A4EB}" type="slidenum">
              <a:rPr lang="en-US"/>
              <a:pPr/>
              <a:t>32</a:t>
            </a:fld>
            <a:endParaRPr lang="en-US"/>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9FD3C2-C072-41E3-AC01-9E110B775A5B}" type="slidenum">
              <a:rPr lang="en-US"/>
              <a:pPr/>
              <a:t>34</a:t>
            </a:fld>
            <a:endParaRPr lang="en-US"/>
          </a:p>
        </p:txBody>
      </p:sp>
      <p:sp>
        <p:nvSpPr>
          <p:cNvPr id="998402" name="Rectangle 2"/>
          <p:cNvSpPr>
            <a:spLocks noGrp="1" noRot="1" noChangeAspect="1" noChangeArrowheads="1" noTextEdit="1"/>
          </p:cNvSpPr>
          <p:nvPr>
            <p:ph type="sldImg"/>
          </p:nvPr>
        </p:nvSpPr>
        <p:spPr>
          <a:ln/>
        </p:spPr>
      </p:sp>
      <p:sp>
        <p:nvSpPr>
          <p:cNvPr id="998403" name="Rectangle 3"/>
          <p:cNvSpPr>
            <a:spLocks noGrp="1" noChangeArrowheads="1"/>
          </p:cNvSpPr>
          <p:nvPr>
            <p:ph type="body" idx="1"/>
          </p:nvPr>
        </p:nvSpPr>
        <p:spPr/>
        <p:txBody>
          <a:bodyPr/>
          <a:lstStyle/>
          <a:p>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E46643-D62D-4683-A9AB-4A111043B98C}" type="slidenum">
              <a:rPr lang="en-US"/>
              <a:pPr/>
              <a:t>42</a:t>
            </a:fld>
            <a:endParaRPr lang="en-US"/>
          </a:p>
        </p:txBody>
      </p:sp>
      <p:sp>
        <p:nvSpPr>
          <p:cNvPr id="919554" name="Rectangle 2"/>
          <p:cNvSpPr>
            <a:spLocks noGrp="1" noRot="1" noChangeAspect="1" noChangeArrowheads="1" noTextEdit="1"/>
          </p:cNvSpPr>
          <p:nvPr>
            <p:ph type="sldImg"/>
          </p:nvPr>
        </p:nvSpPr>
        <p:spPr>
          <a:ln/>
        </p:spPr>
      </p:sp>
      <p:sp>
        <p:nvSpPr>
          <p:cNvPr id="919555" name="Rectangle 3"/>
          <p:cNvSpPr>
            <a:spLocks noGrp="1" noChangeArrowheads="1"/>
          </p:cNvSpPr>
          <p:nvPr>
            <p:ph type="body" idx="1"/>
          </p:nvPr>
        </p:nvSpPr>
        <p:spPr>
          <a:xfrm>
            <a:off x="680562" y="4720590"/>
            <a:ext cx="5444490" cy="4473896"/>
          </a:xfrm>
        </p:spPr>
        <p:txBody>
          <a:bodyPr/>
          <a:lstStyle/>
          <a:p>
            <a:endParaRPr lang="es-BO"/>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2732E4-A3BE-45C4-A0A6-3530526FF17E}" type="slidenum">
              <a:rPr lang="en-IN"/>
              <a:pPr/>
              <a:t>43</a:t>
            </a:fld>
            <a:endParaRPr lang="en-IN"/>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6BEF145-1421-41BC-A211-C2A10E847A9C}" type="slidenum">
              <a:rPr lang="en-US"/>
              <a:pPr/>
              <a:t>51</a:t>
            </a:fld>
            <a:endParaRPr lang="en-US"/>
          </a:p>
        </p:txBody>
      </p:sp>
      <p:sp>
        <p:nvSpPr>
          <p:cNvPr id="470018" name="Rectangle 7"/>
          <p:cNvSpPr txBox="1">
            <a:spLocks noGrp="1" noChangeArrowheads="1"/>
          </p:cNvSpPr>
          <p:nvPr/>
        </p:nvSpPr>
        <p:spPr bwMode="auto">
          <a:xfrm>
            <a:off x="3854450" y="9440863"/>
            <a:ext cx="2949575" cy="496887"/>
          </a:xfrm>
          <a:prstGeom prst="rect">
            <a:avLst/>
          </a:prstGeom>
          <a:noFill/>
          <a:ln w="9525">
            <a:noFill/>
            <a:miter lim="800000"/>
            <a:headEnd/>
            <a:tailEnd/>
          </a:ln>
        </p:spPr>
        <p:txBody>
          <a:bodyPr anchor="b"/>
          <a:lstStyle/>
          <a:p>
            <a:pPr algn="r"/>
            <a:fld id="{B8ACA890-5ED7-4B85-89FB-04CD44BF83CF}" type="slidenum">
              <a:rPr lang="en-US" sz="1200"/>
              <a:pPr algn="r"/>
              <a:t>51</a:t>
            </a:fld>
            <a:endParaRPr lang="en-US" sz="1200"/>
          </a:p>
        </p:txBody>
      </p:sp>
      <p:sp>
        <p:nvSpPr>
          <p:cNvPr id="470019" name="Rectangle 2"/>
          <p:cNvSpPr>
            <a:spLocks noGrp="1" noRot="1" noChangeAspect="1" noChangeArrowheads="1" noTextEdit="1"/>
          </p:cNvSpPr>
          <p:nvPr>
            <p:ph type="sldImg"/>
          </p:nvPr>
        </p:nvSpPr>
        <p:spPr>
          <a:ln/>
        </p:spPr>
      </p:sp>
      <p:sp>
        <p:nvSpPr>
          <p:cNvPr id="470020" name="Rectangle 3"/>
          <p:cNvSpPr>
            <a:spLocks noGrp="1" noChangeArrowheads="1"/>
          </p:cNvSpPr>
          <p:nvPr>
            <p:ph type="body" idx="1"/>
          </p:nvPr>
        </p:nvSpPr>
        <p:spPr/>
        <p:txBody>
          <a:bodyPr lIns="91440" tIns="45720" rIns="91440" bIns="45720"/>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86E03B-E341-49C0-A2AF-8208BEC5F999}" type="slidenum">
              <a:rPr lang="en-US"/>
              <a:pPr/>
              <a:t>57</a:t>
            </a:fld>
            <a:endParaRPr lang="en-US"/>
          </a:p>
        </p:txBody>
      </p:sp>
      <p:sp>
        <p:nvSpPr>
          <p:cNvPr id="576514" name="Rectangle 2"/>
          <p:cNvSpPr>
            <a:spLocks noGrp="1" noRot="1" noChangeAspect="1" noChangeArrowheads="1" noTextEdit="1"/>
          </p:cNvSpPr>
          <p:nvPr>
            <p:ph type="sldImg"/>
          </p:nvPr>
        </p:nvSpPr>
        <p:spPr>
          <a:ln/>
        </p:spPr>
      </p:sp>
      <p:sp>
        <p:nvSpPr>
          <p:cNvPr id="576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30692F-95D0-404A-857E-4A938DDB941E}" type="slidenum">
              <a:rPr lang="en-US"/>
              <a:pPr/>
              <a:t>74</a:t>
            </a:fld>
            <a:endParaRPr lang="en-US"/>
          </a:p>
        </p:txBody>
      </p:sp>
      <p:sp>
        <p:nvSpPr>
          <p:cNvPr id="163842" name="Rectangle 2"/>
          <p:cNvSpPr>
            <a:spLocks noGrp="1" noRot="1" noChangeAspect="1" noChangeArrowheads="1" noTextEdit="1"/>
          </p:cNvSpPr>
          <p:nvPr>
            <p:ph type="sldImg"/>
          </p:nvPr>
        </p:nvSpPr>
        <p:spPr>
          <a:xfrm>
            <a:off x="1135845" y="743725"/>
            <a:ext cx="4537075" cy="3727252"/>
          </a:xfrm>
          <a:ln/>
        </p:spPr>
      </p:sp>
      <p:sp>
        <p:nvSpPr>
          <p:cNvPr id="163843" name="Rectangle 3"/>
          <p:cNvSpPr>
            <a:spLocks noGrp="1" noChangeArrowheads="1"/>
          </p:cNvSpPr>
          <p:nvPr>
            <p:ph type="body" idx="1"/>
          </p:nvPr>
        </p:nvSpPr>
        <p:spPr>
          <a:xfrm>
            <a:off x="907010" y="4720686"/>
            <a:ext cx="4991595" cy="4475554"/>
          </a:xfrm>
        </p:spPr>
        <p:txBody>
          <a:bodyPr/>
          <a:lstStyle/>
          <a:p>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CDEF68-EB3A-4C22-84D5-CEF6575733EE}" type="slidenum">
              <a:rPr lang="en-US"/>
              <a:pPr/>
              <a:t>75</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CDEF68-EB3A-4C22-84D5-CEF6575733EE}" type="slidenum">
              <a:rPr lang="en-US"/>
              <a:pPr/>
              <a:t>76</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CDEF68-EB3A-4C22-84D5-CEF6575733EE}" type="slidenum">
              <a:rPr lang="en-US"/>
              <a:pPr/>
              <a:t>77</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a:lvl1pPr>
          </a:lstStyle>
          <a:p>
            <a:r>
              <a:rPr lang="en-US" dirty="0" smtClean="0"/>
              <a:t>Click to edit </a:t>
            </a:r>
            <a:r>
              <a:rPr lang="en-US" dirty="0" err="1" smtClean="0"/>
              <a:t>Mastter</a:t>
            </a:r>
            <a:r>
              <a:rPr lang="en-US" dirty="0" smtClean="0"/>
              <a:t>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Tree>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827088" y="333375"/>
            <a:ext cx="7859712" cy="579755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3" name="2 Marcador de fecha"/>
          <p:cNvSpPr>
            <a:spLocks noGrp="1"/>
          </p:cNvSpPr>
          <p:nvPr>
            <p:ph type="dt" sz="half" idx="10"/>
          </p:nvPr>
        </p:nvSpPr>
        <p:spPr>
          <a:xfrm>
            <a:off x="914400" y="6251575"/>
            <a:ext cx="1981200" cy="457200"/>
          </a:xfrm>
        </p:spPr>
        <p:txBody>
          <a:bodyPr/>
          <a:lstStyle>
            <a:lvl1pPr>
              <a:defRPr/>
            </a:lvl1pPr>
          </a:lstStyle>
          <a:p>
            <a:pPr>
              <a:defRPr/>
            </a:pPr>
            <a:endParaRPr lang="es-ES"/>
          </a:p>
        </p:txBody>
      </p:sp>
      <p:sp>
        <p:nvSpPr>
          <p:cNvPr id="4" name="3 Marcador de pie de página"/>
          <p:cNvSpPr>
            <a:spLocks noGrp="1"/>
          </p:cNvSpPr>
          <p:nvPr>
            <p:ph type="ftr" sz="quarter" idx="11"/>
          </p:nvPr>
        </p:nvSpPr>
        <p:spPr>
          <a:xfrm>
            <a:off x="3352800" y="6248400"/>
            <a:ext cx="2971800" cy="457200"/>
          </a:xfrm>
        </p:spPr>
        <p:txBody>
          <a:bodyPr/>
          <a:lstStyle>
            <a:lvl1pPr>
              <a:defRPr/>
            </a:lvl1pPr>
          </a:lstStyle>
          <a:p>
            <a:pPr>
              <a:defRPr/>
            </a:pPr>
            <a:endParaRPr lang="es-ES"/>
          </a:p>
        </p:txBody>
      </p:sp>
      <p:sp>
        <p:nvSpPr>
          <p:cNvPr id="5" name="4 Marcador de número de diapositiva"/>
          <p:cNvSpPr>
            <a:spLocks noGrp="1"/>
          </p:cNvSpPr>
          <p:nvPr>
            <p:ph type="sldNum" sz="quarter" idx="12"/>
          </p:nvPr>
        </p:nvSpPr>
        <p:spPr>
          <a:xfrm>
            <a:off x="6781800" y="6248400"/>
            <a:ext cx="1905000" cy="457200"/>
          </a:xfrm>
          <a:prstGeom prst="rect">
            <a:avLst/>
          </a:prstGeom>
        </p:spPr>
        <p:txBody>
          <a:bodyPr/>
          <a:lstStyle>
            <a:lvl1pPr>
              <a:defRPr/>
            </a:lvl1pPr>
          </a:lstStyle>
          <a:p>
            <a:pPr>
              <a:defRPr/>
            </a:pPr>
            <a:fld id="{543AE09D-A422-4AF5-9E79-01E08A52F26B}" type="slidenum">
              <a:rPr lang="es-ES"/>
              <a:pPr>
                <a:defRPr/>
              </a:pPr>
              <a:t>‹#›</a:t>
            </a:fld>
            <a:endParaRPr lang="es-E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a:prstGeom prst="rect">
            <a:avLst/>
          </a:prstGeom>
        </p:spPr>
        <p:txBody>
          <a:bodyPr/>
          <a:lstStyle>
            <a:lvl1pPr>
              <a:defRPr/>
            </a:lvl1pPr>
          </a:lstStyle>
          <a:p>
            <a:fld id="{F7A5F486-8397-46E0-A66B-756A9D2F495B}"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7"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00034" y="1714488"/>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3" name="Rectangle 9"/>
          <p:cNvSpPr>
            <a:spLocks noChangeArrowheads="1"/>
          </p:cNvSpPr>
          <p:nvPr userDrawn="1"/>
        </p:nvSpPr>
        <p:spPr bwMode="auto">
          <a:xfrm>
            <a:off x="0" y="0"/>
            <a:ext cx="9144000" cy="1412875"/>
          </a:xfrm>
          <a:prstGeom prst="rect">
            <a:avLst/>
          </a:prstGeom>
          <a:solidFill>
            <a:srgbClr val="FF6600"/>
          </a:solidFill>
          <a:ln w="9525">
            <a:noFill/>
            <a:miter lim="800000"/>
            <a:headEnd/>
            <a:tailEnd/>
          </a:ln>
          <a:effectLst/>
        </p:spPr>
        <p:txBody>
          <a:bodyPr wrap="none" anchor="ctr"/>
          <a:lstStyle/>
          <a:p>
            <a:endParaRPr lang="en-US"/>
          </a:p>
        </p:txBody>
      </p:sp>
      <p:sp>
        <p:nvSpPr>
          <p:cNvPr id="1036" name="Rectangle 12"/>
          <p:cNvSpPr>
            <a:spLocks noChangeArrowheads="1"/>
          </p:cNvSpPr>
          <p:nvPr userDrawn="1"/>
        </p:nvSpPr>
        <p:spPr bwMode="auto">
          <a:xfrm>
            <a:off x="0" y="1412875"/>
            <a:ext cx="9144000" cy="71438"/>
          </a:xfrm>
          <a:prstGeom prst="rect">
            <a:avLst/>
          </a:prstGeom>
          <a:solidFill>
            <a:srgbClr val="FFFF00"/>
          </a:solidFill>
          <a:ln w="9525">
            <a:noFill/>
            <a:miter lim="800000"/>
            <a:headEnd/>
            <a:tailEnd/>
          </a:ln>
          <a:effectLst/>
        </p:spPr>
        <p:txBody>
          <a:bodyPr wrap="none" anchor="ctr"/>
          <a:lstStyle/>
          <a:p>
            <a:endParaRPr lang="en-US"/>
          </a:p>
        </p:txBody>
      </p:sp>
      <p:pic>
        <p:nvPicPr>
          <p:cNvPr id="9" name="Picture 5" descr="Bioversity FINAL out"/>
          <p:cNvPicPr>
            <a:picLocks noChangeAspect="1" noChangeArrowheads="1"/>
          </p:cNvPicPr>
          <p:nvPr userDrawn="1"/>
        </p:nvPicPr>
        <p:blipFill>
          <a:blip r:embed="rId17" cstate="email">
            <a:extLst>
              <a:ext uri="{28A0092B-C50C-407E-A947-70E740481C1C}">
                <a14:useLocalDpi xmlns:a14="http://schemas.microsoft.com/office/drawing/2010/main"/>
              </a:ext>
            </a:extLst>
          </a:blip>
          <a:srcRect/>
          <a:stretch>
            <a:fillRect/>
          </a:stretch>
        </p:blipFill>
        <p:spPr bwMode="auto">
          <a:xfrm>
            <a:off x="7858148" y="285728"/>
            <a:ext cx="1069975" cy="93345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3" r:id="rId15"/>
  </p:sldLayoutIdLst>
  <p:transition xmlns:p14="http://schemas.microsoft.com/office/powerpoint/2010/main"/>
  <p:timing>
    <p:tnLst>
      <p:par>
        <p:cTn xmlns:p14="http://schemas.microsoft.com/office/powerpoint/2010/mai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jpe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8.xml"/><Relationship Id="rId2"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png"/><Relationship Id="rId5" Type="http://schemas.openxmlformats.org/officeDocument/2006/relationships/image" Target="../media/image21.jpeg"/><Relationship Id="rId6" Type="http://schemas.openxmlformats.org/officeDocument/2006/relationships/image" Target="../media/image22.jpeg"/><Relationship Id="rId7" Type="http://schemas.openxmlformats.org/officeDocument/2006/relationships/image" Target="../media/image23.png"/><Relationship Id="rId1" Type="http://schemas.openxmlformats.org/officeDocument/2006/relationships/slideLayout" Target="../slideLayouts/slideLayout8.xml"/><Relationship Id="rId2"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emf"/><Relationship Id="rId5" Type="http://schemas.openxmlformats.org/officeDocument/2006/relationships/image" Target="../media/image26.jpeg"/><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19.xml.rels><?xml version="1.0" encoding="UTF-8" standalone="yes"?>
<Relationships xmlns="http://schemas.openxmlformats.org/package/2006/relationships"><Relationship Id="rId3" Type="http://schemas.openxmlformats.org/officeDocument/2006/relationships/image" Target="http://www.indianetzone.com/3/images/tamilnadu-Map_1015.jpg" TargetMode="External"/><Relationship Id="rId4" Type="http://schemas.openxmlformats.org/officeDocument/2006/relationships/image" Target="../media/image28.jpeg"/><Relationship Id="rId5" Type="http://schemas.openxmlformats.org/officeDocument/2006/relationships/image" Target="http://www.cultureholidays.com/states/images/orissa-map.jpg" TargetMode="External"/><Relationship Id="rId6" Type="http://schemas.openxmlformats.org/officeDocument/2006/relationships/image" Target="../media/image29.png"/><Relationship Id="rId7" Type="http://schemas.openxmlformats.org/officeDocument/2006/relationships/image" Target="http://www.mapsofindia.com/maps/india/map-of-india-political.gif" TargetMode="External"/><Relationship Id="rId8" Type="http://schemas.openxmlformats.org/officeDocument/2006/relationships/image" Target="../media/image30.gif"/><Relationship Id="rId9" Type="http://schemas.openxmlformats.org/officeDocument/2006/relationships/image" Target="../media/image31.jpeg"/><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wmf"/><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jpeg"/><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png"/><Relationship Id="rId5" Type="http://schemas.openxmlformats.org/officeDocument/2006/relationships/image" Target="../media/image42.png"/><Relationship Id="rId1" Type="http://schemas.openxmlformats.org/officeDocument/2006/relationships/slideLayout" Target="../slideLayouts/slideLayout8.xml"/><Relationship Id="rId2" Type="http://schemas.openxmlformats.org/officeDocument/2006/relationships/image" Target="../media/image39.jpeg"/></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jpeg"/><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7.png"/><Relationship Id="rId3" Type="http://schemas.openxmlformats.org/officeDocument/2006/relationships/image" Target="../media/image4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png"/><Relationship Id="rId5" Type="http://schemas.openxmlformats.org/officeDocument/2006/relationships/image" Target="../media/image51.png"/><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2.png"/><Relationship Id="rId3"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oleObject" Target="../embeddings/Microsoft_Excel_97_-_2004_Worksheet1.xls"/><Relationship Id="rId6" Type="http://schemas.openxmlformats.org/officeDocument/2006/relationships/image" Target="../media/image54.emf"/><Relationship Id="rId1" Type="http://schemas.openxmlformats.org/officeDocument/2006/relationships/vmlDrawing" Target="../drawings/vmlDrawing1.vml"/><Relationship Id="rId2"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56.jpeg"/><Relationship Id="rId4" Type="http://schemas.openxmlformats.org/officeDocument/2006/relationships/image" Target="../media/image57.png"/><Relationship Id="rId5" Type="http://schemas.openxmlformats.org/officeDocument/2006/relationships/image" Target="../media/image58.jpeg"/><Relationship Id="rId1" Type="http://schemas.openxmlformats.org/officeDocument/2006/relationships/slideLayout" Target="../slideLayouts/slideLayout14.xml"/><Relationship Id="rId2" Type="http://schemas.openxmlformats.org/officeDocument/2006/relationships/image" Target="../media/image5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60.jpeg"/><Relationship Id="rId3" Type="http://schemas.openxmlformats.org/officeDocument/2006/relationships/image" Target="../media/image6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63.jpeg"/><Relationship Id="rId4" Type="http://schemas.openxmlformats.org/officeDocument/2006/relationships/image" Target="../media/image64.jpeg"/><Relationship Id="rId5" Type="http://schemas.openxmlformats.org/officeDocument/2006/relationships/image" Target="../media/image65.png"/><Relationship Id="rId6" Type="http://schemas.openxmlformats.org/officeDocument/2006/relationships/image" Target="../media/image66.jpeg"/><Relationship Id="rId7" Type="http://schemas.openxmlformats.org/officeDocument/2006/relationships/image" Target="../media/image67.jpeg"/><Relationship Id="rId1" Type="http://schemas.openxmlformats.org/officeDocument/2006/relationships/slideLayout" Target="../slideLayouts/slideLayout3.xml"/><Relationship Id="rId2" Type="http://schemas.openxmlformats.org/officeDocument/2006/relationships/image" Target="../media/image62.jpeg"/></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4" Type="http://schemas.openxmlformats.org/officeDocument/2006/relationships/image" Target="../media/image70.png"/><Relationship Id="rId5" Type="http://schemas.openxmlformats.org/officeDocument/2006/relationships/image" Target="../media/image71.png"/><Relationship Id="rId6" Type="http://schemas.openxmlformats.org/officeDocument/2006/relationships/image" Target="file:///C:/Documents%20and%20Settings/balaravi.MSSRF/Local%20Settings/Temporary%20Internet%20Files/Content.IE5/856VKLMR/Millet_mill.PNG" TargetMode="External"/><Relationship Id="rId7" Type="http://schemas.openxmlformats.org/officeDocument/2006/relationships/image" Target="../media/image72.png"/><Relationship Id="rId8" Type="http://schemas.openxmlformats.org/officeDocument/2006/relationships/image" Target="../media/image73.png"/><Relationship Id="rId1" Type="http://schemas.openxmlformats.org/officeDocument/2006/relationships/slideLayout" Target="../slideLayouts/slideLayout8.xml"/><Relationship Id="rId2" Type="http://schemas.openxmlformats.org/officeDocument/2006/relationships/image" Target="../media/image68.png"/></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4" Type="http://schemas.openxmlformats.org/officeDocument/2006/relationships/image" Target="../media/image75.jpeg"/><Relationship Id="rId5" Type="http://schemas.openxmlformats.org/officeDocument/2006/relationships/image" Target="../media/image76.jpeg"/><Relationship Id="rId6" Type="http://schemas.openxmlformats.org/officeDocument/2006/relationships/image" Target="../media/image77.jpeg"/><Relationship Id="rId7" Type="http://schemas.openxmlformats.org/officeDocument/2006/relationships/image" Target="../media/image78.jpeg"/><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9.emf"/></Relationships>
</file>

<file path=ppt/slides/_rels/slide45.xml.rels><?xml version="1.0" encoding="UTF-8" standalone="yes"?>
<Relationships xmlns="http://schemas.openxmlformats.org/package/2006/relationships"><Relationship Id="rId3" Type="http://schemas.openxmlformats.org/officeDocument/2006/relationships/image" Target="../media/image81.jpeg"/><Relationship Id="rId4" Type="http://schemas.openxmlformats.org/officeDocument/2006/relationships/image" Target="../media/image82.jpeg"/><Relationship Id="rId5" Type="http://schemas.openxmlformats.org/officeDocument/2006/relationships/image" Target="../media/image83.jpeg"/><Relationship Id="rId6" Type="http://schemas.openxmlformats.org/officeDocument/2006/relationships/image" Target="../media/image84.jpeg"/><Relationship Id="rId1" Type="http://schemas.openxmlformats.org/officeDocument/2006/relationships/slideLayout" Target="../slideLayouts/slideLayout3.xml"/><Relationship Id="rId2" Type="http://schemas.openxmlformats.org/officeDocument/2006/relationships/image" Target="../media/image80.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0" Type="http://schemas.openxmlformats.org/officeDocument/2006/relationships/image" Target="../media/image103.jpeg"/><Relationship Id="rId21" Type="http://schemas.openxmlformats.org/officeDocument/2006/relationships/image" Target="../media/image104.png"/><Relationship Id="rId22" Type="http://schemas.openxmlformats.org/officeDocument/2006/relationships/image" Target="../media/image105.png"/><Relationship Id="rId23" Type="http://schemas.openxmlformats.org/officeDocument/2006/relationships/image" Target="../media/image106.jpeg"/><Relationship Id="rId24" Type="http://schemas.openxmlformats.org/officeDocument/2006/relationships/image" Target="../media/image107.png"/><Relationship Id="rId25" Type="http://schemas.openxmlformats.org/officeDocument/2006/relationships/image" Target="../media/image108.png"/><Relationship Id="rId26" Type="http://schemas.openxmlformats.org/officeDocument/2006/relationships/image" Target="../media/image109.jpeg"/><Relationship Id="rId27" Type="http://schemas.openxmlformats.org/officeDocument/2006/relationships/image" Target="../media/image110.png"/><Relationship Id="rId28" Type="http://schemas.openxmlformats.org/officeDocument/2006/relationships/image" Target="../media/image111.png"/><Relationship Id="rId29" Type="http://schemas.openxmlformats.org/officeDocument/2006/relationships/image" Target="../media/image112.jpeg"/><Relationship Id="rId1" Type="http://schemas.openxmlformats.org/officeDocument/2006/relationships/slideLayout" Target="../slideLayouts/slideLayout8.xml"/><Relationship Id="rId2" Type="http://schemas.openxmlformats.org/officeDocument/2006/relationships/image" Target="../media/image85.jpeg"/><Relationship Id="rId3" Type="http://schemas.openxmlformats.org/officeDocument/2006/relationships/image" Target="../media/image86.jpeg"/><Relationship Id="rId4" Type="http://schemas.openxmlformats.org/officeDocument/2006/relationships/image" Target="../media/image87.jpeg"/><Relationship Id="rId5" Type="http://schemas.openxmlformats.org/officeDocument/2006/relationships/image" Target="../media/image88.jpeg"/><Relationship Id="rId30" Type="http://schemas.openxmlformats.org/officeDocument/2006/relationships/image" Target="../media/image113.png"/><Relationship Id="rId31" Type="http://schemas.openxmlformats.org/officeDocument/2006/relationships/image" Target="../media/image114.jpeg"/><Relationship Id="rId32" Type="http://schemas.openxmlformats.org/officeDocument/2006/relationships/image" Target="../media/image115.jpeg"/><Relationship Id="rId9" Type="http://schemas.openxmlformats.org/officeDocument/2006/relationships/image" Target="../media/image92.png"/><Relationship Id="rId6" Type="http://schemas.openxmlformats.org/officeDocument/2006/relationships/image" Target="../media/image89.jpeg"/><Relationship Id="rId7" Type="http://schemas.openxmlformats.org/officeDocument/2006/relationships/image" Target="../media/image90.jpeg"/><Relationship Id="rId8" Type="http://schemas.openxmlformats.org/officeDocument/2006/relationships/image" Target="../media/image91.png"/><Relationship Id="rId33" Type="http://schemas.openxmlformats.org/officeDocument/2006/relationships/image" Target="../media/image116.jpeg"/><Relationship Id="rId34" Type="http://schemas.openxmlformats.org/officeDocument/2006/relationships/image" Target="../media/image117.png"/><Relationship Id="rId35" Type="http://schemas.openxmlformats.org/officeDocument/2006/relationships/image" Target="../media/image118.jpeg"/><Relationship Id="rId36" Type="http://schemas.openxmlformats.org/officeDocument/2006/relationships/image" Target="../media/image119.jpeg"/><Relationship Id="rId10" Type="http://schemas.openxmlformats.org/officeDocument/2006/relationships/image" Target="../media/image93.png"/><Relationship Id="rId11" Type="http://schemas.openxmlformats.org/officeDocument/2006/relationships/image" Target="../media/image94.png"/><Relationship Id="rId12" Type="http://schemas.openxmlformats.org/officeDocument/2006/relationships/image" Target="../media/image95.png"/><Relationship Id="rId13" Type="http://schemas.openxmlformats.org/officeDocument/2006/relationships/image" Target="../media/image96.png"/><Relationship Id="rId14" Type="http://schemas.openxmlformats.org/officeDocument/2006/relationships/image" Target="../media/image97.png"/><Relationship Id="rId15" Type="http://schemas.openxmlformats.org/officeDocument/2006/relationships/image" Target="../media/image98.png"/><Relationship Id="rId16" Type="http://schemas.openxmlformats.org/officeDocument/2006/relationships/image" Target="../media/image99.jpeg"/><Relationship Id="rId17" Type="http://schemas.openxmlformats.org/officeDocument/2006/relationships/image" Target="../media/image100.jpeg"/><Relationship Id="rId18" Type="http://schemas.openxmlformats.org/officeDocument/2006/relationships/image" Target="../media/image101.png"/><Relationship Id="rId19" Type="http://schemas.openxmlformats.org/officeDocument/2006/relationships/image" Target="../media/image102.png"/><Relationship Id="rId37" Type="http://schemas.openxmlformats.org/officeDocument/2006/relationships/image" Target="../media/image120.png"/><Relationship Id="rId38" Type="http://schemas.openxmlformats.org/officeDocument/2006/relationships/image" Target="../media/image121.jpeg"/><Relationship Id="rId39" Type="http://schemas.openxmlformats.org/officeDocument/2006/relationships/image" Target="../media/image122.png"/><Relationship Id="rId40" Type="http://schemas.openxmlformats.org/officeDocument/2006/relationships/image" Target="../media/image123.jpeg"/><Relationship Id="rId41" Type="http://schemas.openxmlformats.org/officeDocument/2006/relationships/image" Target="../media/image124.jpeg"/><Relationship Id="rId42" Type="http://schemas.openxmlformats.org/officeDocument/2006/relationships/image" Target="../media/image125.jpeg"/><Relationship Id="rId43" Type="http://schemas.openxmlformats.org/officeDocument/2006/relationships/image" Target="../media/image126.jpeg"/></Relationships>
</file>

<file path=ppt/slides/_rels/slide48.xml.rels><?xml version="1.0" encoding="UTF-8" standalone="yes"?>
<Relationships xmlns="http://schemas.openxmlformats.org/package/2006/relationships"><Relationship Id="rId3" Type="http://schemas.openxmlformats.org/officeDocument/2006/relationships/image" Target="../media/image128.jpeg"/><Relationship Id="rId4" Type="http://schemas.openxmlformats.org/officeDocument/2006/relationships/image" Target="../media/image129.jpeg"/><Relationship Id="rId5" Type="http://schemas.openxmlformats.org/officeDocument/2006/relationships/image" Target="../media/image130.jpeg"/><Relationship Id="rId6" Type="http://schemas.openxmlformats.org/officeDocument/2006/relationships/image" Target="../media/image131.jpeg"/><Relationship Id="rId7" Type="http://schemas.openxmlformats.org/officeDocument/2006/relationships/image" Target="../media/image132.jpeg"/><Relationship Id="rId1" Type="http://schemas.openxmlformats.org/officeDocument/2006/relationships/slideLayout" Target="../slideLayouts/slideLayout8.xml"/><Relationship Id="rId2" Type="http://schemas.openxmlformats.org/officeDocument/2006/relationships/image" Target="../media/image127.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3.jpeg"/><Relationship Id="rId3" Type="http://schemas.openxmlformats.org/officeDocument/2006/relationships/image" Target="../media/image134.jpeg"/></Relationships>
</file>

<file path=ppt/slides/_rels/slide51.xml.rels><?xml version="1.0" encoding="UTF-8" standalone="yes"?>
<Relationships xmlns="http://schemas.openxmlformats.org/package/2006/relationships"><Relationship Id="rId3" Type="http://schemas.openxmlformats.org/officeDocument/2006/relationships/image" Target="../media/image135.png"/><Relationship Id="rId4" Type="http://schemas.openxmlformats.org/officeDocument/2006/relationships/image" Target="../media/image136.png"/><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7.jpeg"/><Relationship Id="rId3" Type="http://schemas.openxmlformats.org/officeDocument/2006/relationships/image" Target="../media/image138.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39.jpeg"/><Relationship Id="rId3" Type="http://schemas.openxmlformats.org/officeDocument/2006/relationships/image" Target="../media/image140.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1.jpeg"/></Relationships>
</file>

<file path=ppt/slides/_rels/slide56.xml.rels><?xml version="1.0" encoding="UTF-8" standalone="yes"?>
<Relationships xmlns="http://schemas.openxmlformats.org/package/2006/relationships"><Relationship Id="rId3" Type="http://schemas.openxmlformats.org/officeDocument/2006/relationships/image" Target="../media/image143.jpeg"/><Relationship Id="rId4" Type="http://schemas.openxmlformats.org/officeDocument/2006/relationships/image" Target="../media/image144.jpeg"/><Relationship Id="rId5" Type="http://schemas.openxmlformats.org/officeDocument/2006/relationships/image" Target="../media/image145.jpeg"/><Relationship Id="rId6" Type="http://schemas.openxmlformats.org/officeDocument/2006/relationships/image" Target="../media/image146.jpeg"/><Relationship Id="rId7" Type="http://schemas.openxmlformats.org/officeDocument/2006/relationships/image" Target="../media/image147.jpeg"/><Relationship Id="rId8" Type="http://schemas.openxmlformats.org/officeDocument/2006/relationships/image" Target="../media/image148.jpeg"/><Relationship Id="rId1" Type="http://schemas.openxmlformats.org/officeDocument/2006/relationships/slideLayout" Target="../slideLayouts/slideLayout14.xml"/><Relationship Id="rId2" Type="http://schemas.openxmlformats.org/officeDocument/2006/relationships/image" Target="../media/image142.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4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0.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1.png"/></Relationships>
</file>

<file path=ppt/slides/_rels/slide60.xml.rels><?xml version="1.0" encoding="UTF-8" standalone="yes"?>
<Relationships xmlns="http://schemas.openxmlformats.org/package/2006/relationships"><Relationship Id="rId3" Type="http://schemas.openxmlformats.org/officeDocument/2006/relationships/image" Target="../media/image153.png"/><Relationship Id="rId4" Type="http://schemas.openxmlformats.org/officeDocument/2006/relationships/image" Target="../media/image154.jpeg"/><Relationship Id="rId5" Type="http://schemas.openxmlformats.org/officeDocument/2006/relationships/image" Target="../media/image155.jpeg"/><Relationship Id="rId6" Type="http://schemas.openxmlformats.org/officeDocument/2006/relationships/image" Target="../media/image156.png"/><Relationship Id="rId1" Type="http://schemas.openxmlformats.org/officeDocument/2006/relationships/slideLayout" Target="../slideLayouts/slideLayout1.xml"/><Relationship Id="rId2" Type="http://schemas.openxmlformats.org/officeDocument/2006/relationships/image" Target="../media/image152.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57.jpeg"/><Relationship Id="rId3" Type="http://schemas.openxmlformats.org/officeDocument/2006/relationships/image" Target="../media/image158.jpeg"/></Relationships>
</file>

<file path=ppt/slides/_rels/slide63.xml.rels><?xml version="1.0" encoding="UTF-8" standalone="yes"?>
<Relationships xmlns="http://schemas.openxmlformats.org/package/2006/relationships"><Relationship Id="rId3" Type="http://schemas.openxmlformats.org/officeDocument/2006/relationships/image" Target="../media/image160.emf"/><Relationship Id="rId4" Type="http://schemas.openxmlformats.org/officeDocument/2006/relationships/image" Target="../media/image161.jpeg"/><Relationship Id="rId1" Type="http://schemas.openxmlformats.org/officeDocument/2006/relationships/slideLayout" Target="../slideLayouts/slideLayout14.xml"/><Relationship Id="rId2" Type="http://schemas.openxmlformats.org/officeDocument/2006/relationships/image" Target="../media/image159.jpeg"/></Relationships>
</file>

<file path=ppt/slides/_rels/slide64.xml.rels><?xml version="1.0" encoding="UTF-8" standalone="yes"?>
<Relationships xmlns="http://schemas.openxmlformats.org/package/2006/relationships"><Relationship Id="rId3" Type="http://schemas.openxmlformats.org/officeDocument/2006/relationships/image" Target="../media/image163.jpeg"/><Relationship Id="rId4" Type="http://schemas.openxmlformats.org/officeDocument/2006/relationships/image" Target="../media/image164.jpeg"/><Relationship Id="rId1" Type="http://schemas.openxmlformats.org/officeDocument/2006/relationships/slideLayout" Target="../slideLayouts/slideLayout14.xml"/><Relationship Id="rId2" Type="http://schemas.openxmlformats.org/officeDocument/2006/relationships/image" Target="../media/image162.jpeg"/></Relationships>
</file>

<file path=ppt/slides/_rels/slide65.xml.rels><?xml version="1.0" encoding="UTF-8" standalone="yes"?>
<Relationships xmlns="http://schemas.openxmlformats.org/package/2006/relationships"><Relationship Id="rId3" Type="http://schemas.openxmlformats.org/officeDocument/2006/relationships/image" Target="../media/image166.jpeg"/><Relationship Id="rId4" Type="http://schemas.openxmlformats.org/officeDocument/2006/relationships/image" Target="../media/image167.jpeg"/><Relationship Id="rId5" Type="http://schemas.openxmlformats.org/officeDocument/2006/relationships/image" Target="../media/image168.jpeg"/><Relationship Id="rId6" Type="http://schemas.openxmlformats.org/officeDocument/2006/relationships/image" Target="../media/image169.jpeg"/><Relationship Id="rId1" Type="http://schemas.openxmlformats.org/officeDocument/2006/relationships/slideLayout" Target="../slideLayouts/slideLayout14.xml"/><Relationship Id="rId2" Type="http://schemas.openxmlformats.org/officeDocument/2006/relationships/image" Target="../media/image16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chart" Target="../charts/char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7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7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2.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17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174.png"/></Relationships>
</file>

<file path=ppt/slides/_rels/slide76.xml.rels><?xml version="1.0" encoding="UTF-8" standalone="yes"?>
<Relationships xmlns="http://schemas.openxmlformats.org/package/2006/relationships"><Relationship Id="rId3" Type="http://schemas.openxmlformats.org/officeDocument/2006/relationships/image" Target="../media/image175.png"/><Relationship Id="rId4" Type="http://schemas.openxmlformats.org/officeDocument/2006/relationships/image" Target="../media/image176.jpeg"/><Relationship Id="rId5" Type="http://schemas.openxmlformats.org/officeDocument/2006/relationships/image" Target="../media/image177.jpeg"/><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178.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7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1187624" y="2564904"/>
            <a:ext cx="6768752" cy="1384995"/>
          </a:xfrm>
          <a:prstGeom prst="rect">
            <a:avLst/>
          </a:prstGeom>
          <a:noFill/>
          <a:ln w="9525">
            <a:noFill/>
            <a:miter lim="800000"/>
            <a:headEnd/>
            <a:tailEnd/>
          </a:ln>
          <a:effectLst/>
        </p:spPr>
        <p:txBody>
          <a:bodyPr wrap="square" anchor="ctr">
            <a:spAutoFit/>
          </a:bodyPr>
          <a:lstStyle/>
          <a:p>
            <a:pPr algn="ctr"/>
            <a:r>
              <a:rPr lang="en-US" sz="2800" b="1" dirty="0" smtClean="0">
                <a:solidFill>
                  <a:schemeClr val="bg2"/>
                </a:solidFill>
                <a:latin typeface="Tahoma" charset="0"/>
                <a:ea typeface="SimSun" charset="-122"/>
              </a:rPr>
              <a:t>Experiences, challenges and opportunities in promoting neglected and underutilized species </a:t>
            </a:r>
            <a:endParaRPr lang="en-US" sz="2800" b="1" baseline="0" dirty="0">
              <a:solidFill>
                <a:schemeClr val="bg2"/>
              </a:solidFill>
              <a:latin typeface="Tahoma" charset="0"/>
              <a:ea typeface="SimSun" charset="-122"/>
              <a:cs typeface="Arial" charset="0"/>
            </a:endParaRPr>
          </a:p>
        </p:txBody>
      </p:sp>
      <p:sp>
        <p:nvSpPr>
          <p:cNvPr id="2053" name="Rectangle 5"/>
          <p:cNvSpPr>
            <a:spLocks noChangeArrowheads="1"/>
          </p:cNvSpPr>
          <p:nvPr/>
        </p:nvSpPr>
        <p:spPr bwMode="auto">
          <a:xfrm>
            <a:off x="827584" y="6021288"/>
            <a:ext cx="7798225" cy="400110"/>
          </a:xfrm>
          <a:prstGeom prst="rect">
            <a:avLst/>
          </a:prstGeom>
          <a:noFill/>
          <a:ln w="9525">
            <a:noFill/>
            <a:miter lim="800000"/>
            <a:headEnd/>
            <a:tailEnd/>
          </a:ln>
          <a:effectLst/>
        </p:spPr>
        <p:txBody>
          <a:bodyPr wrap="none">
            <a:spAutoFit/>
          </a:bodyPr>
          <a:lstStyle/>
          <a:p>
            <a:pPr algn="l"/>
            <a:r>
              <a:rPr lang="en-US" sz="2000" b="1" baseline="0" dirty="0" smtClean="0">
                <a:solidFill>
                  <a:schemeClr val="bg2"/>
                </a:solidFill>
              </a:rPr>
              <a:t>PSC and ETNA Summer</a:t>
            </a:r>
            <a:r>
              <a:rPr lang="en-US" sz="2000" b="1" dirty="0" smtClean="0">
                <a:solidFill>
                  <a:schemeClr val="bg2"/>
                </a:solidFill>
              </a:rPr>
              <a:t> School 2011, </a:t>
            </a:r>
            <a:r>
              <a:rPr lang="en-US" sz="2000" b="1" dirty="0" err="1" smtClean="0">
                <a:solidFill>
                  <a:schemeClr val="bg2"/>
                </a:solidFill>
              </a:rPr>
              <a:t>Klewenalp</a:t>
            </a:r>
            <a:r>
              <a:rPr lang="en-US" sz="2000" b="1" dirty="0" smtClean="0">
                <a:solidFill>
                  <a:schemeClr val="bg2"/>
                </a:solidFill>
              </a:rPr>
              <a:t>, 11 Sept 2011</a:t>
            </a:r>
            <a:endParaRPr lang="en-US" sz="2000" b="1" baseline="0" dirty="0">
              <a:solidFill>
                <a:schemeClr val="bg2"/>
              </a:solidFill>
            </a:endParaRPr>
          </a:p>
        </p:txBody>
      </p:sp>
      <p:pic>
        <p:nvPicPr>
          <p:cNvPr id="2056" name="Picture 8" descr="strip 07"/>
          <p:cNvPicPr>
            <a:picLocks noChangeAspect="1" noChangeArrowheads="1"/>
          </p:cNvPicPr>
          <p:nvPr/>
        </p:nvPicPr>
        <p:blipFill>
          <a:blip r:embed="rId2" cstate="print"/>
          <a:srcRect/>
          <a:stretch>
            <a:fillRect/>
          </a:stretch>
        </p:blipFill>
        <p:spPr bwMode="auto">
          <a:xfrm>
            <a:off x="1676400" y="6604000"/>
            <a:ext cx="7467600" cy="254000"/>
          </a:xfrm>
          <a:prstGeom prst="rect">
            <a:avLst/>
          </a:prstGeom>
          <a:noFill/>
        </p:spPr>
      </p:pic>
      <p:sp>
        <p:nvSpPr>
          <p:cNvPr id="2060" name="Text Box 12"/>
          <p:cNvSpPr txBox="1">
            <a:spLocks noChangeArrowheads="1"/>
          </p:cNvSpPr>
          <p:nvPr/>
        </p:nvSpPr>
        <p:spPr bwMode="auto">
          <a:xfrm>
            <a:off x="1547664" y="4725144"/>
            <a:ext cx="6123384" cy="923330"/>
          </a:xfrm>
          <a:prstGeom prst="rect">
            <a:avLst/>
          </a:prstGeom>
          <a:noFill/>
          <a:ln w="9525" algn="ctr">
            <a:noFill/>
            <a:miter lim="800000"/>
            <a:headEnd/>
            <a:tailEnd/>
          </a:ln>
          <a:effectLst/>
        </p:spPr>
        <p:txBody>
          <a:bodyPr wrap="square">
            <a:spAutoFit/>
          </a:bodyPr>
          <a:lstStyle/>
          <a:p>
            <a:pPr algn="ctr">
              <a:spcBef>
                <a:spcPct val="50000"/>
              </a:spcBef>
            </a:pPr>
            <a:r>
              <a:rPr lang="en-US" sz="2400" dirty="0"/>
              <a:t>Stefano </a:t>
            </a:r>
            <a:r>
              <a:rPr lang="en-US" sz="2400" dirty="0" err="1" smtClean="0"/>
              <a:t>Padulosi</a:t>
            </a:r>
            <a:endParaRPr lang="en-US" sz="2400" dirty="0" smtClean="0"/>
          </a:p>
          <a:p>
            <a:pPr algn="ctr">
              <a:spcBef>
                <a:spcPct val="50000"/>
              </a:spcBef>
            </a:pPr>
            <a:r>
              <a:rPr lang="en-US" sz="2000" b="1" dirty="0" err="1" smtClean="0">
                <a:solidFill>
                  <a:schemeClr val="bg2"/>
                </a:solidFill>
              </a:rPr>
              <a:t>Bioversity</a:t>
            </a:r>
            <a:r>
              <a:rPr lang="en-US" sz="2000" b="1" dirty="0" smtClean="0">
                <a:solidFill>
                  <a:schemeClr val="bg2"/>
                </a:solidFill>
              </a:rPr>
              <a:t> International  </a:t>
            </a:r>
            <a:endParaRPr lang="en-US" sz="2000" b="1" dirty="0">
              <a:solidFill>
                <a:schemeClr val="bg2"/>
              </a:solidFill>
            </a:endParaRPr>
          </a:p>
        </p:txBody>
      </p:sp>
      <p:pic>
        <p:nvPicPr>
          <p:cNvPr id="8" name="Picture 13" descr="DSC03892"/>
          <p:cNvPicPr>
            <a:picLocks noChangeAspect="1" noChangeArrowheads="1"/>
          </p:cNvPicPr>
          <p:nvPr/>
        </p:nvPicPr>
        <p:blipFill>
          <a:blip r:embed="rId3" cstate="print"/>
          <a:srcRect/>
          <a:stretch>
            <a:fillRect/>
          </a:stretch>
        </p:blipFill>
        <p:spPr bwMode="auto">
          <a:xfrm>
            <a:off x="2365375" y="0"/>
            <a:ext cx="4473575" cy="1404938"/>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3"/>
          <p:cNvGrpSpPr>
            <a:grpSpLocks/>
          </p:cNvGrpSpPr>
          <p:nvPr/>
        </p:nvGrpSpPr>
        <p:grpSpPr bwMode="auto">
          <a:xfrm>
            <a:off x="827731" y="476938"/>
            <a:ext cx="7391400" cy="6019800"/>
            <a:chOff x="1174" y="167"/>
            <a:chExt cx="4320" cy="3216"/>
          </a:xfrm>
        </p:grpSpPr>
        <p:pic>
          <p:nvPicPr>
            <p:cNvPr id="11269"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74" y="167"/>
              <a:ext cx="4320" cy="3216"/>
            </a:xfrm>
            <a:prstGeom prst="rect">
              <a:avLst/>
            </a:prstGeom>
            <a:noFill/>
            <a:ln w="9525">
              <a:noFill/>
              <a:miter lim="800000"/>
              <a:headEnd/>
              <a:tailEnd/>
            </a:ln>
          </p:spPr>
        </p:pic>
        <p:grpSp>
          <p:nvGrpSpPr>
            <p:cNvPr id="3" name="Group 5"/>
            <p:cNvGrpSpPr>
              <a:grpSpLocks/>
            </p:cNvGrpSpPr>
            <p:nvPr/>
          </p:nvGrpSpPr>
          <p:grpSpPr bwMode="auto">
            <a:xfrm>
              <a:off x="2058" y="244"/>
              <a:ext cx="960" cy="1672"/>
              <a:chOff x="2058" y="244"/>
              <a:chExt cx="960" cy="1672"/>
            </a:xfrm>
          </p:grpSpPr>
          <p:sp>
            <p:nvSpPr>
              <p:cNvPr id="11271" name="Oval 6"/>
              <p:cNvSpPr>
                <a:spLocks noChangeArrowheads="1"/>
              </p:cNvSpPr>
              <p:nvPr/>
            </p:nvSpPr>
            <p:spPr bwMode="auto">
              <a:xfrm>
                <a:off x="2058" y="1052"/>
                <a:ext cx="960" cy="864"/>
              </a:xfrm>
              <a:prstGeom prst="ellipse">
                <a:avLst/>
              </a:prstGeom>
              <a:noFill/>
              <a:ln w="38100">
                <a:solidFill>
                  <a:srgbClr val="0000FF"/>
                </a:solidFill>
                <a:round/>
                <a:headEnd/>
                <a:tailEnd/>
              </a:ln>
            </p:spPr>
            <p:txBody>
              <a:bodyPr wrap="none" anchor="ctr"/>
              <a:lstStyle/>
              <a:p>
                <a:pPr eaLnBrk="0" hangingPunct="0"/>
                <a:endParaRPr lang="en-US"/>
              </a:p>
            </p:txBody>
          </p:sp>
          <p:pic>
            <p:nvPicPr>
              <p:cNvPr id="11272" name="Picture 7" descr="Bioversity FINAL_small"/>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58" y="244"/>
                <a:ext cx="742" cy="647"/>
              </a:xfrm>
              <a:prstGeom prst="rect">
                <a:avLst/>
              </a:prstGeom>
              <a:noFill/>
              <a:ln w="9525">
                <a:noFill/>
                <a:miter lim="800000"/>
                <a:headEnd/>
                <a:tailEnd/>
              </a:ln>
            </p:spPr>
          </p:pic>
        </p:grpSp>
      </p:grpSp>
      <p:sp>
        <p:nvSpPr>
          <p:cNvPr id="7" name="TextBox 6"/>
          <p:cNvSpPr txBox="1"/>
          <p:nvPr/>
        </p:nvSpPr>
        <p:spPr>
          <a:xfrm>
            <a:off x="0" y="-27384"/>
            <a:ext cx="9144000" cy="338554"/>
          </a:xfrm>
          <a:prstGeom prst="rect">
            <a:avLst/>
          </a:prstGeom>
          <a:solidFill>
            <a:srgbClr val="FFFF00"/>
          </a:solidFill>
        </p:spPr>
        <p:txBody>
          <a:bodyPr wrap="square" rtlCol="0">
            <a:spAutoFit/>
          </a:bodyPr>
          <a:lstStyle/>
          <a:p>
            <a:pPr algn="ctr"/>
            <a:r>
              <a:rPr lang="en-US" sz="1600" b="1" dirty="0" smtClean="0">
                <a:latin typeface="Arial" pitchFamily="34" charset="0"/>
                <a:cs typeface="Arial" pitchFamily="34" charset="0"/>
              </a:rPr>
              <a:t>CGIAR: CONSULTATIVE GROUP ON INTERNATIONAL AGRICULTURAL RESEARCH </a:t>
            </a:r>
            <a:endParaRPr lang="en-US" sz="1600" b="1" dirty="0">
              <a:latin typeface="Arial" pitchFamily="34" charset="0"/>
              <a:cs typeface="Arial"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6553200" y="6248400"/>
            <a:ext cx="1905000" cy="457200"/>
          </a:xfrm>
          <a:prstGeom prst="rect">
            <a:avLst/>
          </a:prstGeom>
        </p:spPr>
        <p:txBody>
          <a:bodyPr/>
          <a:lstStyle/>
          <a:p>
            <a:fld id="{930BFCAF-504D-4B5D-91FE-D0AE9A9340FD}" type="slidenum">
              <a:rPr lang="en-US" smtClean="0"/>
              <a:pPr/>
              <a:t>3</a:t>
            </a:fld>
            <a:endParaRPr lang="en-US"/>
          </a:p>
        </p:txBody>
      </p:sp>
      <p:pic>
        <p:nvPicPr>
          <p:cNvPr id="20377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21081" cy="6080720"/>
          </a:xfrm>
          <a:prstGeom prst="rect">
            <a:avLst/>
          </a:prstGeom>
          <a:noFill/>
          <a:ln w="9525">
            <a:noFill/>
            <a:miter lim="800000"/>
            <a:headEnd/>
            <a:tailEnd/>
          </a:ln>
        </p:spPr>
      </p:pic>
      <p:sp>
        <p:nvSpPr>
          <p:cNvPr id="5" name="Rectangle 4"/>
          <p:cNvSpPr/>
          <p:nvPr/>
        </p:nvSpPr>
        <p:spPr>
          <a:xfrm>
            <a:off x="0" y="5877272"/>
            <a:ext cx="9144000" cy="707886"/>
          </a:xfrm>
          <a:prstGeom prst="rect">
            <a:avLst/>
          </a:prstGeom>
          <a:solidFill>
            <a:schemeClr val="bg1"/>
          </a:solidFill>
        </p:spPr>
        <p:txBody>
          <a:bodyPr wrap="square">
            <a:spAutoFit/>
          </a:bodyPr>
          <a:lstStyle/>
          <a:p>
            <a:pPr algn="ctr"/>
            <a:r>
              <a:rPr lang="en-US" sz="4000" b="1" dirty="0" err="1" smtClean="0">
                <a:latin typeface="Arial" pitchFamily="34" charset="0"/>
                <a:cs typeface="Arial" pitchFamily="34" charset="0"/>
              </a:rPr>
              <a:t>http://www.cgiar.org/</a:t>
            </a:r>
            <a:endParaRPr lang="en-US" sz="4000" b="1" dirty="0">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4294967295"/>
          </p:nvPr>
        </p:nvSpPr>
        <p:spPr>
          <a:xfrm>
            <a:off x="6553200" y="6248400"/>
            <a:ext cx="1905000" cy="457200"/>
          </a:xfrm>
          <a:prstGeom prst="rect">
            <a:avLst/>
          </a:prstGeom>
        </p:spPr>
        <p:txBody>
          <a:bodyPr/>
          <a:lstStyle/>
          <a:p>
            <a:fld id="{930BFCAF-504D-4B5D-91FE-D0AE9A9340FD}" type="slidenum">
              <a:rPr lang="en-US" smtClean="0"/>
              <a:pPr/>
              <a:t>4</a:t>
            </a:fld>
            <a:endParaRPr lang="en-US"/>
          </a:p>
        </p:txBody>
      </p:sp>
      <p:pic>
        <p:nvPicPr>
          <p:cNvPr id="44749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02634" cy="5638800"/>
          </a:xfrm>
          <a:prstGeom prst="rect">
            <a:avLst/>
          </a:prstGeom>
          <a:noFill/>
          <a:ln w="9525">
            <a:noFill/>
            <a:miter lim="800000"/>
            <a:headEnd/>
            <a:tailEnd/>
          </a:ln>
        </p:spPr>
      </p:pic>
      <p:sp>
        <p:nvSpPr>
          <p:cNvPr id="5" name="Rectangle 4"/>
          <p:cNvSpPr/>
          <p:nvPr/>
        </p:nvSpPr>
        <p:spPr>
          <a:xfrm>
            <a:off x="755576" y="5877272"/>
            <a:ext cx="7657033" cy="584775"/>
          </a:xfrm>
          <a:prstGeom prst="rect">
            <a:avLst/>
          </a:prstGeom>
        </p:spPr>
        <p:txBody>
          <a:bodyPr wrap="none">
            <a:spAutoFit/>
          </a:bodyPr>
          <a:lstStyle/>
          <a:p>
            <a:r>
              <a:rPr lang="en-US" sz="3200" b="1" dirty="0" smtClean="0">
                <a:solidFill>
                  <a:schemeClr val="accent6"/>
                </a:solidFill>
                <a:latin typeface="Arial" pitchFamily="34" charset="0"/>
                <a:cs typeface="Arial" pitchFamily="34" charset="0"/>
              </a:rPr>
              <a:t>http://www.bioversityinternational.org/</a:t>
            </a:r>
            <a:endParaRPr lang="en-US" sz="3200" b="1" dirty="0">
              <a:solidFill>
                <a:schemeClr val="accent6"/>
              </a:solidFill>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234545"/>
          </a:xfrm>
          <a:prstGeom prst="rect">
            <a:avLst/>
          </a:prstGeom>
          <a:noFill/>
          <a:ln w="9525">
            <a:noFill/>
            <a:miter lim="800000"/>
            <a:headEnd/>
            <a:tailEnd/>
          </a:ln>
        </p:spPr>
      </p:pic>
      <p:sp>
        <p:nvSpPr>
          <p:cNvPr id="3" name="TextBox 2"/>
          <p:cNvSpPr txBox="1"/>
          <p:nvPr/>
        </p:nvSpPr>
        <p:spPr>
          <a:xfrm>
            <a:off x="0" y="5408056"/>
            <a:ext cx="9144000" cy="1477328"/>
          </a:xfrm>
          <a:prstGeom prst="rect">
            <a:avLst/>
          </a:prstGeom>
          <a:solidFill>
            <a:srgbClr val="FFFF00"/>
          </a:solidFill>
        </p:spPr>
        <p:txBody>
          <a:bodyPr wrap="square" rtlCol="0">
            <a:spAutoFit/>
          </a:bodyPr>
          <a:lstStyle/>
          <a:p>
            <a:pPr algn="just"/>
            <a:r>
              <a:rPr lang="en-US" sz="1800" dirty="0" smtClean="0"/>
              <a:t>Claus Meyer, one of the best Chefs of the World, co-founder of </a:t>
            </a:r>
            <a:r>
              <a:rPr lang="en-US" sz="1800" dirty="0" err="1" smtClean="0"/>
              <a:t>Noma</a:t>
            </a:r>
            <a:r>
              <a:rPr lang="en-US" sz="1800" dirty="0" smtClean="0"/>
              <a:t>. </a:t>
            </a:r>
            <a:r>
              <a:rPr lang="en-US" sz="1800" dirty="0" err="1" smtClean="0"/>
              <a:t>Noma</a:t>
            </a:r>
            <a:r>
              <a:rPr lang="en-US" sz="1800" dirty="0" smtClean="0"/>
              <a:t> is a two Michelin star restaurant run by Meyer and René </a:t>
            </a:r>
            <a:r>
              <a:rPr lang="en-US" sz="1800" dirty="0" err="1" smtClean="0"/>
              <a:t>Redzepi</a:t>
            </a:r>
            <a:r>
              <a:rPr lang="en-US" sz="1800" dirty="0" smtClean="0"/>
              <a:t> in Copenhagen, Denmark. The name is an acronym of the two Danish words "</a:t>
            </a:r>
            <a:r>
              <a:rPr lang="en-US" sz="1800" dirty="0" err="1" smtClean="0"/>
              <a:t>nordisk</a:t>
            </a:r>
            <a:r>
              <a:rPr lang="en-US" sz="1800" dirty="0" smtClean="0"/>
              <a:t>" (Nordic) and "mad" (food), and the restaurant is known for its reinvention and interpretation of the Nordic Cuisine using local/traditional crops. In both 2010 and 2011, best Restaurant by Restaurant magazine. </a:t>
            </a:r>
            <a:endParaRPr lang="en-US" sz="1800"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819254"/>
            <a:ext cx="6995120" cy="562074"/>
          </a:xfrm>
        </p:spPr>
        <p:txBody>
          <a:bodyPr/>
          <a:lstStyle/>
          <a:p>
            <a:r>
              <a:rPr lang="en-US" sz="2400" dirty="0" smtClean="0"/>
              <a:t>World Chef meets Bolivian household Chef</a:t>
            </a:r>
            <a:endParaRPr lang="en-US" sz="2400" dirty="0"/>
          </a:p>
        </p:txBody>
      </p:sp>
      <p:pic>
        <p:nvPicPr>
          <p:cNvPr id="1063939"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35696" y="1700808"/>
            <a:ext cx="5431460" cy="4032448"/>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5"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8650" y="1371600"/>
            <a:ext cx="5105400" cy="5257800"/>
          </a:xfrm>
          <a:prstGeom prst="rect">
            <a:avLst/>
          </a:prstGeom>
          <a:noFill/>
          <a:ln w="9525">
            <a:noFill/>
            <a:miter lim="800000"/>
            <a:headEnd/>
            <a:tailEnd/>
          </a:ln>
        </p:spPr>
      </p:pic>
      <p:sp>
        <p:nvSpPr>
          <p:cNvPr id="206850" name="Text Box 2"/>
          <p:cNvSpPr txBox="1">
            <a:spLocks noChangeArrowheads="1"/>
          </p:cNvSpPr>
          <p:nvPr/>
        </p:nvSpPr>
        <p:spPr bwMode="auto">
          <a:xfrm>
            <a:off x="395536" y="404664"/>
            <a:ext cx="7780337" cy="523220"/>
          </a:xfrm>
          <a:prstGeom prst="rect">
            <a:avLst/>
          </a:prstGeom>
          <a:noFill/>
          <a:ln w="9525">
            <a:noFill/>
            <a:miter lim="800000"/>
            <a:headEnd/>
            <a:tailEnd/>
          </a:ln>
          <a:effectLst/>
        </p:spPr>
        <p:txBody>
          <a:bodyPr>
            <a:spAutoFit/>
          </a:bodyPr>
          <a:lstStyle/>
          <a:p>
            <a:pPr algn="ctr">
              <a:spcBef>
                <a:spcPct val="50000"/>
              </a:spcBef>
            </a:pPr>
            <a:r>
              <a:rPr lang="it-IT" sz="2800" b="1" dirty="0" smtClean="0">
                <a:solidFill>
                  <a:srgbClr val="0000FF"/>
                </a:solidFill>
                <a:ea typeface="ＭＳ Ｐゴシック" charset="-128"/>
              </a:rPr>
              <a:t>The Great </a:t>
            </a:r>
            <a:r>
              <a:rPr lang="it-IT" sz="2800" b="1" dirty="0" err="1" smtClean="0">
                <a:solidFill>
                  <a:srgbClr val="0000FF"/>
                </a:solidFill>
                <a:ea typeface="ＭＳ Ｐゴシック" charset="-128"/>
              </a:rPr>
              <a:t>Paradox</a:t>
            </a:r>
            <a:r>
              <a:rPr lang="it-IT" sz="2800" b="1" dirty="0" smtClean="0">
                <a:solidFill>
                  <a:srgbClr val="0000FF"/>
                </a:solidFill>
                <a:ea typeface="ＭＳ Ｐゴシック" charset="-128"/>
              </a:rPr>
              <a:t> </a:t>
            </a:r>
            <a:r>
              <a:rPr lang="it-IT" sz="2800" b="1" dirty="0" err="1" smtClean="0">
                <a:solidFill>
                  <a:srgbClr val="0000FF"/>
                </a:solidFill>
                <a:ea typeface="ＭＳ Ｐゴシック" charset="-128"/>
              </a:rPr>
              <a:t>of</a:t>
            </a:r>
            <a:r>
              <a:rPr lang="it-IT" sz="2800" b="1" dirty="0" smtClean="0">
                <a:solidFill>
                  <a:srgbClr val="0000FF"/>
                </a:solidFill>
                <a:ea typeface="ＭＳ Ｐゴシック" charset="-128"/>
              </a:rPr>
              <a:t> </a:t>
            </a:r>
            <a:r>
              <a:rPr lang="it-IT" sz="2800" b="1" dirty="0" err="1" smtClean="0">
                <a:solidFill>
                  <a:srgbClr val="0000FF"/>
                </a:solidFill>
                <a:ea typeface="ＭＳ Ｐゴシック" charset="-128"/>
              </a:rPr>
              <a:t>Todays</a:t>
            </a:r>
            <a:r>
              <a:rPr lang="it-IT" sz="2800" b="1" dirty="0" smtClean="0">
                <a:solidFill>
                  <a:srgbClr val="0000FF"/>
                </a:solidFill>
                <a:ea typeface="ＭＳ Ｐゴシック" charset="-128"/>
              </a:rPr>
              <a:t>’ </a:t>
            </a:r>
            <a:r>
              <a:rPr lang="it-IT" sz="2800" b="1" dirty="0" err="1" smtClean="0">
                <a:solidFill>
                  <a:srgbClr val="0000FF"/>
                </a:solidFill>
                <a:ea typeface="ＭＳ Ｐゴシック" charset="-128"/>
              </a:rPr>
              <a:t>Agriculture</a:t>
            </a:r>
            <a:endParaRPr lang="it-IT" sz="2800" b="1" dirty="0">
              <a:solidFill>
                <a:srgbClr val="0000FF"/>
              </a:solidFill>
              <a:ea typeface="ＭＳ Ｐゴシック" charset="-128"/>
            </a:endParaRPr>
          </a:p>
        </p:txBody>
      </p:sp>
      <p:graphicFrame>
        <p:nvGraphicFramePr>
          <p:cNvPr id="5" name="Table 4"/>
          <p:cNvGraphicFramePr>
            <a:graphicFrameLocks noGrp="1"/>
          </p:cNvGraphicFramePr>
          <p:nvPr/>
        </p:nvGraphicFramePr>
        <p:xfrm>
          <a:off x="2038350" y="2621280"/>
          <a:ext cx="1752600" cy="3627119"/>
        </p:xfrm>
        <a:graphic>
          <a:graphicData uri="http://schemas.openxmlformats.org/drawingml/2006/table">
            <a:tbl>
              <a:tblPr firstRow="1" bandRow="1">
                <a:tableStyleId>{5C22544A-7EE6-4342-B048-85BDC9FD1C3A}</a:tableStyleId>
              </a:tblPr>
              <a:tblGrid>
                <a:gridCol w="1752600"/>
              </a:tblGrid>
              <a:tr h="44237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kern="1200" dirty="0" smtClean="0">
                          <a:solidFill>
                            <a:srgbClr val="FF0000"/>
                          </a:solidFill>
                          <a:latin typeface="+mn-lt"/>
                          <a:ea typeface="+mn-ea"/>
                          <a:cs typeface="+mn-cs"/>
                        </a:rPr>
                        <a:t>300,000 </a:t>
                      </a:r>
                    </a:p>
                  </a:txBody>
                  <a:tcPr>
                    <a:noFill/>
                  </a:tcPr>
                </a:tc>
              </a:tr>
              <a:tr h="446970">
                <a:tc>
                  <a:txBody>
                    <a:bodyPr/>
                    <a:lstStyle/>
                    <a:p>
                      <a:pPr algn="ctr"/>
                      <a:r>
                        <a:rPr lang="en-US" sz="2800" b="1" kern="1200" dirty="0" smtClean="0">
                          <a:solidFill>
                            <a:srgbClr val="FF0000"/>
                          </a:solidFill>
                          <a:latin typeface="+mn-lt"/>
                          <a:ea typeface="+mn-ea"/>
                          <a:cs typeface="+mn-cs"/>
                        </a:rPr>
                        <a:t>100,000</a:t>
                      </a:r>
                    </a:p>
                  </a:txBody>
                  <a:tcPr>
                    <a:noFill/>
                  </a:tcPr>
                </a:tc>
              </a:tr>
              <a:tr h="446970">
                <a:tc>
                  <a:txBody>
                    <a:bodyPr/>
                    <a:lstStyle/>
                    <a:p>
                      <a:pPr algn="ctr"/>
                      <a:r>
                        <a:rPr lang="en-US" sz="2800" b="1" kern="1200" dirty="0" smtClean="0">
                          <a:solidFill>
                            <a:srgbClr val="FF0000"/>
                          </a:solidFill>
                          <a:latin typeface="+mn-lt"/>
                          <a:ea typeface="+mn-ea"/>
                          <a:cs typeface="+mn-cs"/>
                        </a:rPr>
                        <a:t>30,000</a:t>
                      </a:r>
                    </a:p>
                  </a:txBody>
                  <a:tcPr>
                    <a:noFill/>
                  </a:tcPr>
                </a:tc>
              </a:tr>
              <a:tr h="446970">
                <a:tc>
                  <a:txBody>
                    <a:bodyPr/>
                    <a:lstStyle/>
                    <a:p>
                      <a:pPr algn="ctr"/>
                      <a:r>
                        <a:rPr lang="en-US" sz="2800" b="1" kern="1200" dirty="0" smtClean="0">
                          <a:solidFill>
                            <a:srgbClr val="FF0000"/>
                          </a:solidFill>
                          <a:latin typeface="+mn-lt"/>
                          <a:ea typeface="+mn-ea"/>
                          <a:cs typeface="+mn-cs"/>
                        </a:rPr>
                        <a:t>7,000</a:t>
                      </a:r>
                    </a:p>
                  </a:txBody>
                  <a:tcPr>
                    <a:noFill/>
                  </a:tcPr>
                </a:tc>
              </a:tr>
              <a:tr h="446970">
                <a:tc>
                  <a:txBody>
                    <a:bodyPr/>
                    <a:lstStyle/>
                    <a:p>
                      <a:pPr algn="ctr"/>
                      <a:r>
                        <a:rPr lang="en-US" sz="2800" b="1" kern="1200" dirty="0" smtClean="0">
                          <a:solidFill>
                            <a:srgbClr val="FF0000"/>
                          </a:solidFill>
                          <a:latin typeface="+mn-lt"/>
                          <a:ea typeface="+mn-ea"/>
                          <a:cs typeface="+mn-cs"/>
                        </a:rPr>
                        <a:t>120</a:t>
                      </a:r>
                    </a:p>
                  </a:txBody>
                  <a:tcPr>
                    <a:noFill/>
                  </a:tcPr>
                </a:tc>
              </a:tr>
              <a:tr h="446970">
                <a:tc>
                  <a:txBody>
                    <a:bodyPr/>
                    <a:lstStyle/>
                    <a:p>
                      <a:pPr algn="ctr"/>
                      <a:r>
                        <a:rPr lang="en-US" sz="2800" b="1" dirty="0" smtClean="0">
                          <a:solidFill>
                            <a:srgbClr val="FF0000"/>
                          </a:solidFill>
                        </a:rPr>
                        <a:t>30</a:t>
                      </a:r>
                      <a:endParaRPr lang="en-US" sz="2800" b="1" dirty="0">
                        <a:solidFill>
                          <a:srgbClr val="FF0000"/>
                        </a:solidFill>
                      </a:endParaRPr>
                    </a:p>
                  </a:txBody>
                  <a:tcPr>
                    <a:noFill/>
                  </a:tcPr>
                </a:tc>
              </a:tr>
              <a:tr h="446970">
                <a:tc>
                  <a:txBody>
                    <a:bodyPr/>
                    <a:lstStyle/>
                    <a:p>
                      <a:pPr algn="ctr"/>
                      <a:r>
                        <a:rPr lang="en-US" sz="2800" b="1" dirty="0" smtClean="0">
                          <a:solidFill>
                            <a:srgbClr val="FF0000"/>
                          </a:solidFill>
                        </a:rPr>
                        <a:t>3</a:t>
                      </a:r>
                      <a:endParaRPr lang="en-US" sz="2800" b="1" dirty="0">
                        <a:solidFill>
                          <a:srgbClr val="FF0000"/>
                        </a:solidFill>
                      </a:endParaRPr>
                    </a:p>
                  </a:txBody>
                  <a:tcPr>
                    <a:noFill/>
                  </a:tcPr>
                </a:tc>
              </a:tr>
            </a:tbl>
          </a:graphicData>
        </a:graphic>
      </p:graphicFrame>
      <p:graphicFrame>
        <p:nvGraphicFramePr>
          <p:cNvPr id="8" name="Table 7"/>
          <p:cNvGraphicFramePr>
            <a:graphicFrameLocks noGrp="1"/>
          </p:cNvGraphicFramePr>
          <p:nvPr/>
        </p:nvGraphicFramePr>
        <p:xfrm>
          <a:off x="3657600" y="2589006"/>
          <a:ext cx="5410200" cy="4080734"/>
        </p:xfrm>
        <a:graphic>
          <a:graphicData uri="http://schemas.openxmlformats.org/drawingml/2006/table">
            <a:tbl>
              <a:tblPr firstRow="1" bandRow="1">
                <a:tableStyleId>{5C22544A-7EE6-4342-B048-85BDC9FD1C3A}</a:tableStyleId>
              </a:tblPr>
              <a:tblGrid>
                <a:gridCol w="5410200"/>
              </a:tblGrid>
              <a:tr h="516367">
                <a:tc>
                  <a:txBody>
                    <a:bodyPr/>
                    <a:lstStyle/>
                    <a:p>
                      <a:pPr>
                        <a:buFont typeface="Wingdings" pitchFamily="2" charset="2"/>
                        <a:buChar char="Ø"/>
                      </a:pPr>
                      <a:r>
                        <a:rPr lang="en-US" sz="2800" b="0" dirty="0" smtClean="0">
                          <a:solidFill>
                            <a:schemeClr val="tx1"/>
                          </a:solidFill>
                        </a:rPr>
                        <a:t>Known plant species </a:t>
                      </a:r>
                      <a:endParaRPr lang="en-US" sz="2800" b="0" dirty="0">
                        <a:solidFill>
                          <a:schemeClr val="tx1"/>
                        </a:solidFill>
                      </a:endParaRPr>
                    </a:p>
                  </a:txBody>
                  <a:tcPr>
                    <a:solidFill>
                      <a:schemeClr val="bg1"/>
                    </a:solidFill>
                  </a:tcPr>
                </a:tc>
              </a:tr>
              <a:tr h="523539">
                <a:tc>
                  <a:txBody>
                    <a:bodyPr/>
                    <a:lstStyle/>
                    <a:p>
                      <a:pPr>
                        <a:buFont typeface="Wingdings" pitchFamily="2" charset="2"/>
                        <a:buChar char="Ø"/>
                      </a:pPr>
                      <a:r>
                        <a:rPr lang="en-US" sz="2800" b="0" dirty="0" smtClean="0"/>
                        <a:t>Used by humankind</a:t>
                      </a:r>
                      <a:endParaRPr lang="en-US" sz="2800" b="0" dirty="0"/>
                    </a:p>
                  </a:txBody>
                  <a:tcPr>
                    <a:solidFill>
                      <a:schemeClr val="bg1"/>
                    </a:solidFill>
                  </a:tcPr>
                </a:tc>
              </a:tr>
              <a:tr h="523539">
                <a:tc>
                  <a:txBody>
                    <a:bodyPr/>
                    <a:lstStyle/>
                    <a:p>
                      <a:pPr>
                        <a:buFont typeface="Wingdings" pitchFamily="2" charset="2"/>
                        <a:buChar char="Ø"/>
                      </a:pPr>
                      <a:r>
                        <a:rPr lang="en-US" sz="2800" b="0" dirty="0" smtClean="0"/>
                        <a:t>Edible</a:t>
                      </a:r>
                      <a:endParaRPr lang="en-US" sz="2800" b="0" dirty="0"/>
                    </a:p>
                  </a:txBody>
                  <a:tcPr>
                    <a:solidFill>
                      <a:schemeClr val="bg1"/>
                    </a:solidFill>
                  </a:tcPr>
                </a:tc>
              </a:tr>
              <a:tr h="523539">
                <a:tc>
                  <a:txBody>
                    <a:bodyPr/>
                    <a:lstStyle/>
                    <a:p>
                      <a:pPr>
                        <a:buFont typeface="Wingdings" pitchFamily="2" charset="2"/>
                        <a:buChar char="Ø"/>
                      </a:pPr>
                      <a:r>
                        <a:rPr lang="en-US" sz="2800" b="0" dirty="0" smtClean="0"/>
                        <a:t>Used as food at local level</a:t>
                      </a:r>
                      <a:endParaRPr lang="en-US" sz="2800" b="0" dirty="0"/>
                    </a:p>
                  </a:txBody>
                  <a:tcPr>
                    <a:solidFill>
                      <a:schemeClr val="bg1"/>
                    </a:solidFill>
                  </a:tcPr>
                </a:tc>
              </a:tr>
              <a:tr h="523539">
                <a:tc>
                  <a:txBody>
                    <a:bodyPr/>
                    <a:lstStyle/>
                    <a:p>
                      <a:pPr>
                        <a:buFont typeface="Wingdings" pitchFamily="2" charset="2"/>
                        <a:buChar char="Ø"/>
                      </a:pPr>
                      <a:r>
                        <a:rPr lang="en-US" sz="2800" b="0" dirty="0" smtClean="0"/>
                        <a:t>Important at national scale</a:t>
                      </a:r>
                      <a:endParaRPr lang="en-US" sz="2800" b="0" dirty="0"/>
                    </a:p>
                  </a:txBody>
                  <a:tcPr>
                    <a:solidFill>
                      <a:schemeClr val="bg1"/>
                    </a:solidFill>
                  </a:tcPr>
                </a:tc>
              </a:tr>
              <a:tr h="523539">
                <a:tc>
                  <a:txBody>
                    <a:bodyPr/>
                    <a:lstStyle/>
                    <a:p>
                      <a:pPr>
                        <a:buFont typeface="Wingdings" pitchFamily="2" charset="2"/>
                        <a:buChar char="Ø"/>
                      </a:pPr>
                      <a:r>
                        <a:rPr lang="en-US" sz="2800" b="0" dirty="0" smtClean="0"/>
                        <a:t>Provide 90% of plant calories</a:t>
                      </a:r>
                      <a:endParaRPr lang="en-US" sz="2800" b="0" dirty="0"/>
                    </a:p>
                  </a:txBody>
                  <a:tcPr>
                    <a:solidFill>
                      <a:schemeClr val="bg1"/>
                    </a:solidFill>
                  </a:tcPr>
                </a:tc>
              </a:tr>
              <a:tr h="523539">
                <a:tc>
                  <a:txBody>
                    <a:bodyPr/>
                    <a:lstStyle/>
                    <a:p>
                      <a:pPr>
                        <a:buFont typeface="Wingdings" pitchFamily="2" charset="2"/>
                        <a:buChar char="Ø"/>
                      </a:pPr>
                      <a:r>
                        <a:rPr lang="en-US" sz="2800" b="0" dirty="0" smtClean="0"/>
                        <a:t>Provide 60% (rice, wheat, maize)</a:t>
                      </a:r>
                      <a:endParaRPr lang="en-US" sz="2800" b="0" dirty="0"/>
                    </a:p>
                  </a:txBody>
                  <a:tcPr>
                    <a:solidFill>
                      <a:schemeClr val="bg1"/>
                    </a:solidFill>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9632" y="2924944"/>
            <a:ext cx="6500858" cy="1446550"/>
          </a:xfrm>
          <a:prstGeom prst="rect">
            <a:avLst/>
          </a:prstGeom>
          <a:noFill/>
        </p:spPr>
        <p:txBody>
          <a:bodyPr wrap="square" rtlCol="0">
            <a:spAutoFit/>
          </a:bodyPr>
          <a:lstStyle/>
          <a:p>
            <a:pPr algn="ctr"/>
            <a:r>
              <a:rPr lang="en-US" sz="8800" b="1" dirty="0" smtClean="0">
                <a:solidFill>
                  <a:srgbClr val="0000FF"/>
                </a:solidFill>
                <a:latin typeface="Arial Black" pitchFamily="34" charset="0"/>
              </a:rPr>
              <a:t>NUS</a:t>
            </a:r>
            <a:endParaRPr lang="en-US" sz="8800" b="1" dirty="0">
              <a:solidFill>
                <a:srgbClr val="0000FF"/>
              </a:solidFill>
              <a:latin typeface="Arial Black"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683568" y="1340768"/>
            <a:ext cx="8064896" cy="5328592"/>
            <a:chOff x="304800" y="609600"/>
            <a:chExt cx="8431217" cy="5715004"/>
          </a:xfrm>
        </p:grpSpPr>
        <p:sp>
          <p:nvSpPr>
            <p:cNvPr id="4" name="WordArt 2"/>
            <p:cNvSpPr>
              <a:spLocks noChangeArrowheads="1" noChangeShapeType="1" noTextEdit="1"/>
            </p:cNvSpPr>
            <p:nvPr/>
          </p:nvSpPr>
          <p:spPr bwMode="auto">
            <a:xfrm>
              <a:off x="304800" y="609600"/>
              <a:ext cx="3886200" cy="1023938"/>
            </a:xfrm>
            <a:prstGeom prst="rect">
              <a:avLst/>
            </a:prstGeom>
          </p:spPr>
          <p:txBody>
            <a:bodyPr wrap="none" fromWordArt="1">
              <a:prstTxWarp prst="textSlantUp">
                <a:avLst>
                  <a:gd name="adj" fmla="val 32056"/>
                </a:avLst>
              </a:prstTxWarp>
            </a:bodyPr>
            <a:lstStyle/>
            <a:p>
              <a:pPr algn="ctr"/>
              <a:r>
                <a:rPr lang="en-US" sz="3600" kern="10" dirty="0">
                  <a:ln w="9525">
                    <a:solidFill>
                      <a:srgbClr val="CC99FF"/>
                    </a:solidFill>
                    <a:miter lim="800000"/>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Impact"/>
                </a:rPr>
                <a:t>minor </a:t>
              </a:r>
            </a:p>
          </p:txBody>
        </p:sp>
        <p:grpSp>
          <p:nvGrpSpPr>
            <p:cNvPr id="5" name="Group 4"/>
            <p:cNvGrpSpPr>
              <a:grpSpLocks/>
            </p:cNvGrpSpPr>
            <p:nvPr/>
          </p:nvGrpSpPr>
          <p:grpSpPr bwMode="auto">
            <a:xfrm>
              <a:off x="495302" y="838202"/>
              <a:ext cx="8240715" cy="5486402"/>
              <a:chOff x="432" y="528"/>
              <a:chExt cx="5191" cy="3456"/>
            </a:xfrm>
          </p:grpSpPr>
          <p:sp>
            <p:nvSpPr>
              <p:cNvPr id="6" name="WordArt 4"/>
              <p:cNvSpPr>
                <a:spLocks noChangeArrowheads="1" noChangeShapeType="1" noTextEdit="1"/>
              </p:cNvSpPr>
              <p:nvPr/>
            </p:nvSpPr>
            <p:spPr bwMode="auto">
              <a:xfrm>
                <a:off x="549" y="2202"/>
                <a:ext cx="1373" cy="249"/>
              </a:xfrm>
              <a:prstGeom prst="rect">
                <a:avLst/>
              </a:prstGeom>
            </p:spPr>
            <p:txBody>
              <a:bodyPr wrap="none" fromWordArt="1">
                <a:prstTxWarp prst="textSlantUp">
                  <a:avLst>
                    <a:gd name="adj" fmla="val 0"/>
                  </a:avLst>
                </a:prstTxWarp>
              </a:bodyPr>
              <a:lstStyle/>
              <a:p>
                <a:pPr algn="ctr"/>
                <a:r>
                  <a:rPr lang="en-US" sz="2400" kern="10">
                    <a:ln w="9525">
                      <a:solidFill>
                        <a:srgbClr val="CC99FF"/>
                      </a:solidFill>
                      <a:miter lim="800000"/>
                      <a:headEnd/>
                      <a:tailEnd/>
                    </a:ln>
                    <a:solidFill>
                      <a:srgbClr val="FF0066"/>
                    </a:solidFill>
                    <a:effectLst>
                      <a:outerShdw dist="53882" dir="2700000" algn="ctr" rotWithShape="0">
                        <a:srgbClr val="9999FF"/>
                      </a:outerShdw>
                    </a:effectLst>
                    <a:latin typeface="Impact"/>
                  </a:rPr>
                  <a:t>NEW</a:t>
                </a:r>
              </a:p>
            </p:txBody>
          </p:sp>
          <p:sp>
            <p:nvSpPr>
              <p:cNvPr id="7" name="WordArt 5"/>
              <p:cNvSpPr>
                <a:spLocks noChangeArrowheads="1" noChangeShapeType="1" noTextEdit="1"/>
              </p:cNvSpPr>
              <p:nvPr/>
            </p:nvSpPr>
            <p:spPr bwMode="auto">
              <a:xfrm>
                <a:off x="3855" y="1974"/>
                <a:ext cx="1569" cy="294"/>
              </a:xfrm>
              <a:prstGeom prst="rect">
                <a:avLst/>
              </a:prstGeom>
            </p:spPr>
            <p:txBody>
              <a:bodyPr wrap="none" fromWordArt="1">
                <a:prstTxWarp prst="textSlantUp">
                  <a:avLst>
                    <a:gd name="adj" fmla="val 0"/>
                  </a:avLst>
                </a:prstTxWarp>
              </a:bodyPr>
              <a:lstStyle/>
              <a:p>
                <a:pPr algn="ctr"/>
                <a:r>
                  <a:rPr lang="en-US" sz="3600" kern="10">
                    <a:ln w="9525">
                      <a:solidFill>
                        <a:srgbClr val="CC99FF"/>
                      </a:solidFill>
                      <a:miter lim="800000"/>
                      <a:headEnd/>
                      <a:tailEnd/>
                    </a:ln>
                    <a:solidFill>
                      <a:srgbClr val="FF0066"/>
                    </a:solidFill>
                    <a:effectLst>
                      <a:outerShdw dist="53882" dir="2700000" algn="ctr" rotWithShape="0">
                        <a:srgbClr val="9999FF"/>
                      </a:outerShdw>
                    </a:effectLst>
                    <a:latin typeface="Impact"/>
                  </a:rPr>
                  <a:t>orphan</a:t>
                </a:r>
              </a:p>
            </p:txBody>
          </p:sp>
          <p:sp>
            <p:nvSpPr>
              <p:cNvPr id="8" name="WordArt 6"/>
              <p:cNvSpPr>
                <a:spLocks noChangeArrowheads="1" noChangeShapeType="1" noTextEdit="1"/>
              </p:cNvSpPr>
              <p:nvPr/>
            </p:nvSpPr>
            <p:spPr bwMode="auto">
              <a:xfrm>
                <a:off x="528" y="1622"/>
                <a:ext cx="1806" cy="352"/>
              </a:xfrm>
              <a:prstGeom prst="rect">
                <a:avLst/>
              </a:prstGeom>
            </p:spPr>
            <p:txBody>
              <a:bodyPr wrap="none" fromWordArt="1">
                <a:prstTxWarp prst="textSlantUp">
                  <a:avLst>
                    <a:gd name="adj" fmla="val 0"/>
                  </a:avLst>
                </a:prstTxWarp>
              </a:bodyPr>
              <a:lstStyle/>
              <a:p>
                <a:pPr algn="ctr"/>
                <a:r>
                  <a:rPr lang="en-US" sz="3600" kern="10" dirty="0">
                    <a:ln w="9525">
                      <a:solidFill>
                        <a:srgbClr val="CC99FF"/>
                      </a:solidFill>
                      <a:miter lim="800000"/>
                      <a:headEnd/>
                      <a:tailEnd/>
                    </a:ln>
                    <a:solidFill>
                      <a:srgbClr val="99FF99"/>
                    </a:solidFill>
                    <a:effectLst>
                      <a:outerShdw dist="53882" dir="2700000" algn="ctr" rotWithShape="0">
                        <a:srgbClr val="9999FF"/>
                      </a:outerShdw>
                    </a:effectLst>
                    <a:latin typeface="Impact"/>
                  </a:rPr>
                  <a:t>neglected</a:t>
                </a:r>
              </a:p>
            </p:txBody>
          </p:sp>
          <p:sp>
            <p:nvSpPr>
              <p:cNvPr id="9" name="WordArt 7"/>
              <p:cNvSpPr>
                <a:spLocks noChangeArrowheads="1" noChangeShapeType="1" noTextEdit="1"/>
              </p:cNvSpPr>
              <p:nvPr/>
            </p:nvSpPr>
            <p:spPr bwMode="auto">
              <a:xfrm>
                <a:off x="2832" y="1392"/>
                <a:ext cx="2233" cy="581"/>
              </a:xfrm>
              <a:prstGeom prst="rect">
                <a:avLst/>
              </a:prstGeom>
            </p:spPr>
            <p:txBody>
              <a:bodyPr wrap="none" fromWordArt="1">
                <a:prstTxWarp prst="textSlantUp">
                  <a:avLst>
                    <a:gd name="adj" fmla="val 52083"/>
                  </a:avLst>
                </a:prstTxWarp>
              </a:bodyPr>
              <a:lstStyle/>
              <a:p>
                <a:pPr algn="ctr"/>
                <a:r>
                  <a:rPr lang="en-US" sz="3600" kern="10" dirty="0">
                    <a:ln w="9525">
                      <a:solidFill>
                        <a:srgbClr val="CC99FF"/>
                      </a:solidFill>
                      <a:miter lim="800000"/>
                      <a:headEnd/>
                      <a:tailEnd/>
                    </a:ln>
                    <a:solidFill>
                      <a:srgbClr val="0000FF"/>
                    </a:solidFill>
                    <a:effectLst>
                      <a:outerShdw dist="53882" dir="2700000" algn="ctr" rotWithShape="0">
                        <a:srgbClr val="9999FF"/>
                      </a:outerShdw>
                    </a:effectLst>
                    <a:latin typeface="Impact"/>
                  </a:rPr>
                  <a:t>underexploited</a:t>
                </a:r>
              </a:p>
            </p:txBody>
          </p:sp>
          <p:sp>
            <p:nvSpPr>
              <p:cNvPr id="10" name="WordArt 8"/>
              <p:cNvSpPr>
                <a:spLocks noChangeArrowheads="1" noChangeShapeType="1" noTextEdit="1"/>
              </p:cNvSpPr>
              <p:nvPr/>
            </p:nvSpPr>
            <p:spPr bwMode="auto">
              <a:xfrm>
                <a:off x="2049" y="2092"/>
                <a:ext cx="1426" cy="645"/>
              </a:xfrm>
              <a:prstGeom prst="rect">
                <a:avLst/>
              </a:prstGeom>
            </p:spPr>
            <p:txBody>
              <a:bodyPr wrap="none" fromWordArt="1">
                <a:prstTxWarp prst="textSlantUp">
                  <a:avLst>
                    <a:gd name="adj" fmla="val 32056"/>
                  </a:avLst>
                </a:prstTxWarp>
              </a:bodyPr>
              <a:lstStyle/>
              <a:p>
                <a:pPr algn="ctr"/>
                <a:r>
                  <a:rPr lang="en-US" sz="3600" kern="10">
                    <a:ln w="9525">
                      <a:solidFill>
                        <a:srgbClr val="CC99FF"/>
                      </a:solidFill>
                      <a:miter lim="800000"/>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Impact"/>
                  </a:rPr>
                  <a:t>underdeveloped</a:t>
                </a:r>
              </a:p>
            </p:txBody>
          </p:sp>
          <p:sp>
            <p:nvSpPr>
              <p:cNvPr id="11" name="WordArt 9"/>
              <p:cNvSpPr>
                <a:spLocks noChangeArrowheads="1" noChangeShapeType="1" noTextEdit="1"/>
              </p:cNvSpPr>
              <p:nvPr/>
            </p:nvSpPr>
            <p:spPr bwMode="auto">
              <a:xfrm>
                <a:off x="1344" y="955"/>
                <a:ext cx="2559" cy="485"/>
              </a:xfrm>
              <a:prstGeom prst="rect">
                <a:avLst/>
              </a:prstGeom>
            </p:spPr>
            <p:txBody>
              <a:bodyPr wrap="none" fromWordArt="1">
                <a:prstTxWarp prst="textSlantUp">
                  <a:avLst>
                    <a:gd name="adj" fmla="val 5542"/>
                  </a:avLst>
                </a:prstTxWarp>
              </a:bodyPr>
              <a:lstStyle/>
              <a:p>
                <a:pPr algn="ctr"/>
                <a:r>
                  <a:rPr lang="en-US" sz="2800" kern="10" dirty="0">
                    <a:ln w="9525">
                      <a:solidFill>
                        <a:srgbClr val="CC99FF"/>
                      </a:solidFill>
                      <a:miter lim="800000"/>
                      <a:headEnd/>
                      <a:tailEnd/>
                    </a:ln>
                    <a:solidFill>
                      <a:srgbClr val="12881D"/>
                    </a:solidFill>
                    <a:effectLst>
                      <a:outerShdw dist="53882" dir="2700000" algn="ctr" rotWithShape="0">
                        <a:srgbClr val="9999FF"/>
                      </a:outerShdw>
                    </a:effectLst>
                    <a:latin typeface="Impact"/>
                  </a:rPr>
                  <a:t>underutilized</a:t>
                </a:r>
              </a:p>
            </p:txBody>
          </p:sp>
          <p:sp>
            <p:nvSpPr>
              <p:cNvPr id="12" name="WordArt 10"/>
              <p:cNvSpPr>
                <a:spLocks noChangeArrowheads="1" noChangeShapeType="1" noTextEdit="1"/>
              </p:cNvSpPr>
              <p:nvPr/>
            </p:nvSpPr>
            <p:spPr bwMode="auto">
              <a:xfrm>
                <a:off x="3000" y="2737"/>
                <a:ext cx="1182" cy="286"/>
              </a:xfrm>
              <a:prstGeom prst="rect">
                <a:avLst/>
              </a:prstGeom>
            </p:spPr>
            <p:txBody>
              <a:bodyPr wrap="none" fromWordArt="1">
                <a:prstTxWarp prst="textSlantUp">
                  <a:avLst>
                    <a:gd name="adj" fmla="val 0"/>
                  </a:avLst>
                </a:prstTxWarp>
              </a:bodyPr>
              <a:lstStyle/>
              <a:p>
                <a:pPr algn="ctr"/>
                <a:r>
                  <a:rPr lang="en-US" sz="2400" kern="10" dirty="0">
                    <a:ln w="9525">
                      <a:solidFill>
                        <a:srgbClr val="CC99FF"/>
                      </a:solidFill>
                      <a:miter lim="800000"/>
                      <a:headEnd/>
                      <a:tailEnd/>
                    </a:ln>
                    <a:solidFill>
                      <a:srgbClr val="0000FF"/>
                    </a:solidFill>
                    <a:effectLst>
                      <a:outerShdw dist="53882" dir="2700000" algn="ctr" rotWithShape="0">
                        <a:srgbClr val="9999FF"/>
                      </a:outerShdw>
                    </a:effectLst>
                    <a:latin typeface="Impact"/>
                  </a:rPr>
                  <a:t>lost</a:t>
                </a:r>
              </a:p>
            </p:txBody>
          </p:sp>
          <p:sp>
            <p:nvSpPr>
              <p:cNvPr id="13" name="WordArt 11"/>
              <p:cNvSpPr>
                <a:spLocks noChangeArrowheads="1" noChangeShapeType="1" noTextEdit="1"/>
              </p:cNvSpPr>
              <p:nvPr/>
            </p:nvSpPr>
            <p:spPr bwMode="auto">
              <a:xfrm>
                <a:off x="528" y="2855"/>
                <a:ext cx="2064" cy="286"/>
              </a:xfrm>
              <a:prstGeom prst="rect">
                <a:avLst/>
              </a:prstGeom>
            </p:spPr>
            <p:txBody>
              <a:bodyPr wrap="none" fromWordArt="1">
                <a:prstTxWarp prst="textSlantUp">
                  <a:avLst>
                    <a:gd name="adj" fmla="val 0"/>
                  </a:avLst>
                </a:prstTxWarp>
              </a:bodyPr>
              <a:lstStyle/>
              <a:p>
                <a:pPr algn="ctr"/>
                <a:r>
                  <a:rPr lang="en-US" sz="2400" kern="10">
                    <a:ln w="9525">
                      <a:solidFill>
                        <a:srgbClr val="CC99FF"/>
                      </a:solidFill>
                      <a:miter lim="800000"/>
                      <a:headEnd/>
                      <a:tailEnd/>
                    </a:ln>
                    <a:gradFill rotWithShape="0">
                      <a:gsLst>
                        <a:gs pos="0">
                          <a:srgbClr val="FF3300"/>
                        </a:gs>
                        <a:gs pos="100000">
                          <a:srgbClr val="FFFF00"/>
                        </a:gs>
                      </a:gsLst>
                      <a:lin ang="0" scaled="1"/>
                    </a:gradFill>
                    <a:effectLst>
                      <a:outerShdw dist="53882" dir="2700000" algn="ctr" rotWithShape="0">
                        <a:srgbClr val="9999FF"/>
                      </a:outerShdw>
                    </a:effectLst>
                    <a:latin typeface="Impact"/>
                  </a:rPr>
                  <a:t>promising</a:t>
                </a:r>
              </a:p>
            </p:txBody>
          </p:sp>
          <p:sp>
            <p:nvSpPr>
              <p:cNvPr id="14" name="WordArt 12"/>
              <p:cNvSpPr>
                <a:spLocks noChangeArrowheads="1" noChangeShapeType="1" noTextEdit="1"/>
              </p:cNvSpPr>
              <p:nvPr/>
            </p:nvSpPr>
            <p:spPr bwMode="auto">
              <a:xfrm>
                <a:off x="4152" y="528"/>
                <a:ext cx="1236" cy="653"/>
              </a:xfrm>
              <a:prstGeom prst="rect">
                <a:avLst/>
              </a:prstGeom>
            </p:spPr>
            <p:txBody>
              <a:bodyPr wrap="none" fromWordArt="1">
                <a:prstTxWarp prst="textSlantUp">
                  <a:avLst>
                    <a:gd name="adj" fmla="val 13292"/>
                  </a:avLst>
                </a:prstTxWarp>
              </a:bodyPr>
              <a:lstStyle/>
              <a:p>
                <a:pPr algn="ctr"/>
                <a:r>
                  <a:rPr lang="en-US" sz="3600" kern="10" dirty="0">
                    <a:ln w="9525">
                      <a:solidFill>
                        <a:srgbClr val="000000"/>
                      </a:solidFill>
                      <a:miter lim="800000"/>
                      <a:headEnd/>
                      <a:tailEnd/>
                    </a:ln>
                    <a:solidFill>
                      <a:srgbClr val="00CC66"/>
                    </a:solidFill>
                    <a:latin typeface="Arial Black"/>
                  </a:rPr>
                  <a:t>Local</a:t>
                </a:r>
              </a:p>
            </p:txBody>
          </p:sp>
          <p:sp>
            <p:nvSpPr>
              <p:cNvPr id="15" name="WordArt 13"/>
              <p:cNvSpPr>
                <a:spLocks noChangeArrowheads="1" noChangeShapeType="1" noTextEdit="1"/>
              </p:cNvSpPr>
              <p:nvPr/>
            </p:nvSpPr>
            <p:spPr bwMode="auto">
              <a:xfrm>
                <a:off x="3120" y="3148"/>
                <a:ext cx="2304" cy="788"/>
              </a:xfrm>
              <a:prstGeom prst="rect">
                <a:avLst/>
              </a:prstGeom>
            </p:spPr>
            <p:txBody>
              <a:bodyPr wrap="none" fromWordArt="1">
                <a:prstTxWarp prst="textSlantUp">
                  <a:avLst>
                    <a:gd name="adj" fmla="val 13292"/>
                  </a:avLst>
                </a:prstTxWarp>
              </a:bodyPr>
              <a:lstStyle/>
              <a:p>
                <a:pPr marL="514350" indent="-514350" algn="ctr"/>
                <a:r>
                  <a:rPr lang="en-US" sz="2800" kern="10" dirty="0">
                    <a:ln w="9525">
                      <a:solidFill>
                        <a:srgbClr val="000000"/>
                      </a:solidFill>
                      <a:miter lim="800000"/>
                      <a:headEnd/>
                      <a:tailEnd/>
                    </a:ln>
                    <a:solidFill>
                      <a:srgbClr val="00CC66"/>
                    </a:solidFill>
                    <a:latin typeface="PMingLiU"/>
                  </a:rPr>
                  <a:t>Traditional</a:t>
                </a:r>
              </a:p>
            </p:txBody>
          </p:sp>
          <p:sp>
            <p:nvSpPr>
              <p:cNvPr id="16" name="WordArt 14"/>
              <p:cNvSpPr>
                <a:spLocks noChangeArrowheads="1" noChangeShapeType="1" noTextEdit="1"/>
              </p:cNvSpPr>
              <p:nvPr/>
            </p:nvSpPr>
            <p:spPr bwMode="auto">
              <a:xfrm>
                <a:off x="432" y="3383"/>
                <a:ext cx="2472" cy="601"/>
              </a:xfrm>
              <a:prstGeom prst="rect">
                <a:avLst/>
              </a:prstGeom>
            </p:spPr>
            <p:txBody>
              <a:bodyPr wrap="none" fromWordArt="1">
                <a:prstTxWarp prst="textPlain">
                  <a:avLst>
                    <a:gd name="adj" fmla="val 49833"/>
                  </a:avLst>
                </a:prstTxWarp>
              </a:bodyPr>
              <a:lstStyle/>
              <a:p>
                <a:pPr algn="ctr"/>
                <a:r>
                  <a:rPr lang="en-US" sz="3600" kern="10">
                    <a:ln w="12700">
                      <a:solidFill>
                        <a:srgbClr val="EAEAEA"/>
                      </a:solidFill>
                      <a:miter lim="800000"/>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ALTERNATIVE</a:t>
                </a:r>
              </a:p>
            </p:txBody>
          </p:sp>
          <p:sp>
            <p:nvSpPr>
              <p:cNvPr id="17" name="Text Box 15"/>
              <p:cNvSpPr txBox="1">
                <a:spLocks noChangeArrowheads="1"/>
              </p:cNvSpPr>
              <p:nvPr/>
            </p:nvSpPr>
            <p:spPr bwMode="auto">
              <a:xfrm>
                <a:off x="4472" y="2561"/>
                <a:ext cx="1151" cy="401"/>
              </a:xfrm>
              <a:prstGeom prst="rect">
                <a:avLst/>
              </a:prstGeom>
              <a:solidFill>
                <a:srgbClr val="FFCC00"/>
              </a:solidFill>
              <a:ln w="9525">
                <a:noFill/>
                <a:miter lim="800000"/>
                <a:headEnd/>
                <a:tailEnd/>
              </a:ln>
              <a:effectLst/>
            </p:spPr>
            <p:txBody>
              <a:bodyPr wrap="square">
                <a:spAutoFit/>
              </a:bodyPr>
              <a:lstStyle/>
              <a:p>
                <a:pPr algn="ctr">
                  <a:spcBef>
                    <a:spcPct val="50000"/>
                  </a:spcBef>
                </a:pPr>
                <a:r>
                  <a:rPr lang="en-US" sz="2800" b="1" baseline="0" dirty="0">
                    <a:solidFill>
                      <a:srgbClr val="FF0066"/>
                    </a:solidFill>
                    <a:latin typeface="Arial Black" pitchFamily="34" charset="0"/>
                  </a:rPr>
                  <a:t>niche</a:t>
                </a:r>
              </a:p>
            </p:txBody>
          </p:sp>
        </p:grpSp>
      </p:gr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5" name="Rectangle 5"/>
          <p:cNvSpPr>
            <a:spLocks noChangeArrowheads="1"/>
          </p:cNvSpPr>
          <p:nvPr/>
        </p:nvSpPr>
        <p:spPr bwMode="auto">
          <a:xfrm>
            <a:off x="1285852" y="428604"/>
            <a:ext cx="5976938" cy="707886"/>
          </a:xfrm>
          <a:prstGeom prst="rect">
            <a:avLst/>
          </a:prstGeom>
          <a:noFill/>
          <a:ln w="9525">
            <a:noFill/>
            <a:miter lim="800000"/>
            <a:headEnd/>
            <a:tailEnd/>
          </a:ln>
          <a:effectLst/>
        </p:spPr>
        <p:txBody>
          <a:bodyPr>
            <a:spAutoFit/>
          </a:bodyPr>
          <a:lstStyle/>
          <a:p>
            <a:pPr lvl="1" algn="ctr"/>
            <a:r>
              <a:rPr lang="en-US" sz="4000" b="1" dirty="0" smtClean="0">
                <a:solidFill>
                  <a:srgbClr val="0000FF"/>
                </a:solidFill>
              </a:rPr>
              <a:t>IFAD NUS Project </a:t>
            </a:r>
            <a:endParaRPr lang="en-US" sz="4000" b="1" dirty="0">
              <a:solidFill>
                <a:srgbClr val="0000FF"/>
              </a:solidFill>
            </a:endParaRPr>
          </a:p>
        </p:txBody>
      </p:sp>
      <p:graphicFrame>
        <p:nvGraphicFramePr>
          <p:cNvPr id="7" name="Table 6"/>
          <p:cNvGraphicFramePr>
            <a:graphicFrameLocks noGrp="1"/>
          </p:cNvGraphicFramePr>
          <p:nvPr/>
        </p:nvGraphicFramePr>
        <p:xfrm>
          <a:off x="3995936" y="2076872"/>
          <a:ext cx="4032448" cy="822960"/>
        </p:xfrm>
        <a:graphic>
          <a:graphicData uri="http://schemas.openxmlformats.org/drawingml/2006/table">
            <a:tbl>
              <a:tblPr firstRow="1" bandRow="1">
                <a:tableStyleId>{5C22544A-7EE6-4342-B048-85BDC9FD1C3A}</a:tableStyleId>
              </a:tblPr>
              <a:tblGrid>
                <a:gridCol w="2016224"/>
                <a:gridCol w="2016224"/>
              </a:tblGrid>
              <a:tr h="8229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chemeClr val="tx1"/>
                          </a:solidFill>
                        </a:rPr>
                        <a:t>PHASE I (2001-2005) </a:t>
                      </a:r>
                      <a:endParaRPr lang="en-US" sz="2400" dirty="0">
                        <a:solidFill>
                          <a:schemeClr val="tx1"/>
                        </a:solidFill>
                      </a:endParaRP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chemeClr val="tx1"/>
                          </a:solidFill>
                        </a:rPr>
                        <a:t>PHASE II (2007-2010)</a:t>
                      </a:r>
                      <a:endParaRPr lang="en-US" sz="2400" dirty="0">
                        <a:solidFill>
                          <a:schemeClr val="tx1"/>
                        </a:solidFill>
                      </a:endParaRPr>
                    </a:p>
                  </a:txBody>
                  <a:tcPr>
                    <a:noFill/>
                  </a:tcPr>
                </a:tc>
              </a:tr>
            </a:tbl>
          </a:graphicData>
        </a:graphic>
      </p:graphicFrame>
      <p:pic>
        <p:nvPicPr>
          <p:cNvPr id="6" name="Picture 8"/>
          <p:cNvPicPr>
            <a:picLocks noChangeAspect="1" noChangeArrowheads="1"/>
          </p:cNvPicPr>
          <p:nvPr/>
        </p:nvPicPr>
        <p:blipFill>
          <a:blip r:embed="rId2" cstate="print"/>
          <a:srcRect/>
          <a:stretch>
            <a:fillRect/>
          </a:stretch>
        </p:blipFill>
        <p:spPr bwMode="auto">
          <a:xfrm>
            <a:off x="1475656" y="1788840"/>
            <a:ext cx="2225702" cy="1296144"/>
          </a:xfrm>
          <a:prstGeom prst="rect">
            <a:avLst/>
          </a:prstGeom>
          <a:noFill/>
          <a:ln w="9525">
            <a:noFill/>
            <a:miter lim="800000"/>
            <a:headEnd/>
            <a:tailEnd/>
          </a:ln>
        </p:spPr>
      </p:pic>
      <p:grpSp>
        <p:nvGrpSpPr>
          <p:cNvPr id="129" name="Group 128"/>
          <p:cNvGrpSpPr/>
          <p:nvPr/>
        </p:nvGrpSpPr>
        <p:grpSpPr>
          <a:xfrm>
            <a:off x="1115616" y="4141529"/>
            <a:ext cx="7200800" cy="2239799"/>
            <a:chOff x="1115616" y="3933056"/>
            <a:chExt cx="7200800" cy="2239799"/>
          </a:xfrm>
        </p:grpSpPr>
        <p:pic>
          <p:nvPicPr>
            <p:cNvPr id="8" name="Imagen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04048" y="4149080"/>
              <a:ext cx="1296144" cy="904166"/>
            </a:xfrm>
            <a:prstGeom prst="rect">
              <a:avLst/>
            </a:prstGeom>
            <a:noFill/>
            <a:ln w="9525">
              <a:noFill/>
              <a:miter lim="800000"/>
              <a:headEnd/>
              <a:tailEnd/>
            </a:ln>
          </p:spPr>
        </p:pic>
        <p:grpSp>
          <p:nvGrpSpPr>
            <p:cNvPr id="9" name="Group 8"/>
            <p:cNvGrpSpPr>
              <a:grpSpLocks/>
            </p:cNvGrpSpPr>
            <p:nvPr/>
          </p:nvGrpSpPr>
          <p:grpSpPr bwMode="auto">
            <a:xfrm>
              <a:off x="6588224" y="3933056"/>
              <a:ext cx="1512168" cy="1120190"/>
              <a:chOff x="1872" y="101"/>
              <a:chExt cx="12348" cy="8733"/>
            </a:xfrm>
          </p:grpSpPr>
          <p:sp>
            <p:nvSpPr>
              <p:cNvPr id="10" name="Freeform 9"/>
              <p:cNvSpPr>
                <a:spLocks/>
              </p:cNvSpPr>
              <p:nvPr/>
            </p:nvSpPr>
            <p:spPr bwMode="auto">
              <a:xfrm>
                <a:off x="8064" y="1885"/>
                <a:ext cx="5044" cy="2617"/>
              </a:xfrm>
              <a:custGeom>
                <a:avLst/>
                <a:gdLst/>
                <a:ahLst/>
                <a:cxnLst>
                  <a:cxn ang="0">
                    <a:pos x="5035" y="2617"/>
                  </a:cxn>
                  <a:cxn ang="0">
                    <a:pos x="0" y="2617"/>
                  </a:cxn>
                  <a:cxn ang="0">
                    <a:pos x="0" y="2598"/>
                  </a:cxn>
                  <a:cxn ang="0">
                    <a:pos x="0" y="2569"/>
                  </a:cxn>
                  <a:cxn ang="0">
                    <a:pos x="0" y="2549"/>
                  </a:cxn>
                  <a:cxn ang="0">
                    <a:pos x="0" y="2520"/>
                  </a:cxn>
                  <a:cxn ang="0">
                    <a:pos x="10" y="2268"/>
                  </a:cxn>
                  <a:cxn ang="0">
                    <a:pos x="49" y="2016"/>
                  </a:cxn>
                  <a:cxn ang="0">
                    <a:pos x="116" y="1774"/>
                  </a:cxn>
                  <a:cxn ang="0">
                    <a:pos x="203" y="1541"/>
                  </a:cxn>
                  <a:cxn ang="0">
                    <a:pos x="310" y="1318"/>
                  </a:cxn>
                  <a:cxn ang="0">
                    <a:pos x="436" y="1115"/>
                  </a:cxn>
                  <a:cxn ang="0">
                    <a:pos x="581" y="921"/>
                  </a:cxn>
                  <a:cxn ang="0">
                    <a:pos x="736" y="737"/>
                  </a:cxn>
                  <a:cxn ang="0">
                    <a:pos x="920" y="582"/>
                  </a:cxn>
                  <a:cxn ang="0">
                    <a:pos x="1114" y="437"/>
                  </a:cxn>
                  <a:cxn ang="0">
                    <a:pos x="1317" y="311"/>
                  </a:cxn>
                  <a:cxn ang="0">
                    <a:pos x="1540" y="204"/>
                  </a:cxn>
                  <a:cxn ang="0">
                    <a:pos x="1772" y="117"/>
                  </a:cxn>
                  <a:cxn ang="0">
                    <a:pos x="2014" y="49"/>
                  </a:cxn>
                  <a:cxn ang="0">
                    <a:pos x="2266" y="10"/>
                  </a:cxn>
                  <a:cxn ang="0">
                    <a:pos x="2517" y="0"/>
                  </a:cxn>
                  <a:cxn ang="0">
                    <a:pos x="2779" y="10"/>
                  </a:cxn>
                  <a:cxn ang="0">
                    <a:pos x="3031" y="49"/>
                  </a:cxn>
                  <a:cxn ang="0">
                    <a:pos x="3273" y="117"/>
                  </a:cxn>
                  <a:cxn ang="0">
                    <a:pos x="3505" y="204"/>
                  </a:cxn>
                  <a:cxn ang="0">
                    <a:pos x="3718" y="311"/>
                  </a:cxn>
                  <a:cxn ang="0">
                    <a:pos x="3931" y="437"/>
                  </a:cxn>
                  <a:cxn ang="0">
                    <a:pos x="4125" y="582"/>
                  </a:cxn>
                  <a:cxn ang="0">
                    <a:pos x="4309" y="737"/>
                  </a:cxn>
                  <a:cxn ang="0">
                    <a:pos x="4464" y="921"/>
                  </a:cxn>
                  <a:cxn ang="0">
                    <a:pos x="4609" y="1115"/>
                  </a:cxn>
                  <a:cxn ang="0">
                    <a:pos x="4735" y="1318"/>
                  </a:cxn>
                  <a:cxn ang="0">
                    <a:pos x="4841" y="1541"/>
                  </a:cxn>
                  <a:cxn ang="0">
                    <a:pos x="4928" y="1774"/>
                  </a:cxn>
                  <a:cxn ang="0">
                    <a:pos x="4996" y="2016"/>
                  </a:cxn>
                  <a:cxn ang="0">
                    <a:pos x="5035" y="2268"/>
                  </a:cxn>
                  <a:cxn ang="0">
                    <a:pos x="5044" y="2520"/>
                  </a:cxn>
                  <a:cxn ang="0">
                    <a:pos x="5044" y="2549"/>
                  </a:cxn>
                  <a:cxn ang="0">
                    <a:pos x="5044" y="2569"/>
                  </a:cxn>
                  <a:cxn ang="0">
                    <a:pos x="5035" y="2598"/>
                  </a:cxn>
                  <a:cxn ang="0">
                    <a:pos x="5035" y="2617"/>
                  </a:cxn>
                </a:cxnLst>
                <a:rect l="0" t="0" r="r" b="b"/>
                <a:pathLst>
                  <a:path w="5044" h="2617">
                    <a:moveTo>
                      <a:pt x="5035" y="2617"/>
                    </a:moveTo>
                    <a:lnTo>
                      <a:pt x="0" y="2617"/>
                    </a:lnTo>
                    <a:lnTo>
                      <a:pt x="0" y="2598"/>
                    </a:lnTo>
                    <a:lnTo>
                      <a:pt x="0" y="2569"/>
                    </a:lnTo>
                    <a:lnTo>
                      <a:pt x="0" y="2549"/>
                    </a:lnTo>
                    <a:lnTo>
                      <a:pt x="0" y="2520"/>
                    </a:lnTo>
                    <a:lnTo>
                      <a:pt x="10" y="2268"/>
                    </a:lnTo>
                    <a:lnTo>
                      <a:pt x="49" y="2016"/>
                    </a:lnTo>
                    <a:lnTo>
                      <a:pt x="116" y="1774"/>
                    </a:lnTo>
                    <a:lnTo>
                      <a:pt x="203" y="1541"/>
                    </a:lnTo>
                    <a:lnTo>
                      <a:pt x="310" y="1318"/>
                    </a:lnTo>
                    <a:lnTo>
                      <a:pt x="436" y="1115"/>
                    </a:lnTo>
                    <a:lnTo>
                      <a:pt x="581" y="921"/>
                    </a:lnTo>
                    <a:lnTo>
                      <a:pt x="736" y="737"/>
                    </a:lnTo>
                    <a:lnTo>
                      <a:pt x="920" y="582"/>
                    </a:lnTo>
                    <a:lnTo>
                      <a:pt x="1114" y="437"/>
                    </a:lnTo>
                    <a:lnTo>
                      <a:pt x="1317" y="311"/>
                    </a:lnTo>
                    <a:lnTo>
                      <a:pt x="1540" y="204"/>
                    </a:lnTo>
                    <a:lnTo>
                      <a:pt x="1772" y="117"/>
                    </a:lnTo>
                    <a:lnTo>
                      <a:pt x="2014" y="49"/>
                    </a:lnTo>
                    <a:lnTo>
                      <a:pt x="2266" y="10"/>
                    </a:lnTo>
                    <a:lnTo>
                      <a:pt x="2517" y="0"/>
                    </a:lnTo>
                    <a:lnTo>
                      <a:pt x="2779" y="10"/>
                    </a:lnTo>
                    <a:lnTo>
                      <a:pt x="3031" y="49"/>
                    </a:lnTo>
                    <a:lnTo>
                      <a:pt x="3273" y="117"/>
                    </a:lnTo>
                    <a:lnTo>
                      <a:pt x="3505" y="204"/>
                    </a:lnTo>
                    <a:lnTo>
                      <a:pt x="3718" y="311"/>
                    </a:lnTo>
                    <a:lnTo>
                      <a:pt x="3931" y="437"/>
                    </a:lnTo>
                    <a:lnTo>
                      <a:pt x="4125" y="582"/>
                    </a:lnTo>
                    <a:lnTo>
                      <a:pt x="4309" y="737"/>
                    </a:lnTo>
                    <a:lnTo>
                      <a:pt x="4464" y="921"/>
                    </a:lnTo>
                    <a:lnTo>
                      <a:pt x="4609" y="1115"/>
                    </a:lnTo>
                    <a:lnTo>
                      <a:pt x="4735" y="1318"/>
                    </a:lnTo>
                    <a:lnTo>
                      <a:pt x="4841" y="1541"/>
                    </a:lnTo>
                    <a:lnTo>
                      <a:pt x="4928" y="1774"/>
                    </a:lnTo>
                    <a:lnTo>
                      <a:pt x="4996" y="2016"/>
                    </a:lnTo>
                    <a:lnTo>
                      <a:pt x="5035" y="2268"/>
                    </a:lnTo>
                    <a:lnTo>
                      <a:pt x="5044" y="2520"/>
                    </a:lnTo>
                    <a:lnTo>
                      <a:pt x="5044" y="2549"/>
                    </a:lnTo>
                    <a:lnTo>
                      <a:pt x="5044" y="2569"/>
                    </a:lnTo>
                    <a:lnTo>
                      <a:pt x="5035" y="2598"/>
                    </a:lnTo>
                    <a:lnTo>
                      <a:pt x="5035" y="2617"/>
                    </a:lnTo>
                    <a:close/>
                  </a:path>
                </a:pathLst>
              </a:custGeom>
              <a:solidFill>
                <a:srgbClr val="FFFF00"/>
              </a:solidFill>
              <a:ln w="9525">
                <a:noFill/>
                <a:round/>
                <a:headEnd/>
                <a:tailEnd/>
              </a:ln>
            </p:spPr>
            <p:txBody>
              <a:bodyPr/>
              <a:lstStyle/>
              <a:p>
                <a:endParaRPr lang="en-US"/>
              </a:p>
            </p:txBody>
          </p:sp>
          <p:sp>
            <p:nvSpPr>
              <p:cNvPr id="11" name="Freeform 10"/>
              <p:cNvSpPr>
                <a:spLocks/>
              </p:cNvSpPr>
              <p:nvPr/>
            </p:nvSpPr>
            <p:spPr bwMode="auto">
              <a:xfrm>
                <a:off x="7994" y="4405"/>
                <a:ext cx="5132" cy="194"/>
              </a:xfrm>
              <a:custGeom>
                <a:avLst/>
                <a:gdLst/>
                <a:ahLst/>
                <a:cxnLst>
                  <a:cxn ang="0">
                    <a:pos x="0" y="97"/>
                  </a:cxn>
                  <a:cxn ang="0">
                    <a:pos x="97" y="194"/>
                  </a:cxn>
                  <a:cxn ang="0">
                    <a:pos x="5132" y="194"/>
                  </a:cxn>
                  <a:cxn ang="0">
                    <a:pos x="5132" y="0"/>
                  </a:cxn>
                  <a:cxn ang="0">
                    <a:pos x="97" y="0"/>
                  </a:cxn>
                  <a:cxn ang="0">
                    <a:pos x="194" y="97"/>
                  </a:cxn>
                  <a:cxn ang="0">
                    <a:pos x="0" y="97"/>
                  </a:cxn>
                  <a:cxn ang="0">
                    <a:pos x="0" y="194"/>
                  </a:cxn>
                  <a:cxn ang="0">
                    <a:pos x="97" y="194"/>
                  </a:cxn>
                  <a:cxn ang="0">
                    <a:pos x="0" y="97"/>
                  </a:cxn>
                </a:cxnLst>
                <a:rect l="0" t="0" r="r" b="b"/>
                <a:pathLst>
                  <a:path w="5132" h="194">
                    <a:moveTo>
                      <a:pt x="0" y="97"/>
                    </a:moveTo>
                    <a:lnTo>
                      <a:pt x="97" y="194"/>
                    </a:lnTo>
                    <a:lnTo>
                      <a:pt x="5132" y="194"/>
                    </a:lnTo>
                    <a:lnTo>
                      <a:pt x="5132" y="0"/>
                    </a:lnTo>
                    <a:lnTo>
                      <a:pt x="97" y="0"/>
                    </a:lnTo>
                    <a:lnTo>
                      <a:pt x="194" y="97"/>
                    </a:lnTo>
                    <a:lnTo>
                      <a:pt x="0" y="97"/>
                    </a:lnTo>
                    <a:lnTo>
                      <a:pt x="0" y="194"/>
                    </a:lnTo>
                    <a:lnTo>
                      <a:pt x="97" y="194"/>
                    </a:lnTo>
                    <a:lnTo>
                      <a:pt x="0" y="97"/>
                    </a:lnTo>
                    <a:close/>
                  </a:path>
                </a:pathLst>
              </a:custGeom>
              <a:solidFill>
                <a:srgbClr val="FFFF00"/>
              </a:solidFill>
              <a:ln w="9525">
                <a:noFill/>
                <a:round/>
                <a:headEnd/>
                <a:tailEnd/>
              </a:ln>
            </p:spPr>
            <p:txBody>
              <a:bodyPr/>
              <a:lstStyle/>
              <a:p>
                <a:endParaRPr lang="en-US"/>
              </a:p>
            </p:txBody>
          </p:sp>
          <p:sp>
            <p:nvSpPr>
              <p:cNvPr id="12" name="Freeform 11"/>
              <p:cNvSpPr>
                <a:spLocks/>
              </p:cNvSpPr>
              <p:nvPr/>
            </p:nvSpPr>
            <p:spPr bwMode="auto">
              <a:xfrm>
                <a:off x="7994" y="4405"/>
                <a:ext cx="194" cy="97"/>
              </a:xfrm>
              <a:custGeom>
                <a:avLst/>
                <a:gdLst/>
                <a:ahLst/>
                <a:cxnLst>
                  <a:cxn ang="0">
                    <a:pos x="0" y="0"/>
                  </a:cxn>
                  <a:cxn ang="0">
                    <a:pos x="0" y="0"/>
                  </a:cxn>
                  <a:cxn ang="0">
                    <a:pos x="0" y="29"/>
                  </a:cxn>
                  <a:cxn ang="0">
                    <a:pos x="0" y="49"/>
                  </a:cxn>
                  <a:cxn ang="0">
                    <a:pos x="0" y="78"/>
                  </a:cxn>
                  <a:cxn ang="0">
                    <a:pos x="0" y="97"/>
                  </a:cxn>
                  <a:cxn ang="0">
                    <a:pos x="194" y="97"/>
                  </a:cxn>
                  <a:cxn ang="0">
                    <a:pos x="194" y="78"/>
                  </a:cxn>
                  <a:cxn ang="0">
                    <a:pos x="194" y="49"/>
                  </a:cxn>
                  <a:cxn ang="0">
                    <a:pos x="194" y="29"/>
                  </a:cxn>
                  <a:cxn ang="0">
                    <a:pos x="194" y="0"/>
                  </a:cxn>
                  <a:cxn ang="0">
                    <a:pos x="194" y="0"/>
                  </a:cxn>
                  <a:cxn ang="0">
                    <a:pos x="0" y="0"/>
                  </a:cxn>
                </a:cxnLst>
                <a:rect l="0" t="0" r="r" b="b"/>
                <a:pathLst>
                  <a:path w="194" h="97">
                    <a:moveTo>
                      <a:pt x="0" y="0"/>
                    </a:moveTo>
                    <a:lnTo>
                      <a:pt x="0" y="0"/>
                    </a:lnTo>
                    <a:lnTo>
                      <a:pt x="0" y="29"/>
                    </a:lnTo>
                    <a:lnTo>
                      <a:pt x="0" y="49"/>
                    </a:lnTo>
                    <a:lnTo>
                      <a:pt x="0" y="78"/>
                    </a:lnTo>
                    <a:lnTo>
                      <a:pt x="0" y="97"/>
                    </a:lnTo>
                    <a:lnTo>
                      <a:pt x="194" y="97"/>
                    </a:lnTo>
                    <a:lnTo>
                      <a:pt x="194" y="78"/>
                    </a:lnTo>
                    <a:lnTo>
                      <a:pt x="194" y="49"/>
                    </a:lnTo>
                    <a:lnTo>
                      <a:pt x="194" y="29"/>
                    </a:lnTo>
                    <a:lnTo>
                      <a:pt x="194" y="0"/>
                    </a:lnTo>
                    <a:lnTo>
                      <a:pt x="194" y="0"/>
                    </a:lnTo>
                    <a:lnTo>
                      <a:pt x="0" y="0"/>
                    </a:lnTo>
                    <a:close/>
                  </a:path>
                </a:pathLst>
              </a:custGeom>
              <a:solidFill>
                <a:srgbClr val="E8E8E8"/>
              </a:solidFill>
              <a:ln w="9525">
                <a:noFill/>
                <a:round/>
                <a:headEnd/>
                <a:tailEnd/>
              </a:ln>
            </p:spPr>
            <p:txBody>
              <a:bodyPr/>
              <a:lstStyle/>
              <a:p>
                <a:endParaRPr lang="en-US"/>
              </a:p>
            </p:txBody>
          </p:sp>
          <p:sp>
            <p:nvSpPr>
              <p:cNvPr id="13" name="Freeform 12"/>
              <p:cNvSpPr>
                <a:spLocks/>
              </p:cNvSpPr>
              <p:nvPr/>
            </p:nvSpPr>
            <p:spPr bwMode="auto">
              <a:xfrm>
                <a:off x="7994" y="1789"/>
                <a:ext cx="2614" cy="2616"/>
              </a:xfrm>
              <a:custGeom>
                <a:avLst/>
                <a:gdLst/>
                <a:ahLst/>
                <a:cxnLst>
                  <a:cxn ang="0">
                    <a:pos x="2614" y="0"/>
                  </a:cxn>
                  <a:cxn ang="0">
                    <a:pos x="2614" y="0"/>
                  </a:cxn>
                  <a:cxn ang="0">
                    <a:pos x="2353" y="9"/>
                  </a:cxn>
                  <a:cxn ang="0">
                    <a:pos x="2092" y="48"/>
                  </a:cxn>
                  <a:cxn ang="0">
                    <a:pos x="1840" y="126"/>
                  </a:cxn>
                  <a:cxn ang="0">
                    <a:pos x="1598" y="213"/>
                  </a:cxn>
                  <a:cxn ang="0">
                    <a:pos x="1365" y="319"/>
                  </a:cxn>
                  <a:cxn ang="0">
                    <a:pos x="1152" y="455"/>
                  </a:cxn>
                  <a:cxn ang="0">
                    <a:pos x="959" y="600"/>
                  </a:cxn>
                  <a:cxn ang="0">
                    <a:pos x="765" y="765"/>
                  </a:cxn>
                  <a:cxn ang="0">
                    <a:pos x="601" y="959"/>
                  </a:cxn>
                  <a:cxn ang="0">
                    <a:pos x="455" y="1153"/>
                  </a:cxn>
                  <a:cxn ang="0">
                    <a:pos x="320" y="1366"/>
                  </a:cxn>
                  <a:cxn ang="0">
                    <a:pos x="213" y="1599"/>
                  </a:cxn>
                  <a:cxn ang="0">
                    <a:pos x="126" y="1841"/>
                  </a:cxn>
                  <a:cxn ang="0">
                    <a:pos x="49" y="2093"/>
                  </a:cxn>
                  <a:cxn ang="0">
                    <a:pos x="10" y="2354"/>
                  </a:cxn>
                  <a:cxn ang="0">
                    <a:pos x="0" y="2616"/>
                  </a:cxn>
                  <a:cxn ang="0">
                    <a:pos x="194" y="2616"/>
                  </a:cxn>
                  <a:cxn ang="0">
                    <a:pos x="204" y="2374"/>
                  </a:cxn>
                  <a:cxn ang="0">
                    <a:pos x="242" y="2132"/>
                  </a:cxn>
                  <a:cxn ang="0">
                    <a:pos x="300" y="1899"/>
                  </a:cxn>
                  <a:cxn ang="0">
                    <a:pos x="388" y="1676"/>
                  </a:cxn>
                  <a:cxn ang="0">
                    <a:pos x="494" y="1463"/>
                  </a:cxn>
                  <a:cxn ang="0">
                    <a:pos x="610" y="1269"/>
                  </a:cxn>
                  <a:cxn ang="0">
                    <a:pos x="756" y="1075"/>
                  </a:cxn>
                  <a:cxn ang="0">
                    <a:pos x="901" y="901"/>
                  </a:cxn>
                  <a:cxn ang="0">
                    <a:pos x="1075" y="755"/>
                  </a:cxn>
                  <a:cxn ang="0">
                    <a:pos x="1269" y="610"/>
                  </a:cxn>
                  <a:cxn ang="0">
                    <a:pos x="1462" y="494"/>
                  </a:cxn>
                  <a:cxn ang="0">
                    <a:pos x="1675" y="387"/>
                  </a:cxn>
                  <a:cxn ang="0">
                    <a:pos x="1898" y="300"/>
                  </a:cxn>
                  <a:cxn ang="0">
                    <a:pos x="2130" y="242"/>
                  </a:cxn>
                  <a:cxn ang="0">
                    <a:pos x="2372" y="203"/>
                  </a:cxn>
                  <a:cxn ang="0">
                    <a:pos x="2614" y="193"/>
                  </a:cxn>
                  <a:cxn ang="0">
                    <a:pos x="2614" y="193"/>
                  </a:cxn>
                  <a:cxn ang="0">
                    <a:pos x="2614" y="0"/>
                  </a:cxn>
                </a:cxnLst>
                <a:rect l="0" t="0" r="r" b="b"/>
                <a:pathLst>
                  <a:path w="2614" h="2616">
                    <a:moveTo>
                      <a:pt x="2614" y="0"/>
                    </a:moveTo>
                    <a:lnTo>
                      <a:pt x="2614" y="0"/>
                    </a:lnTo>
                    <a:lnTo>
                      <a:pt x="2353" y="9"/>
                    </a:lnTo>
                    <a:lnTo>
                      <a:pt x="2092" y="48"/>
                    </a:lnTo>
                    <a:lnTo>
                      <a:pt x="1840" y="126"/>
                    </a:lnTo>
                    <a:lnTo>
                      <a:pt x="1598" y="213"/>
                    </a:lnTo>
                    <a:lnTo>
                      <a:pt x="1365" y="319"/>
                    </a:lnTo>
                    <a:lnTo>
                      <a:pt x="1152" y="455"/>
                    </a:lnTo>
                    <a:lnTo>
                      <a:pt x="959" y="600"/>
                    </a:lnTo>
                    <a:lnTo>
                      <a:pt x="765" y="765"/>
                    </a:lnTo>
                    <a:lnTo>
                      <a:pt x="601" y="959"/>
                    </a:lnTo>
                    <a:lnTo>
                      <a:pt x="455" y="1153"/>
                    </a:lnTo>
                    <a:lnTo>
                      <a:pt x="320" y="1366"/>
                    </a:lnTo>
                    <a:lnTo>
                      <a:pt x="213" y="1599"/>
                    </a:lnTo>
                    <a:lnTo>
                      <a:pt x="126" y="1841"/>
                    </a:lnTo>
                    <a:lnTo>
                      <a:pt x="49" y="2093"/>
                    </a:lnTo>
                    <a:lnTo>
                      <a:pt x="10" y="2354"/>
                    </a:lnTo>
                    <a:lnTo>
                      <a:pt x="0" y="2616"/>
                    </a:lnTo>
                    <a:lnTo>
                      <a:pt x="194" y="2616"/>
                    </a:lnTo>
                    <a:lnTo>
                      <a:pt x="204" y="2374"/>
                    </a:lnTo>
                    <a:lnTo>
                      <a:pt x="242" y="2132"/>
                    </a:lnTo>
                    <a:lnTo>
                      <a:pt x="300" y="1899"/>
                    </a:lnTo>
                    <a:lnTo>
                      <a:pt x="388" y="1676"/>
                    </a:lnTo>
                    <a:lnTo>
                      <a:pt x="494" y="1463"/>
                    </a:lnTo>
                    <a:lnTo>
                      <a:pt x="610" y="1269"/>
                    </a:lnTo>
                    <a:lnTo>
                      <a:pt x="756" y="1075"/>
                    </a:lnTo>
                    <a:lnTo>
                      <a:pt x="901" y="901"/>
                    </a:lnTo>
                    <a:lnTo>
                      <a:pt x="1075" y="755"/>
                    </a:lnTo>
                    <a:lnTo>
                      <a:pt x="1269" y="610"/>
                    </a:lnTo>
                    <a:lnTo>
                      <a:pt x="1462" y="494"/>
                    </a:lnTo>
                    <a:lnTo>
                      <a:pt x="1675" y="387"/>
                    </a:lnTo>
                    <a:lnTo>
                      <a:pt x="1898" y="300"/>
                    </a:lnTo>
                    <a:lnTo>
                      <a:pt x="2130" y="242"/>
                    </a:lnTo>
                    <a:lnTo>
                      <a:pt x="2372" y="203"/>
                    </a:lnTo>
                    <a:lnTo>
                      <a:pt x="2614" y="193"/>
                    </a:lnTo>
                    <a:lnTo>
                      <a:pt x="2614" y="193"/>
                    </a:lnTo>
                    <a:lnTo>
                      <a:pt x="2614" y="0"/>
                    </a:lnTo>
                    <a:close/>
                  </a:path>
                </a:pathLst>
              </a:custGeom>
              <a:solidFill>
                <a:srgbClr val="FFFF00"/>
              </a:solidFill>
              <a:ln w="9525">
                <a:noFill/>
                <a:round/>
                <a:headEnd/>
                <a:tailEnd/>
              </a:ln>
            </p:spPr>
            <p:txBody>
              <a:bodyPr/>
              <a:lstStyle/>
              <a:p>
                <a:endParaRPr lang="en-US"/>
              </a:p>
            </p:txBody>
          </p:sp>
          <p:sp>
            <p:nvSpPr>
              <p:cNvPr id="14" name="Freeform 13"/>
              <p:cNvSpPr>
                <a:spLocks/>
              </p:cNvSpPr>
              <p:nvPr/>
            </p:nvSpPr>
            <p:spPr bwMode="auto">
              <a:xfrm>
                <a:off x="10608" y="1789"/>
                <a:ext cx="2624" cy="2616"/>
              </a:xfrm>
              <a:custGeom>
                <a:avLst/>
                <a:gdLst/>
                <a:ahLst/>
                <a:cxnLst>
                  <a:cxn ang="0">
                    <a:pos x="2624" y="2616"/>
                  </a:cxn>
                  <a:cxn ang="0">
                    <a:pos x="2624" y="2616"/>
                  </a:cxn>
                  <a:cxn ang="0">
                    <a:pos x="2615" y="2354"/>
                  </a:cxn>
                  <a:cxn ang="0">
                    <a:pos x="2576" y="2093"/>
                  </a:cxn>
                  <a:cxn ang="0">
                    <a:pos x="2498" y="1841"/>
                  </a:cxn>
                  <a:cxn ang="0">
                    <a:pos x="2411" y="1599"/>
                  </a:cxn>
                  <a:cxn ang="0">
                    <a:pos x="2305" y="1366"/>
                  </a:cxn>
                  <a:cxn ang="0">
                    <a:pos x="2169" y="1153"/>
                  </a:cxn>
                  <a:cxn ang="0">
                    <a:pos x="2024" y="959"/>
                  </a:cxn>
                  <a:cxn ang="0">
                    <a:pos x="1859" y="765"/>
                  </a:cxn>
                  <a:cxn ang="0">
                    <a:pos x="1666" y="600"/>
                  </a:cxn>
                  <a:cxn ang="0">
                    <a:pos x="1472" y="455"/>
                  </a:cxn>
                  <a:cxn ang="0">
                    <a:pos x="1249" y="319"/>
                  </a:cxn>
                  <a:cxn ang="0">
                    <a:pos x="1027" y="213"/>
                  </a:cxn>
                  <a:cxn ang="0">
                    <a:pos x="785" y="126"/>
                  </a:cxn>
                  <a:cxn ang="0">
                    <a:pos x="533" y="48"/>
                  </a:cxn>
                  <a:cxn ang="0">
                    <a:pos x="272" y="9"/>
                  </a:cxn>
                  <a:cxn ang="0">
                    <a:pos x="0" y="0"/>
                  </a:cxn>
                  <a:cxn ang="0">
                    <a:pos x="0" y="193"/>
                  </a:cxn>
                  <a:cxn ang="0">
                    <a:pos x="252" y="203"/>
                  </a:cxn>
                  <a:cxn ang="0">
                    <a:pos x="494" y="242"/>
                  </a:cxn>
                  <a:cxn ang="0">
                    <a:pos x="727" y="300"/>
                  </a:cxn>
                  <a:cxn ang="0">
                    <a:pos x="949" y="387"/>
                  </a:cxn>
                  <a:cxn ang="0">
                    <a:pos x="1153" y="494"/>
                  </a:cxn>
                  <a:cxn ang="0">
                    <a:pos x="1356" y="610"/>
                  </a:cxn>
                  <a:cxn ang="0">
                    <a:pos x="1550" y="755"/>
                  </a:cxn>
                  <a:cxn ang="0">
                    <a:pos x="1724" y="901"/>
                  </a:cxn>
                  <a:cxn ang="0">
                    <a:pos x="1869" y="1075"/>
                  </a:cxn>
                  <a:cxn ang="0">
                    <a:pos x="2014" y="1269"/>
                  </a:cxn>
                  <a:cxn ang="0">
                    <a:pos x="2130" y="1463"/>
                  </a:cxn>
                  <a:cxn ang="0">
                    <a:pos x="2237" y="1676"/>
                  </a:cxn>
                  <a:cxn ang="0">
                    <a:pos x="2324" y="1899"/>
                  </a:cxn>
                  <a:cxn ang="0">
                    <a:pos x="2382" y="2132"/>
                  </a:cxn>
                  <a:cxn ang="0">
                    <a:pos x="2421" y="2374"/>
                  </a:cxn>
                  <a:cxn ang="0">
                    <a:pos x="2431" y="2616"/>
                  </a:cxn>
                  <a:cxn ang="0">
                    <a:pos x="2431" y="2616"/>
                  </a:cxn>
                  <a:cxn ang="0">
                    <a:pos x="2624" y="2616"/>
                  </a:cxn>
                </a:cxnLst>
                <a:rect l="0" t="0" r="r" b="b"/>
                <a:pathLst>
                  <a:path w="2624" h="2616">
                    <a:moveTo>
                      <a:pt x="2624" y="2616"/>
                    </a:moveTo>
                    <a:lnTo>
                      <a:pt x="2624" y="2616"/>
                    </a:lnTo>
                    <a:lnTo>
                      <a:pt x="2615" y="2354"/>
                    </a:lnTo>
                    <a:lnTo>
                      <a:pt x="2576" y="2093"/>
                    </a:lnTo>
                    <a:lnTo>
                      <a:pt x="2498" y="1841"/>
                    </a:lnTo>
                    <a:lnTo>
                      <a:pt x="2411" y="1599"/>
                    </a:lnTo>
                    <a:lnTo>
                      <a:pt x="2305" y="1366"/>
                    </a:lnTo>
                    <a:lnTo>
                      <a:pt x="2169" y="1153"/>
                    </a:lnTo>
                    <a:lnTo>
                      <a:pt x="2024" y="959"/>
                    </a:lnTo>
                    <a:lnTo>
                      <a:pt x="1859" y="765"/>
                    </a:lnTo>
                    <a:lnTo>
                      <a:pt x="1666" y="600"/>
                    </a:lnTo>
                    <a:lnTo>
                      <a:pt x="1472" y="455"/>
                    </a:lnTo>
                    <a:lnTo>
                      <a:pt x="1249" y="319"/>
                    </a:lnTo>
                    <a:lnTo>
                      <a:pt x="1027" y="213"/>
                    </a:lnTo>
                    <a:lnTo>
                      <a:pt x="785" y="126"/>
                    </a:lnTo>
                    <a:lnTo>
                      <a:pt x="533" y="48"/>
                    </a:lnTo>
                    <a:lnTo>
                      <a:pt x="272" y="9"/>
                    </a:lnTo>
                    <a:lnTo>
                      <a:pt x="0" y="0"/>
                    </a:lnTo>
                    <a:lnTo>
                      <a:pt x="0" y="193"/>
                    </a:lnTo>
                    <a:lnTo>
                      <a:pt x="252" y="203"/>
                    </a:lnTo>
                    <a:lnTo>
                      <a:pt x="494" y="242"/>
                    </a:lnTo>
                    <a:lnTo>
                      <a:pt x="727" y="300"/>
                    </a:lnTo>
                    <a:lnTo>
                      <a:pt x="949" y="387"/>
                    </a:lnTo>
                    <a:lnTo>
                      <a:pt x="1153" y="494"/>
                    </a:lnTo>
                    <a:lnTo>
                      <a:pt x="1356" y="610"/>
                    </a:lnTo>
                    <a:lnTo>
                      <a:pt x="1550" y="755"/>
                    </a:lnTo>
                    <a:lnTo>
                      <a:pt x="1724" y="901"/>
                    </a:lnTo>
                    <a:lnTo>
                      <a:pt x="1869" y="1075"/>
                    </a:lnTo>
                    <a:lnTo>
                      <a:pt x="2014" y="1269"/>
                    </a:lnTo>
                    <a:lnTo>
                      <a:pt x="2130" y="1463"/>
                    </a:lnTo>
                    <a:lnTo>
                      <a:pt x="2237" y="1676"/>
                    </a:lnTo>
                    <a:lnTo>
                      <a:pt x="2324" y="1899"/>
                    </a:lnTo>
                    <a:lnTo>
                      <a:pt x="2382" y="2132"/>
                    </a:lnTo>
                    <a:lnTo>
                      <a:pt x="2421" y="2374"/>
                    </a:lnTo>
                    <a:lnTo>
                      <a:pt x="2431" y="2616"/>
                    </a:lnTo>
                    <a:lnTo>
                      <a:pt x="2431" y="2616"/>
                    </a:lnTo>
                    <a:lnTo>
                      <a:pt x="2624" y="2616"/>
                    </a:lnTo>
                    <a:close/>
                  </a:path>
                </a:pathLst>
              </a:custGeom>
              <a:solidFill>
                <a:srgbClr val="FFFF00"/>
              </a:solidFill>
              <a:ln w="9525">
                <a:noFill/>
                <a:round/>
                <a:headEnd/>
                <a:tailEnd/>
              </a:ln>
            </p:spPr>
            <p:txBody>
              <a:bodyPr/>
              <a:lstStyle/>
              <a:p>
                <a:endParaRPr lang="en-US"/>
              </a:p>
            </p:txBody>
          </p:sp>
          <p:sp>
            <p:nvSpPr>
              <p:cNvPr id="15" name="Freeform 14"/>
              <p:cNvSpPr>
                <a:spLocks/>
              </p:cNvSpPr>
              <p:nvPr/>
            </p:nvSpPr>
            <p:spPr bwMode="auto">
              <a:xfrm>
                <a:off x="13029" y="4405"/>
                <a:ext cx="203" cy="194"/>
              </a:xfrm>
              <a:custGeom>
                <a:avLst/>
                <a:gdLst/>
                <a:ahLst/>
                <a:cxnLst>
                  <a:cxn ang="0">
                    <a:pos x="97" y="194"/>
                  </a:cxn>
                  <a:cxn ang="0">
                    <a:pos x="194" y="97"/>
                  </a:cxn>
                  <a:cxn ang="0">
                    <a:pos x="194" y="97"/>
                  </a:cxn>
                  <a:cxn ang="0">
                    <a:pos x="203" y="68"/>
                  </a:cxn>
                  <a:cxn ang="0">
                    <a:pos x="203" y="29"/>
                  </a:cxn>
                  <a:cxn ang="0">
                    <a:pos x="203" y="0"/>
                  </a:cxn>
                  <a:cxn ang="0">
                    <a:pos x="10" y="0"/>
                  </a:cxn>
                  <a:cxn ang="0">
                    <a:pos x="10" y="29"/>
                  </a:cxn>
                  <a:cxn ang="0">
                    <a:pos x="10" y="29"/>
                  </a:cxn>
                  <a:cxn ang="0">
                    <a:pos x="0" y="58"/>
                  </a:cxn>
                  <a:cxn ang="0">
                    <a:pos x="0" y="97"/>
                  </a:cxn>
                  <a:cxn ang="0">
                    <a:pos x="97" y="0"/>
                  </a:cxn>
                  <a:cxn ang="0">
                    <a:pos x="97" y="194"/>
                  </a:cxn>
                  <a:cxn ang="0">
                    <a:pos x="194" y="194"/>
                  </a:cxn>
                  <a:cxn ang="0">
                    <a:pos x="194" y="97"/>
                  </a:cxn>
                  <a:cxn ang="0">
                    <a:pos x="97" y="194"/>
                  </a:cxn>
                </a:cxnLst>
                <a:rect l="0" t="0" r="r" b="b"/>
                <a:pathLst>
                  <a:path w="203" h="194">
                    <a:moveTo>
                      <a:pt x="97" y="194"/>
                    </a:moveTo>
                    <a:lnTo>
                      <a:pt x="194" y="97"/>
                    </a:lnTo>
                    <a:lnTo>
                      <a:pt x="194" y="97"/>
                    </a:lnTo>
                    <a:lnTo>
                      <a:pt x="203" y="68"/>
                    </a:lnTo>
                    <a:lnTo>
                      <a:pt x="203" y="29"/>
                    </a:lnTo>
                    <a:lnTo>
                      <a:pt x="203" y="0"/>
                    </a:lnTo>
                    <a:lnTo>
                      <a:pt x="10" y="0"/>
                    </a:lnTo>
                    <a:lnTo>
                      <a:pt x="10" y="29"/>
                    </a:lnTo>
                    <a:lnTo>
                      <a:pt x="10" y="29"/>
                    </a:lnTo>
                    <a:lnTo>
                      <a:pt x="0" y="58"/>
                    </a:lnTo>
                    <a:lnTo>
                      <a:pt x="0" y="97"/>
                    </a:lnTo>
                    <a:lnTo>
                      <a:pt x="97" y="0"/>
                    </a:lnTo>
                    <a:lnTo>
                      <a:pt x="97" y="194"/>
                    </a:lnTo>
                    <a:lnTo>
                      <a:pt x="194" y="194"/>
                    </a:lnTo>
                    <a:lnTo>
                      <a:pt x="194" y="97"/>
                    </a:lnTo>
                    <a:lnTo>
                      <a:pt x="97" y="194"/>
                    </a:lnTo>
                    <a:close/>
                  </a:path>
                </a:pathLst>
              </a:custGeom>
              <a:solidFill>
                <a:srgbClr val="E8E8E8"/>
              </a:solidFill>
              <a:ln w="9525">
                <a:noFill/>
                <a:round/>
                <a:headEnd/>
                <a:tailEnd/>
              </a:ln>
            </p:spPr>
            <p:txBody>
              <a:bodyPr/>
              <a:lstStyle/>
              <a:p>
                <a:endParaRPr lang="en-US"/>
              </a:p>
            </p:txBody>
          </p:sp>
          <p:sp>
            <p:nvSpPr>
              <p:cNvPr id="16" name="Freeform 15"/>
              <p:cNvSpPr>
                <a:spLocks/>
              </p:cNvSpPr>
              <p:nvPr/>
            </p:nvSpPr>
            <p:spPr bwMode="auto">
              <a:xfrm>
                <a:off x="10512" y="101"/>
                <a:ext cx="193" cy="1754"/>
              </a:xfrm>
              <a:custGeom>
                <a:avLst/>
                <a:gdLst/>
                <a:ahLst/>
                <a:cxnLst>
                  <a:cxn ang="0">
                    <a:pos x="96" y="1754"/>
                  </a:cxn>
                  <a:cxn ang="0">
                    <a:pos x="193" y="1754"/>
                  </a:cxn>
                  <a:cxn ang="0">
                    <a:pos x="193" y="0"/>
                  </a:cxn>
                  <a:cxn ang="0">
                    <a:pos x="0" y="0"/>
                  </a:cxn>
                  <a:cxn ang="0">
                    <a:pos x="0" y="1754"/>
                  </a:cxn>
                  <a:cxn ang="0">
                    <a:pos x="96" y="1754"/>
                  </a:cxn>
                </a:cxnLst>
                <a:rect l="0" t="0" r="r" b="b"/>
                <a:pathLst>
                  <a:path w="193" h="1754">
                    <a:moveTo>
                      <a:pt x="96" y="1754"/>
                    </a:moveTo>
                    <a:lnTo>
                      <a:pt x="193" y="1754"/>
                    </a:lnTo>
                    <a:lnTo>
                      <a:pt x="193" y="0"/>
                    </a:lnTo>
                    <a:lnTo>
                      <a:pt x="0" y="0"/>
                    </a:lnTo>
                    <a:lnTo>
                      <a:pt x="0" y="1754"/>
                    </a:lnTo>
                    <a:lnTo>
                      <a:pt x="96" y="1754"/>
                    </a:lnTo>
                    <a:close/>
                  </a:path>
                </a:pathLst>
              </a:custGeom>
              <a:solidFill>
                <a:srgbClr val="FFFF00"/>
              </a:solidFill>
              <a:ln w="9525">
                <a:noFill/>
                <a:round/>
                <a:headEnd/>
                <a:tailEnd/>
              </a:ln>
            </p:spPr>
            <p:txBody>
              <a:bodyPr/>
              <a:lstStyle/>
              <a:p>
                <a:endParaRPr lang="en-US"/>
              </a:p>
            </p:txBody>
          </p:sp>
          <p:sp>
            <p:nvSpPr>
              <p:cNvPr id="17" name="Freeform 16"/>
              <p:cNvSpPr>
                <a:spLocks/>
              </p:cNvSpPr>
              <p:nvPr/>
            </p:nvSpPr>
            <p:spPr bwMode="auto">
              <a:xfrm>
                <a:off x="8982" y="1641"/>
                <a:ext cx="668" cy="1192"/>
              </a:xfrm>
              <a:custGeom>
                <a:avLst/>
                <a:gdLst/>
                <a:ahLst/>
                <a:cxnLst>
                  <a:cxn ang="0">
                    <a:pos x="581" y="1153"/>
                  </a:cxn>
                  <a:cxn ang="0">
                    <a:pos x="668" y="1115"/>
                  </a:cxn>
                  <a:cxn ang="0">
                    <a:pos x="174" y="0"/>
                  </a:cxn>
                  <a:cxn ang="0">
                    <a:pos x="0" y="78"/>
                  </a:cxn>
                  <a:cxn ang="0">
                    <a:pos x="494" y="1192"/>
                  </a:cxn>
                  <a:cxn ang="0">
                    <a:pos x="581" y="1153"/>
                  </a:cxn>
                </a:cxnLst>
                <a:rect l="0" t="0" r="r" b="b"/>
                <a:pathLst>
                  <a:path w="668" h="1192">
                    <a:moveTo>
                      <a:pt x="581" y="1153"/>
                    </a:moveTo>
                    <a:lnTo>
                      <a:pt x="668" y="1115"/>
                    </a:lnTo>
                    <a:lnTo>
                      <a:pt x="174" y="0"/>
                    </a:lnTo>
                    <a:lnTo>
                      <a:pt x="0" y="78"/>
                    </a:lnTo>
                    <a:lnTo>
                      <a:pt x="494" y="1192"/>
                    </a:lnTo>
                    <a:lnTo>
                      <a:pt x="581" y="1153"/>
                    </a:lnTo>
                    <a:close/>
                  </a:path>
                </a:pathLst>
              </a:custGeom>
              <a:solidFill>
                <a:srgbClr val="FFFF00"/>
              </a:solidFill>
              <a:ln w="9525">
                <a:noFill/>
                <a:round/>
                <a:headEnd/>
                <a:tailEnd/>
              </a:ln>
            </p:spPr>
            <p:txBody>
              <a:bodyPr/>
              <a:lstStyle/>
              <a:p>
                <a:endParaRPr lang="en-US"/>
              </a:p>
            </p:txBody>
          </p:sp>
          <p:sp>
            <p:nvSpPr>
              <p:cNvPr id="18" name="Freeform 17"/>
              <p:cNvSpPr>
                <a:spLocks/>
              </p:cNvSpPr>
              <p:nvPr/>
            </p:nvSpPr>
            <p:spPr bwMode="auto">
              <a:xfrm>
                <a:off x="7384" y="1478"/>
                <a:ext cx="1395" cy="1289"/>
              </a:xfrm>
              <a:custGeom>
                <a:avLst/>
                <a:gdLst/>
                <a:ahLst/>
                <a:cxnLst>
                  <a:cxn ang="0">
                    <a:pos x="1327" y="1221"/>
                  </a:cxn>
                  <a:cxn ang="0">
                    <a:pos x="1395" y="1154"/>
                  </a:cxn>
                  <a:cxn ang="0">
                    <a:pos x="136" y="0"/>
                  </a:cxn>
                  <a:cxn ang="0">
                    <a:pos x="0" y="136"/>
                  </a:cxn>
                  <a:cxn ang="0">
                    <a:pos x="1259" y="1289"/>
                  </a:cxn>
                  <a:cxn ang="0">
                    <a:pos x="1327" y="1221"/>
                  </a:cxn>
                </a:cxnLst>
                <a:rect l="0" t="0" r="r" b="b"/>
                <a:pathLst>
                  <a:path w="1395" h="1289">
                    <a:moveTo>
                      <a:pt x="1327" y="1221"/>
                    </a:moveTo>
                    <a:lnTo>
                      <a:pt x="1395" y="1154"/>
                    </a:lnTo>
                    <a:lnTo>
                      <a:pt x="136" y="0"/>
                    </a:lnTo>
                    <a:lnTo>
                      <a:pt x="0" y="136"/>
                    </a:lnTo>
                    <a:lnTo>
                      <a:pt x="1259" y="1289"/>
                    </a:lnTo>
                    <a:lnTo>
                      <a:pt x="1327" y="1221"/>
                    </a:lnTo>
                    <a:close/>
                  </a:path>
                </a:pathLst>
              </a:custGeom>
              <a:solidFill>
                <a:srgbClr val="FFFF00"/>
              </a:solidFill>
              <a:ln w="9525">
                <a:noFill/>
                <a:round/>
                <a:headEnd/>
                <a:tailEnd/>
              </a:ln>
            </p:spPr>
            <p:txBody>
              <a:bodyPr/>
              <a:lstStyle/>
              <a:p>
                <a:endParaRPr lang="en-US"/>
              </a:p>
            </p:txBody>
          </p:sp>
          <p:sp>
            <p:nvSpPr>
              <p:cNvPr id="19" name="Freeform 18"/>
              <p:cNvSpPr>
                <a:spLocks/>
              </p:cNvSpPr>
              <p:nvPr/>
            </p:nvSpPr>
            <p:spPr bwMode="auto">
              <a:xfrm>
                <a:off x="6997" y="3164"/>
                <a:ext cx="1210" cy="542"/>
              </a:xfrm>
              <a:custGeom>
                <a:avLst/>
                <a:gdLst/>
                <a:ahLst/>
                <a:cxnLst>
                  <a:cxn ang="0">
                    <a:pos x="1181" y="455"/>
                  </a:cxn>
                  <a:cxn ang="0">
                    <a:pos x="1210" y="368"/>
                  </a:cxn>
                  <a:cxn ang="0">
                    <a:pos x="58" y="0"/>
                  </a:cxn>
                  <a:cxn ang="0">
                    <a:pos x="0" y="174"/>
                  </a:cxn>
                  <a:cxn ang="0">
                    <a:pos x="1152" y="542"/>
                  </a:cxn>
                  <a:cxn ang="0">
                    <a:pos x="1181" y="455"/>
                  </a:cxn>
                </a:cxnLst>
                <a:rect l="0" t="0" r="r" b="b"/>
                <a:pathLst>
                  <a:path w="1210" h="542">
                    <a:moveTo>
                      <a:pt x="1181" y="455"/>
                    </a:moveTo>
                    <a:lnTo>
                      <a:pt x="1210" y="368"/>
                    </a:lnTo>
                    <a:lnTo>
                      <a:pt x="58" y="0"/>
                    </a:lnTo>
                    <a:lnTo>
                      <a:pt x="0" y="174"/>
                    </a:lnTo>
                    <a:lnTo>
                      <a:pt x="1152" y="542"/>
                    </a:lnTo>
                    <a:lnTo>
                      <a:pt x="1181" y="455"/>
                    </a:lnTo>
                    <a:close/>
                  </a:path>
                </a:pathLst>
              </a:custGeom>
              <a:solidFill>
                <a:srgbClr val="FFFF00"/>
              </a:solidFill>
              <a:ln w="9525">
                <a:noFill/>
                <a:round/>
                <a:headEnd/>
                <a:tailEnd/>
              </a:ln>
            </p:spPr>
            <p:txBody>
              <a:bodyPr/>
              <a:lstStyle/>
              <a:p>
                <a:endParaRPr lang="en-US"/>
              </a:p>
            </p:txBody>
          </p:sp>
          <p:sp>
            <p:nvSpPr>
              <p:cNvPr id="20" name="Freeform 19"/>
              <p:cNvSpPr>
                <a:spLocks/>
              </p:cNvSpPr>
              <p:nvPr/>
            </p:nvSpPr>
            <p:spPr bwMode="auto">
              <a:xfrm>
                <a:off x="13010" y="3154"/>
                <a:ext cx="1210" cy="543"/>
              </a:xfrm>
              <a:custGeom>
                <a:avLst/>
                <a:gdLst/>
                <a:ahLst/>
                <a:cxnLst>
                  <a:cxn ang="0">
                    <a:pos x="29" y="455"/>
                  </a:cxn>
                  <a:cxn ang="0">
                    <a:pos x="58" y="543"/>
                  </a:cxn>
                  <a:cxn ang="0">
                    <a:pos x="1210" y="174"/>
                  </a:cxn>
                  <a:cxn ang="0">
                    <a:pos x="1152" y="0"/>
                  </a:cxn>
                  <a:cxn ang="0">
                    <a:pos x="0" y="368"/>
                  </a:cxn>
                  <a:cxn ang="0">
                    <a:pos x="29" y="455"/>
                  </a:cxn>
                </a:cxnLst>
                <a:rect l="0" t="0" r="r" b="b"/>
                <a:pathLst>
                  <a:path w="1210" h="543">
                    <a:moveTo>
                      <a:pt x="29" y="455"/>
                    </a:moveTo>
                    <a:lnTo>
                      <a:pt x="58" y="543"/>
                    </a:lnTo>
                    <a:lnTo>
                      <a:pt x="1210" y="174"/>
                    </a:lnTo>
                    <a:lnTo>
                      <a:pt x="1152" y="0"/>
                    </a:lnTo>
                    <a:lnTo>
                      <a:pt x="0" y="368"/>
                    </a:lnTo>
                    <a:lnTo>
                      <a:pt x="29" y="455"/>
                    </a:lnTo>
                    <a:close/>
                  </a:path>
                </a:pathLst>
              </a:custGeom>
              <a:solidFill>
                <a:srgbClr val="FFFF00"/>
              </a:solidFill>
              <a:ln w="9525">
                <a:noFill/>
                <a:round/>
                <a:headEnd/>
                <a:tailEnd/>
              </a:ln>
            </p:spPr>
            <p:txBody>
              <a:bodyPr/>
              <a:lstStyle/>
              <a:p>
                <a:endParaRPr lang="en-US"/>
              </a:p>
            </p:txBody>
          </p:sp>
          <p:sp>
            <p:nvSpPr>
              <p:cNvPr id="21" name="Freeform 20"/>
              <p:cNvSpPr>
                <a:spLocks/>
              </p:cNvSpPr>
              <p:nvPr/>
            </p:nvSpPr>
            <p:spPr bwMode="auto">
              <a:xfrm>
                <a:off x="12438" y="1662"/>
                <a:ext cx="1453" cy="1454"/>
              </a:xfrm>
              <a:custGeom>
                <a:avLst/>
                <a:gdLst/>
                <a:ahLst/>
                <a:cxnLst>
                  <a:cxn ang="0">
                    <a:pos x="68" y="1386"/>
                  </a:cxn>
                  <a:cxn ang="0">
                    <a:pos x="136" y="1454"/>
                  </a:cxn>
                  <a:cxn ang="0">
                    <a:pos x="1453" y="136"/>
                  </a:cxn>
                  <a:cxn ang="0">
                    <a:pos x="1317" y="0"/>
                  </a:cxn>
                  <a:cxn ang="0">
                    <a:pos x="0" y="1318"/>
                  </a:cxn>
                  <a:cxn ang="0">
                    <a:pos x="68" y="1386"/>
                  </a:cxn>
                </a:cxnLst>
                <a:rect l="0" t="0" r="r" b="b"/>
                <a:pathLst>
                  <a:path w="1453" h="1454">
                    <a:moveTo>
                      <a:pt x="68" y="1386"/>
                    </a:moveTo>
                    <a:lnTo>
                      <a:pt x="136" y="1454"/>
                    </a:lnTo>
                    <a:lnTo>
                      <a:pt x="1453" y="136"/>
                    </a:lnTo>
                    <a:lnTo>
                      <a:pt x="1317" y="0"/>
                    </a:lnTo>
                    <a:lnTo>
                      <a:pt x="0" y="1318"/>
                    </a:lnTo>
                    <a:lnTo>
                      <a:pt x="68" y="1386"/>
                    </a:lnTo>
                    <a:close/>
                  </a:path>
                </a:pathLst>
              </a:custGeom>
              <a:solidFill>
                <a:srgbClr val="FFFF00"/>
              </a:solidFill>
              <a:ln w="9525">
                <a:noFill/>
                <a:round/>
                <a:headEnd/>
                <a:tailEnd/>
              </a:ln>
            </p:spPr>
            <p:txBody>
              <a:bodyPr/>
              <a:lstStyle/>
              <a:p>
                <a:endParaRPr lang="en-US"/>
              </a:p>
            </p:txBody>
          </p:sp>
          <p:sp>
            <p:nvSpPr>
              <p:cNvPr id="22" name="Freeform 21"/>
              <p:cNvSpPr>
                <a:spLocks/>
              </p:cNvSpPr>
              <p:nvPr/>
            </p:nvSpPr>
            <p:spPr bwMode="auto">
              <a:xfrm>
                <a:off x="11557" y="1641"/>
                <a:ext cx="668" cy="1182"/>
              </a:xfrm>
              <a:custGeom>
                <a:avLst/>
                <a:gdLst/>
                <a:ahLst/>
                <a:cxnLst>
                  <a:cxn ang="0">
                    <a:pos x="87" y="1144"/>
                  </a:cxn>
                  <a:cxn ang="0">
                    <a:pos x="175" y="1182"/>
                  </a:cxn>
                  <a:cxn ang="0">
                    <a:pos x="668" y="78"/>
                  </a:cxn>
                  <a:cxn ang="0">
                    <a:pos x="494" y="0"/>
                  </a:cxn>
                  <a:cxn ang="0">
                    <a:pos x="0" y="1105"/>
                  </a:cxn>
                  <a:cxn ang="0">
                    <a:pos x="87" y="1144"/>
                  </a:cxn>
                </a:cxnLst>
                <a:rect l="0" t="0" r="r" b="b"/>
                <a:pathLst>
                  <a:path w="668" h="1182">
                    <a:moveTo>
                      <a:pt x="87" y="1144"/>
                    </a:moveTo>
                    <a:lnTo>
                      <a:pt x="175" y="1182"/>
                    </a:lnTo>
                    <a:lnTo>
                      <a:pt x="668" y="78"/>
                    </a:lnTo>
                    <a:lnTo>
                      <a:pt x="494" y="0"/>
                    </a:lnTo>
                    <a:lnTo>
                      <a:pt x="0" y="1105"/>
                    </a:lnTo>
                    <a:lnTo>
                      <a:pt x="87" y="1144"/>
                    </a:lnTo>
                    <a:close/>
                  </a:path>
                </a:pathLst>
              </a:custGeom>
              <a:solidFill>
                <a:srgbClr val="FFFF00"/>
              </a:solidFill>
              <a:ln w="9525">
                <a:noFill/>
                <a:round/>
                <a:headEnd/>
                <a:tailEnd/>
              </a:ln>
            </p:spPr>
            <p:txBody>
              <a:bodyPr/>
              <a:lstStyle/>
              <a:p>
                <a:endParaRPr lang="en-US"/>
              </a:p>
            </p:txBody>
          </p:sp>
          <p:sp>
            <p:nvSpPr>
              <p:cNvPr id="23" name="Freeform 22"/>
              <p:cNvSpPr>
                <a:spLocks/>
              </p:cNvSpPr>
              <p:nvPr/>
            </p:nvSpPr>
            <p:spPr bwMode="auto">
              <a:xfrm>
                <a:off x="2001" y="4560"/>
                <a:ext cx="11386" cy="4216"/>
              </a:xfrm>
              <a:custGeom>
                <a:avLst/>
                <a:gdLst/>
                <a:ahLst/>
                <a:cxnLst>
                  <a:cxn ang="0">
                    <a:pos x="0" y="0"/>
                  </a:cxn>
                  <a:cxn ang="0">
                    <a:pos x="11386" y="0"/>
                  </a:cxn>
                  <a:cxn ang="0">
                    <a:pos x="5877" y="4216"/>
                  </a:cxn>
                  <a:cxn ang="0">
                    <a:pos x="0" y="0"/>
                  </a:cxn>
                </a:cxnLst>
                <a:rect l="0" t="0" r="r" b="b"/>
                <a:pathLst>
                  <a:path w="11386" h="4216">
                    <a:moveTo>
                      <a:pt x="0" y="0"/>
                    </a:moveTo>
                    <a:lnTo>
                      <a:pt x="11386" y="0"/>
                    </a:lnTo>
                    <a:lnTo>
                      <a:pt x="5877" y="4216"/>
                    </a:lnTo>
                    <a:lnTo>
                      <a:pt x="0" y="0"/>
                    </a:lnTo>
                    <a:close/>
                  </a:path>
                </a:pathLst>
              </a:custGeom>
              <a:solidFill>
                <a:srgbClr val="008000"/>
              </a:solidFill>
              <a:ln w="9525">
                <a:noFill/>
                <a:round/>
                <a:headEnd/>
                <a:tailEnd/>
              </a:ln>
            </p:spPr>
            <p:txBody>
              <a:bodyPr/>
              <a:lstStyle/>
              <a:p>
                <a:endParaRPr lang="en-US"/>
              </a:p>
            </p:txBody>
          </p:sp>
          <p:sp>
            <p:nvSpPr>
              <p:cNvPr id="24" name="Freeform 23"/>
              <p:cNvSpPr>
                <a:spLocks/>
              </p:cNvSpPr>
              <p:nvPr/>
            </p:nvSpPr>
            <p:spPr bwMode="auto">
              <a:xfrm>
                <a:off x="2001" y="4512"/>
                <a:ext cx="11531" cy="97"/>
              </a:xfrm>
              <a:custGeom>
                <a:avLst/>
                <a:gdLst/>
                <a:ahLst/>
                <a:cxnLst>
                  <a:cxn ang="0">
                    <a:pos x="11415" y="87"/>
                  </a:cxn>
                  <a:cxn ang="0">
                    <a:pos x="11386" y="0"/>
                  </a:cxn>
                  <a:cxn ang="0">
                    <a:pos x="0" y="0"/>
                  </a:cxn>
                  <a:cxn ang="0">
                    <a:pos x="0" y="97"/>
                  </a:cxn>
                  <a:cxn ang="0">
                    <a:pos x="11386" y="97"/>
                  </a:cxn>
                  <a:cxn ang="0">
                    <a:pos x="11357" y="9"/>
                  </a:cxn>
                  <a:cxn ang="0">
                    <a:pos x="11415" y="87"/>
                  </a:cxn>
                  <a:cxn ang="0">
                    <a:pos x="11531" y="0"/>
                  </a:cxn>
                  <a:cxn ang="0">
                    <a:pos x="11386" y="0"/>
                  </a:cxn>
                  <a:cxn ang="0">
                    <a:pos x="11415" y="87"/>
                  </a:cxn>
                </a:cxnLst>
                <a:rect l="0" t="0" r="r" b="b"/>
                <a:pathLst>
                  <a:path w="11531" h="97">
                    <a:moveTo>
                      <a:pt x="11415" y="87"/>
                    </a:moveTo>
                    <a:lnTo>
                      <a:pt x="11386" y="0"/>
                    </a:lnTo>
                    <a:lnTo>
                      <a:pt x="0" y="0"/>
                    </a:lnTo>
                    <a:lnTo>
                      <a:pt x="0" y="97"/>
                    </a:lnTo>
                    <a:lnTo>
                      <a:pt x="11386" y="97"/>
                    </a:lnTo>
                    <a:lnTo>
                      <a:pt x="11357" y="9"/>
                    </a:lnTo>
                    <a:lnTo>
                      <a:pt x="11415" y="87"/>
                    </a:lnTo>
                    <a:lnTo>
                      <a:pt x="11531" y="0"/>
                    </a:lnTo>
                    <a:lnTo>
                      <a:pt x="11386" y="0"/>
                    </a:lnTo>
                    <a:lnTo>
                      <a:pt x="11415" y="87"/>
                    </a:lnTo>
                    <a:close/>
                  </a:path>
                </a:pathLst>
              </a:custGeom>
              <a:solidFill>
                <a:srgbClr val="000000"/>
              </a:solidFill>
              <a:ln w="9525">
                <a:noFill/>
                <a:round/>
                <a:headEnd/>
                <a:tailEnd/>
              </a:ln>
            </p:spPr>
            <p:txBody>
              <a:bodyPr/>
              <a:lstStyle/>
              <a:p>
                <a:endParaRPr lang="en-US"/>
              </a:p>
            </p:txBody>
          </p:sp>
          <p:sp>
            <p:nvSpPr>
              <p:cNvPr id="25" name="Freeform 24"/>
              <p:cNvSpPr>
                <a:spLocks/>
              </p:cNvSpPr>
              <p:nvPr/>
            </p:nvSpPr>
            <p:spPr bwMode="auto">
              <a:xfrm>
                <a:off x="7849" y="4521"/>
                <a:ext cx="5567" cy="4313"/>
              </a:xfrm>
              <a:custGeom>
                <a:avLst/>
                <a:gdLst/>
                <a:ahLst/>
                <a:cxnLst>
                  <a:cxn ang="0">
                    <a:pos x="0" y="4293"/>
                  </a:cxn>
                  <a:cxn ang="0">
                    <a:pos x="58" y="4293"/>
                  </a:cxn>
                  <a:cxn ang="0">
                    <a:pos x="5567" y="78"/>
                  </a:cxn>
                  <a:cxn ang="0">
                    <a:pos x="5509" y="0"/>
                  </a:cxn>
                  <a:cxn ang="0">
                    <a:pos x="0" y="4216"/>
                  </a:cxn>
                  <a:cxn ang="0">
                    <a:pos x="58" y="4216"/>
                  </a:cxn>
                  <a:cxn ang="0">
                    <a:pos x="0" y="4293"/>
                  </a:cxn>
                  <a:cxn ang="0">
                    <a:pos x="29" y="4313"/>
                  </a:cxn>
                  <a:cxn ang="0">
                    <a:pos x="58" y="4293"/>
                  </a:cxn>
                  <a:cxn ang="0">
                    <a:pos x="0" y="4293"/>
                  </a:cxn>
                </a:cxnLst>
                <a:rect l="0" t="0" r="r" b="b"/>
                <a:pathLst>
                  <a:path w="5567" h="4313">
                    <a:moveTo>
                      <a:pt x="0" y="4293"/>
                    </a:moveTo>
                    <a:lnTo>
                      <a:pt x="58" y="4293"/>
                    </a:lnTo>
                    <a:lnTo>
                      <a:pt x="5567" y="78"/>
                    </a:lnTo>
                    <a:lnTo>
                      <a:pt x="5509" y="0"/>
                    </a:lnTo>
                    <a:lnTo>
                      <a:pt x="0" y="4216"/>
                    </a:lnTo>
                    <a:lnTo>
                      <a:pt x="58" y="4216"/>
                    </a:lnTo>
                    <a:lnTo>
                      <a:pt x="0" y="4293"/>
                    </a:lnTo>
                    <a:lnTo>
                      <a:pt x="29" y="4313"/>
                    </a:lnTo>
                    <a:lnTo>
                      <a:pt x="58" y="4293"/>
                    </a:lnTo>
                    <a:lnTo>
                      <a:pt x="0" y="4293"/>
                    </a:lnTo>
                    <a:close/>
                  </a:path>
                </a:pathLst>
              </a:custGeom>
              <a:solidFill>
                <a:srgbClr val="000000"/>
              </a:solidFill>
              <a:ln w="9525">
                <a:noFill/>
                <a:round/>
                <a:headEnd/>
                <a:tailEnd/>
              </a:ln>
            </p:spPr>
            <p:txBody>
              <a:bodyPr/>
              <a:lstStyle/>
              <a:p>
                <a:endParaRPr lang="en-US"/>
              </a:p>
            </p:txBody>
          </p:sp>
          <p:sp>
            <p:nvSpPr>
              <p:cNvPr id="26" name="Freeform 25"/>
              <p:cNvSpPr>
                <a:spLocks/>
              </p:cNvSpPr>
              <p:nvPr/>
            </p:nvSpPr>
            <p:spPr bwMode="auto">
              <a:xfrm>
                <a:off x="1872" y="4482"/>
                <a:ext cx="6061" cy="4302"/>
              </a:xfrm>
              <a:custGeom>
                <a:avLst/>
                <a:gdLst/>
                <a:ahLst/>
                <a:cxnLst>
                  <a:cxn ang="0">
                    <a:pos x="155" y="0"/>
                  </a:cxn>
                  <a:cxn ang="0">
                    <a:pos x="126" y="87"/>
                  </a:cxn>
                  <a:cxn ang="0">
                    <a:pos x="6003" y="4302"/>
                  </a:cxn>
                  <a:cxn ang="0">
                    <a:pos x="6061" y="4225"/>
                  </a:cxn>
                  <a:cxn ang="0">
                    <a:pos x="184" y="9"/>
                  </a:cxn>
                  <a:cxn ang="0">
                    <a:pos x="155" y="97"/>
                  </a:cxn>
                  <a:cxn ang="0">
                    <a:pos x="155" y="0"/>
                  </a:cxn>
                  <a:cxn ang="0">
                    <a:pos x="0" y="0"/>
                  </a:cxn>
                  <a:cxn ang="0">
                    <a:pos x="126" y="87"/>
                  </a:cxn>
                  <a:cxn ang="0">
                    <a:pos x="155" y="0"/>
                  </a:cxn>
                </a:cxnLst>
                <a:rect l="0" t="0" r="r" b="b"/>
                <a:pathLst>
                  <a:path w="6061" h="4302">
                    <a:moveTo>
                      <a:pt x="155" y="0"/>
                    </a:moveTo>
                    <a:lnTo>
                      <a:pt x="126" y="87"/>
                    </a:lnTo>
                    <a:lnTo>
                      <a:pt x="6003" y="4302"/>
                    </a:lnTo>
                    <a:lnTo>
                      <a:pt x="6061" y="4225"/>
                    </a:lnTo>
                    <a:lnTo>
                      <a:pt x="184" y="9"/>
                    </a:lnTo>
                    <a:lnTo>
                      <a:pt x="155" y="97"/>
                    </a:lnTo>
                    <a:lnTo>
                      <a:pt x="155" y="0"/>
                    </a:lnTo>
                    <a:lnTo>
                      <a:pt x="0" y="0"/>
                    </a:lnTo>
                    <a:lnTo>
                      <a:pt x="126" y="87"/>
                    </a:lnTo>
                    <a:lnTo>
                      <a:pt x="155" y="0"/>
                    </a:lnTo>
                    <a:close/>
                  </a:path>
                </a:pathLst>
              </a:custGeom>
              <a:solidFill>
                <a:srgbClr val="000000"/>
              </a:solidFill>
              <a:ln w="9525">
                <a:noFill/>
                <a:round/>
                <a:headEnd/>
                <a:tailEnd/>
              </a:ln>
            </p:spPr>
            <p:txBody>
              <a:bodyPr/>
              <a:lstStyle/>
              <a:p>
                <a:endParaRPr lang="en-US"/>
              </a:p>
            </p:txBody>
          </p:sp>
          <p:sp>
            <p:nvSpPr>
              <p:cNvPr id="27" name="Freeform 26"/>
              <p:cNvSpPr>
                <a:spLocks/>
              </p:cNvSpPr>
              <p:nvPr/>
            </p:nvSpPr>
            <p:spPr bwMode="auto">
              <a:xfrm>
                <a:off x="8730" y="4560"/>
                <a:ext cx="4657" cy="2093"/>
              </a:xfrm>
              <a:custGeom>
                <a:avLst/>
                <a:gdLst/>
                <a:ahLst/>
                <a:cxnLst>
                  <a:cxn ang="0">
                    <a:pos x="0" y="0"/>
                  </a:cxn>
                  <a:cxn ang="0">
                    <a:pos x="4657" y="0"/>
                  </a:cxn>
                  <a:cxn ang="0">
                    <a:pos x="1878" y="2093"/>
                  </a:cxn>
                  <a:cxn ang="0">
                    <a:pos x="0" y="0"/>
                  </a:cxn>
                </a:cxnLst>
                <a:rect l="0" t="0" r="r" b="b"/>
                <a:pathLst>
                  <a:path w="4657" h="2093">
                    <a:moveTo>
                      <a:pt x="0" y="0"/>
                    </a:moveTo>
                    <a:lnTo>
                      <a:pt x="4657" y="0"/>
                    </a:lnTo>
                    <a:lnTo>
                      <a:pt x="1878" y="2093"/>
                    </a:lnTo>
                    <a:lnTo>
                      <a:pt x="0" y="0"/>
                    </a:lnTo>
                    <a:close/>
                  </a:path>
                </a:pathLst>
              </a:custGeom>
              <a:solidFill>
                <a:srgbClr val="00CCFF"/>
              </a:solidFill>
              <a:ln w="9525">
                <a:noFill/>
                <a:round/>
                <a:headEnd/>
                <a:tailEnd/>
              </a:ln>
            </p:spPr>
            <p:txBody>
              <a:bodyPr/>
              <a:lstStyle/>
              <a:p>
                <a:endParaRPr lang="en-US"/>
              </a:p>
            </p:txBody>
          </p:sp>
          <p:sp>
            <p:nvSpPr>
              <p:cNvPr id="28" name="Freeform 27"/>
              <p:cNvSpPr>
                <a:spLocks/>
              </p:cNvSpPr>
              <p:nvPr/>
            </p:nvSpPr>
            <p:spPr bwMode="auto">
              <a:xfrm>
                <a:off x="8730" y="4512"/>
                <a:ext cx="4802" cy="97"/>
              </a:xfrm>
              <a:custGeom>
                <a:avLst/>
                <a:gdLst/>
                <a:ahLst/>
                <a:cxnLst>
                  <a:cxn ang="0">
                    <a:pos x="4686" y="87"/>
                  </a:cxn>
                  <a:cxn ang="0">
                    <a:pos x="4657" y="0"/>
                  </a:cxn>
                  <a:cxn ang="0">
                    <a:pos x="0" y="0"/>
                  </a:cxn>
                  <a:cxn ang="0">
                    <a:pos x="0" y="97"/>
                  </a:cxn>
                  <a:cxn ang="0">
                    <a:pos x="4657" y="97"/>
                  </a:cxn>
                  <a:cxn ang="0">
                    <a:pos x="4628" y="9"/>
                  </a:cxn>
                  <a:cxn ang="0">
                    <a:pos x="4686" y="87"/>
                  </a:cxn>
                  <a:cxn ang="0">
                    <a:pos x="4802" y="0"/>
                  </a:cxn>
                  <a:cxn ang="0">
                    <a:pos x="4657" y="0"/>
                  </a:cxn>
                  <a:cxn ang="0">
                    <a:pos x="4686" y="87"/>
                  </a:cxn>
                </a:cxnLst>
                <a:rect l="0" t="0" r="r" b="b"/>
                <a:pathLst>
                  <a:path w="4802" h="97">
                    <a:moveTo>
                      <a:pt x="4686" y="87"/>
                    </a:moveTo>
                    <a:lnTo>
                      <a:pt x="4657" y="0"/>
                    </a:lnTo>
                    <a:lnTo>
                      <a:pt x="0" y="0"/>
                    </a:lnTo>
                    <a:lnTo>
                      <a:pt x="0" y="97"/>
                    </a:lnTo>
                    <a:lnTo>
                      <a:pt x="4657" y="97"/>
                    </a:lnTo>
                    <a:lnTo>
                      <a:pt x="4628" y="9"/>
                    </a:lnTo>
                    <a:lnTo>
                      <a:pt x="4686" y="87"/>
                    </a:lnTo>
                    <a:lnTo>
                      <a:pt x="4802" y="0"/>
                    </a:lnTo>
                    <a:lnTo>
                      <a:pt x="4657" y="0"/>
                    </a:lnTo>
                    <a:lnTo>
                      <a:pt x="4686" y="87"/>
                    </a:lnTo>
                    <a:close/>
                  </a:path>
                </a:pathLst>
              </a:custGeom>
              <a:solidFill>
                <a:srgbClr val="000000"/>
              </a:solidFill>
              <a:ln w="9525">
                <a:noFill/>
                <a:round/>
                <a:headEnd/>
                <a:tailEnd/>
              </a:ln>
            </p:spPr>
            <p:txBody>
              <a:bodyPr/>
              <a:lstStyle/>
              <a:p>
                <a:endParaRPr lang="en-US"/>
              </a:p>
            </p:txBody>
          </p:sp>
          <p:sp>
            <p:nvSpPr>
              <p:cNvPr id="29" name="Freeform 28"/>
              <p:cNvSpPr>
                <a:spLocks/>
              </p:cNvSpPr>
              <p:nvPr/>
            </p:nvSpPr>
            <p:spPr bwMode="auto">
              <a:xfrm>
                <a:off x="10570" y="4521"/>
                <a:ext cx="2846" cy="2200"/>
              </a:xfrm>
              <a:custGeom>
                <a:avLst/>
                <a:gdLst/>
                <a:ahLst/>
                <a:cxnLst>
                  <a:cxn ang="0">
                    <a:pos x="0" y="2161"/>
                  </a:cxn>
                  <a:cxn ang="0">
                    <a:pos x="68" y="2171"/>
                  </a:cxn>
                  <a:cxn ang="0">
                    <a:pos x="2846" y="78"/>
                  </a:cxn>
                  <a:cxn ang="0">
                    <a:pos x="2788" y="0"/>
                  </a:cxn>
                  <a:cxn ang="0">
                    <a:pos x="9" y="2094"/>
                  </a:cxn>
                  <a:cxn ang="0">
                    <a:pos x="77" y="2103"/>
                  </a:cxn>
                  <a:cxn ang="0">
                    <a:pos x="0" y="2161"/>
                  </a:cxn>
                  <a:cxn ang="0">
                    <a:pos x="29" y="2200"/>
                  </a:cxn>
                  <a:cxn ang="0">
                    <a:pos x="68" y="2171"/>
                  </a:cxn>
                  <a:cxn ang="0">
                    <a:pos x="0" y="2161"/>
                  </a:cxn>
                </a:cxnLst>
                <a:rect l="0" t="0" r="r" b="b"/>
                <a:pathLst>
                  <a:path w="2846" h="2200">
                    <a:moveTo>
                      <a:pt x="0" y="2161"/>
                    </a:moveTo>
                    <a:lnTo>
                      <a:pt x="68" y="2171"/>
                    </a:lnTo>
                    <a:lnTo>
                      <a:pt x="2846" y="78"/>
                    </a:lnTo>
                    <a:lnTo>
                      <a:pt x="2788" y="0"/>
                    </a:lnTo>
                    <a:lnTo>
                      <a:pt x="9" y="2094"/>
                    </a:lnTo>
                    <a:lnTo>
                      <a:pt x="77" y="2103"/>
                    </a:lnTo>
                    <a:lnTo>
                      <a:pt x="0" y="2161"/>
                    </a:lnTo>
                    <a:lnTo>
                      <a:pt x="29" y="2200"/>
                    </a:lnTo>
                    <a:lnTo>
                      <a:pt x="68" y="2171"/>
                    </a:lnTo>
                    <a:lnTo>
                      <a:pt x="0" y="2161"/>
                    </a:lnTo>
                    <a:close/>
                  </a:path>
                </a:pathLst>
              </a:custGeom>
              <a:solidFill>
                <a:srgbClr val="000000"/>
              </a:solidFill>
              <a:ln w="9525">
                <a:noFill/>
                <a:round/>
                <a:headEnd/>
                <a:tailEnd/>
              </a:ln>
            </p:spPr>
            <p:txBody>
              <a:bodyPr/>
              <a:lstStyle/>
              <a:p>
                <a:endParaRPr lang="en-US"/>
              </a:p>
            </p:txBody>
          </p:sp>
          <p:sp>
            <p:nvSpPr>
              <p:cNvPr id="30" name="Freeform 29"/>
              <p:cNvSpPr>
                <a:spLocks/>
              </p:cNvSpPr>
              <p:nvPr/>
            </p:nvSpPr>
            <p:spPr bwMode="auto">
              <a:xfrm>
                <a:off x="8624" y="4512"/>
                <a:ext cx="2023" cy="2170"/>
              </a:xfrm>
              <a:custGeom>
                <a:avLst/>
                <a:gdLst/>
                <a:ahLst/>
                <a:cxnLst>
                  <a:cxn ang="0">
                    <a:pos x="106" y="0"/>
                  </a:cxn>
                  <a:cxn ang="0">
                    <a:pos x="67" y="77"/>
                  </a:cxn>
                  <a:cxn ang="0">
                    <a:pos x="1946" y="2170"/>
                  </a:cxn>
                  <a:cxn ang="0">
                    <a:pos x="2023" y="2112"/>
                  </a:cxn>
                  <a:cxn ang="0">
                    <a:pos x="145" y="19"/>
                  </a:cxn>
                  <a:cxn ang="0">
                    <a:pos x="106" y="97"/>
                  </a:cxn>
                  <a:cxn ang="0">
                    <a:pos x="106" y="0"/>
                  </a:cxn>
                  <a:cxn ang="0">
                    <a:pos x="0" y="0"/>
                  </a:cxn>
                  <a:cxn ang="0">
                    <a:pos x="67" y="77"/>
                  </a:cxn>
                  <a:cxn ang="0">
                    <a:pos x="106" y="0"/>
                  </a:cxn>
                </a:cxnLst>
                <a:rect l="0" t="0" r="r" b="b"/>
                <a:pathLst>
                  <a:path w="2023" h="2170">
                    <a:moveTo>
                      <a:pt x="106" y="0"/>
                    </a:moveTo>
                    <a:lnTo>
                      <a:pt x="67" y="77"/>
                    </a:lnTo>
                    <a:lnTo>
                      <a:pt x="1946" y="2170"/>
                    </a:lnTo>
                    <a:lnTo>
                      <a:pt x="2023" y="2112"/>
                    </a:lnTo>
                    <a:lnTo>
                      <a:pt x="145" y="19"/>
                    </a:lnTo>
                    <a:lnTo>
                      <a:pt x="106" y="97"/>
                    </a:lnTo>
                    <a:lnTo>
                      <a:pt x="106" y="0"/>
                    </a:lnTo>
                    <a:lnTo>
                      <a:pt x="0" y="0"/>
                    </a:lnTo>
                    <a:lnTo>
                      <a:pt x="67" y="77"/>
                    </a:lnTo>
                    <a:lnTo>
                      <a:pt x="106" y="0"/>
                    </a:lnTo>
                    <a:close/>
                  </a:path>
                </a:pathLst>
              </a:custGeom>
              <a:solidFill>
                <a:srgbClr val="000000"/>
              </a:solidFill>
              <a:ln w="9525">
                <a:noFill/>
                <a:round/>
                <a:headEnd/>
                <a:tailEnd/>
              </a:ln>
            </p:spPr>
            <p:txBody>
              <a:bodyPr/>
              <a:lstStyle/>
              <a:p>
                <a:endParaRPr lang="en-US"/>
              </a:p>
            </p:txBody>
          </p:sp>
          <p:sp>
            <p:nvSpPr>
              <p:cNvPr id="31" name="Freeform 30"/>
              <p:cNvSpPr>
                <a:spLocks/>
              </p:cNvSpPr>
              <p:nvPr/>
            </p:nvSpPr>
            <p:spPr bwMode="auto">
              <a:xfrm>
                <a:off x="7752" y="4502"/>
                <a:ext cx="1278" cy="1221"/>
              </a:xfrm>
              <a:custGeom>
                <a:avLst/>
                <a:gdLst/>
                <a:ahLst/>
                <a:cxnLst>
                  <a:cxn ang="0">
                    <a:pos x="29" y="39"/>
                  </a:cxn>
                  <a:cxn ang="0">
                    <a:pos x="0" y="78"/>
                  </a:cxn>
                  <a:cxn ang="0">
                    <a:pos x="1220" y="1221"/>
                  </a:cxn>
                  <a:cxn ang="0">
                    <a:pos x="1278" y="1144"/>
                  </a:cxn>
                  <a:cxn ang="0">
                    <a:pos x="58" y="0"/>
                  </a:cxn>
                  <a:cxn ang="0">
                    <a:pos x="29" y="39"/>
                  </a:cxn>
                </a:cxnLst>
                <a:rect l="0" t="0" r="r" b="b"/>
                <a:pathLst>
                  <a:path w="1278" h="1221">
                    <a:moveTo>
                      <a:pt x="29" y="39"/>
                    </a:moveTo>
                    <a:lnTo>
                      <a:pt x="0" y="78"/>
                    </a:lnTo>
                    <a:lnTo>
                      <a:pt x="1220" y="1221"/>
                    </a:lnTo>
                    <a:lnTo>
                      <a:pt x="1278" y="1144"/>
                    </a:lnTo>
                    <a:lnTo>
                      <a:pt x="58" y="0"/>
                    </a:lnTo>
                    <a:lnTo>
                      <a:pt x="29" y="39"/>
                    </a:lnTo>
                    <a:close/>
                  </a:path>
                </a:pathLst>
              </a:custGeom>
              <a:solidFill>
                <a:srgbClr val="000000"/>
              </a:solidFill>
              <a:ln w="9525">
                <a:noFill/>
                <a:round/>
                <a:headEnd/>
                <a:tailEnd/>
              </a:ln>
            </p:spPr>
            <p:txBody>
              <a:bodyPr/>
              <a:lstStyle/>
              <a:p>
                <a:endParaRPr lang="en-US"/>
              </a:p>
            </p:txBody>
          </p:sp>
          <p:sp>
            <p:nvSpPr>
              <p:cNvPr id="32" name="Freeform 31"/>
              <p:cNvSpPr>
                <a:spLocks/>
              </p:cNvSpPr>
              <p:nvPr/>
            </p:nvSpPr>
            <p:spPr bwMode="auto">
              <a:xfrm>
                <a:off x="7220" y="4502"/>
                <a:ext cx="1423" cy="1308"/>
              </a:xfrm>
              <a:custGeom>
                <a:avLst/>
                <a:gdLst/>
                <a:ahLst/>
                <a:cxnLst>
                  <a:cxn ang="0">
                    <a:pos x="29" y="39"/>
                  </a:cxn>
                  <a:cxn ang="0">
                    <a:pos x="0" y="78"/>
                  </a:cxn>
                  <a:cxn ang="0">
                    <a:pos x="1365" y="1308"/>
                  </a:cxn>
                  <a:cxn ang="0">
                    <a:pos x="1423" y="1231"/>
                  </a:cxn>
                  <a:cxn ang="0">
                    <a:pos x="58" y="0"/>
                  </a:cxn>
                  <a:cxn ang="0">
                    <a:pos x="29" y="39"/>
                  </a:cxn>
                </a:cxnLst>
                <a:rect l="0" t="0" r="r" b="b"/>
                <a:pathLst>
                  <a:path w="1423" h="1308">
                    <a:moveTo>
                      <a:pt x="29" y="39"/>
                    </a:moveTo>
                    <a:lnTo>
                      <a:pt x="0" y="78"/>
                    </a:lnTo>
                    <a:lnTo>
                      <a:pt x="1365" y="1308"/>
                    </a:lnTo>
                    <a:lnTo>
                      <a:pt x="1423" y="1231"/>
                    </a:lnTo>
                    <a:lnTo>
                      <a:pt x="58" y="0"/>
                    </a:lnTo>
                    <a:lnTo>
                      <a:pt x="29" y="39"/>
                    </a:lnTo>
                    <a:close/>
                  </a:path>
                </a:pathLst>
              </a:custGeom>
              <a:solidFill>
                <a:srgbClr val="000000"/>
              </a:solidFill>
              <a:ln w="9525">
                <a:noFill/>
                <a:round/>
                <a:headEnd/>
                <a:tailEnd/>
              </a:ln>
            </p:spPr>
            <p:txBody>
              <a:bodyPr/>
              <a:lstStyle/>
              <a:p>
                <a:endParaRPr lang="en-US"/>
              </a:p>
            </p:txBody>
          </p:sp>
          <p:sp>
            <p:nvSpPr>
              <p:cNvPr id="33" name="Freeform 32"/>
              <p:cNvSpPr>
                <a:spLocks/>
              </p:cNvSpPr>
              <p:nvPr/>
            </p:nvSpPr>
            <p:spPr bwMode="auto">
              <a:xfrm>
                <a:off x="6639" y="4502"/>
                <a:ext cx="1423" cy="1308"/>
              </a:xfrm>
              <a:custGeom>
                <a:avLst/>
                <a:gdLst/>
                <a:ahLst/>
                <a:cxnLst>
                  <a:cxn ang="0">
                    <a:pos x="29" y="39"/>
                  </a:cxn>
                  <a:cxn ang="0">
                    <a:pos x="0" y="78"/>
                  </a:cxn>
                  <a:cxn ang="0">
                    <a:pos x="1365" y="1308"/>
                  </a:cxn>
                  <a:cxn ang="0">
                    <a:pos x="1423" y="1231"/>
                  </a:cxn>
                  <a:cxn ang="0">
                    <a:pos x="58" y="0"/>
                  </a:cxn>
                  <a:cxn ang="0">
                    <a:pos x="29" y="39"/>
                  </a:cxn>
                </a:cxnLst>
                <a:rect l="0" t="0" r="r" b="b"/>
                <a:pathLst>
                  <a:path w="1423" h="1308">
                    <a:moveTo>
                      <a:pt x="29" y="39"/>
                    </a:moveTo>
                    <a:lnTo>
                      <a:pt x="0" y="78"/>
                    </a:lnTo>
                    <a:lnTo>
                      <a:pt x="1365" y="1308"/>
                    </a:lnTo>
                    <a:lnTo>
                      <a:pt x="1423" y="1231"/>
                    </a:lnTo>
                    <a:lnTo>
                      <a:pt x="58" y="0"/>
                    </a:lnTo>
                    <a:lnTo>
                      <a:pt x="29" y="39"/>
                    </a:lnTo>
                    <a:close/>
                  </a:path>
                </a:pathLst>
              </a:custGeom>
              <a:solidFill>
                <a:srgbClr val="000000"/>
              </a:solidFill>
              <a:ln w="9525">
                <a:noFill/>
                <a:round/>
                <a:headEnd/>
                <a:tailEnd/>
              </a:ln>
            </p:spPr>
            <p:txBody>
              <a:bodyPr/>
              <a:lstStyle/>
              <a:p>
                <a:endParaRPr lang="en-US"/>
              </a:p>
            </p:txBody>
          </p:sp>
          <p:sp>
            <p:nvSpPr>
              <p:cNvPr id="34" name="Freeform 33"/>
              <p:cNvSpPr>
                <a:spLocks/>
              </p:cNvSpPr>
              <p:nvPr/>
            </p:nvSpPr>
            <p:spPr bwMode="auto">
              <a:xfrm>
                <a:off x="6523" y="5935"/>
                <a:ext cx="1433" cy="1018"/>
              </a:xfrm>
              <a:custGeom>
                <a:avLst/>
                <a:gdLst/>
                <a:ahLst/>
                <a:cxnLst>
                  <a:cxn ang="0">
                    <a:pos x="29" y="39"/>
                  </a:cxn>
                  <a:cxn ang="0">
                    <a:pos x="0" y="78"/>
                  </a:cxn>
                  <a:cxn ang="0">
                    <a:pos x="1375" y="1018"/>
                  </a:cxn>
                  <a:cxn ang="0">
                    <a:pos x="1433" y="940"/>
                  </a:cxn>
                  <a:cxn ang="0">
                    <a:pos x="58" y="0"/>
                  </a:cxn>
                  <a:cxn ang="0">
                    <a:pos x="29" y="39"/>
                  </a:cxn>
                </a:cxnLst>
                <a:rect l="0" t="0" r="r" b="b"/>
                <a:pathLst>
                  <a:path w="1433" h="1018">
                    <a:moveTo>
                      <a:pt x="29" y="39"/>
                    </a:moveTo>
                    <a:lnTo>
                      <a:pt x="0" y="78"/>
                    </a:lnTo>
                    <a:lnTo>
                      <a:pt x="1375" y="1018"/>
                    </a:lnTo>
                    <a:lnTo>
                      <a:pt x="1433" y="940"/>
                    </a:lnTo>
                    <a:lnTo>
                      <a:pt x="58" y="0"/>
                    </a:lnTo>
                    <a:lnTo>
                      <a:pt x="29" y="39"/>
                    </a:lnTo>
                    <a:close/>
                  </a:path>
                </a:pathLst>
              </a:custGeom>
              <a:solidFill>
                <a:srgbClr val="000000"/>
              </a:solidFill>
              <a:ln w="9525">
                <a:noFill/>
                <a:round/>
                <a:headEnd/>
                <a:tailEnd/>
              </a:ln>
            </p:spPr>
            <p:txBody>
              <a:bodyPr/>
              <a:lstStyle/>
              <a:p>
                <a:endParaRPr lang="en-US"/>
              </a:p>
            </p:txBody>
          </p:sp>
          <p:sp>
            <p:nvSpPr>
              <p:cNvPr id="35" name="Freeform 34"/>
              <p:cNvSpPr>
                <a:spLocks/>
              </p:cNvSpPr>
              <p:nvPr/>
            </p:nvSpPr>
            <p:spPr bwMode="auto">
              <a:xfrm>
                <a:off x="7704" y="7088"/>
                <a:ext cx="1200" cy="873"/>
              </a:xfrm>
              <a:custGeom>
                <a:avLst/>
                <a:gdLst/>
                <a:ahLst/>
                <a:cxnLst>
                  <a:cxn ang="0">
                    <a:pos x="29" y="39"/>
                  </a:cxn>
                  <a:cxn ang="0">
                    <a:pos x="0" y="78"/>
                  </a:cxn>
                  <a:cxn ang="0">
                    <a:pos x="1142" y="873"/>
                  </a:cxn>
                  <a:cxn ang="0">
                    <a:pos x="1200" y="795"/>
                  </a:cxn>
                  <a:cxn ang="0">
                    <a:pos x="58" y="0"/>
                  </a:cxn>
                  <a:cxn ang="0">
                    <a:pos x="29" y="39"/>
                  </a:cxn>
                </a:cxnLst>
                <a:rect l="0" t="0" r="r" b="b"/>
                <a:pathLst>
                  <a:path w="1200" h="873">
                    <a:moveTo>
                      <a:pt x="29" y="39"/>
                    </a:moveTo>
                    <a:lnTo>
                      <a:pt x="0" y="78"/>
                    </a:lnTo>
                    <a:lnTo>
                      <a:pt x="1142" y="873"/>
                    </a:lnTo>
                    <a:lnTo>
                      <a:pt x="1200" y="795"/>
                    </a:lnTo>
                    <a:lnTo>
                      <a:pt x="58" y="0"/>
                    </a:lnTo>
                    <a:lnTo>
                      <a:pt x="29" y="39"/>
                    </a:lnTo>
                    <a:close/>
                  </a:path>
                </a:pathLst>
              </a:custGeom>
              <a:solidFill>
                <a:srgbClr val="000000"/>
              </a:solidFill>
              <a:ln w="9525">
                <a:noFill/>
                <a:round/>
                <a:headEnd/>
                <a:tailEnd/>
              </a:ln>
            </p:spPr>
            <p:txBody>
              <a:bodyPr/>
              <a:lstStyle/>
              <a:p>
                <a:endParaRPr lang="en-US"/>
              </a:p>
            </p:txBody>
          </p:sp>
          <p:sp>
            <p:nvSpPr>
              <p:cNvPr id="36" name="Freeform 35"/>
              <p:cNvSpPr>
                <a:spLocks/>
              </p:cNvSpPr>
              <p:nvPr/>
            </p:nvSpPr>
            <p:spPr bwMode="auto">
              <a:xfrm>
                <a:off x="5942" y="6032"/>
                <a:ext cx="1433" cy="1018"/>
              </a:xfrm>
              <a:custGeom>
                <a:avLst/>
                <a:gdLst/>
                <a:ahLst/>
                <a:cxnLst>
                  <a:cxn ang="0">
                    <a:pos x="29" y="39"/>
                  </a:cxn>
                  <a:cxn ang="0">
                    <a:pos x="0" y="78"/>
                  </a:cxn>
                  <a:cxn ang="0">
                    <a:pos x="1375" y="1018"/>
                  </a:cxn>
                  <a:cxn ang="0">
                    <a:pos x="1433" y="940"/>
                  </a:cxn>
                  <a:cxn ang="0">
                    <a:pos x="58" y="0"/>
                  </a:cxn>
                  <a:cxn ang="0">
                    <a:pos x="29" y="39"/>
                  </a:cxn>
                </a:cxnLst>
                <a:rect l="0" t="0" r="r" b="b"/>
                <a:pathLst>
                  <a:path w="1433" h="1018">
                    <a:moveTo>
                      <a:pt x="29" y="39"/>
                    </a:moveTo>
                    <a:lnTo>
                      <a:pt x="0" y="78"/>
                    </a:lnTo>
                    <a:lnTo>
                      <a:pt x="1375" y="1018"/>
                    </a:lnTo>
                    <a:lnTo>
                      <a:pt x="1433" y="940"/>
                    </a:lnTo>
                    <a:lnTo>
                      <a:pt x="58" y="0"/>
                    </a:lnTo>
                    <a:lnTo>
                      <a:pt x="29" y="39"/>
                    </a:lnTo>
                    <a:close/>
                  </a:path>
                </a:pathLst>
              </a:custGeom>
              <a:solidFill>
                <a:srgbClr val="000000"/>
              </a:solidFill>
              <a:ln w="9525">
                <a:noFill/>
                <a:round/>
                <a:headEnd/>
                <a:tailEnd/>
              </a:ln>
            </p:spPr>
            <p:txBody>
              <a:bodyPr/>
              <a:lstStyle/>
              <a:p>
                <a:endParaRPr lang="en-US"/>
              </a:p>
            </p:txBody>
          </p:sp>
          <p:sp>
            <p:nvSpPr>
              <p:cNvPr id="37" name="Freeform 36"/>
              <p:cNvSpPr>
                <a:spLocks/>
              </p:cNvSpPr>
              <p:nvPr/>
            </p:nvSpPr>
            <p:spPr bwMode="auto">
              <a:xfrm>
                <a:off x="7191" y="7176"/>
                <a:ext cx="1268" cy="901"/>
              </a:xfrm>
              <a:custGeom>
                <a:avLst/>
                <a:gdLst/>
                <a:ahLst/>
                <a:cxnLst>
                  <a:cxn ang="0">
                    <a:pos x="29" y="38"/>
                  </a:cxn>
                  <a:cxn ang="0">
                    <a:pos x="0" y="77"/>
                  </a:cxn>
                  <a:cxn ang="0">
                    <a:pos x="1210" y="901"/>
                  </a:cxn>
                  <a:cxn ang="0">
                    <a:pos x="1268" y="823"/>
                  </a:cxn>
                  <a:cxn ang="0">
                    <a:pos x="58" y="0"/>
                  </a:cxn>
                  <a:cxn ang="0">
                    <a:pos x="29" y="38"/>
                  </a:cxn>
                </a:cxnLst>
                <a:rect l="0" t="0" r="r" b="b"/>
                <a:pathLst>
                  <a:path w="1268" h="901">
                    <a:moveTo>
                      <a:pt x="29" y="38"/>
                    </a:moveTo>
                    <a:lnTo>
                      <a:pt x="0" y="77"/>
                    </a:lnTo>
                    <a:lnTo>
                      <a:pt x="1210" y="901"/>
                    </a:lnTo>
                    <a:lnTo>
                      <a:pt x="1268" y="823"/>
                    </a:lnTo>
                    <a:lnTo>
                      <a:pt x="58" y="0"/>
                    </a:lnTo>
                    <a:lnTo>
                      <a:pt x="29" y="38"/>
                    </a:lnTo>
                    <a:close/>
                  </a:path>
                </a:pathLst>
              </a:custGeom>
              <a:solidFill>
                <a:srgbClr val="000000"/>
              </a:solidFill>
              <a:ln w="9525">
                <a:noFill/>
                <a:round/>
                <a:headEnd/>
                <a:tailEnd/>
              </a:ln>
            </p:spPr>
            <p:txBody>
              <a:bodyPr/>
              <a:lstStyle/>
              <a:p>
                <a:endParaRPr lang="en-US"/>
              </a:p>
            </p:txBody>
          </p:sp>
          <p:sp>
            <p:nvSpPr>
              <p:cNvPr id="38" name="Freeform 37"/>
              <p:cNvSpPr>
                <a:spLocks/>
              </p:cNvSpPr>
              <p:nvPr/>
            </p:nvSpPr>
            <p:spPr bwMode="auto">
              <a:xfrm>
                <a:off x="5245" y="6100"/>
                <a:ext cx="1433" cy="1018"/>
              </a:xfrm>
              <a:custGeom>
                <a:avLst/>
                <a:gdLst/>
                <a:ahLst/>
                <a:cxnLst>
                  <a:cxn ang="0">
                    <a:pos x="29" y="39"/>
                  </a:cxn>
                  <a:cxn ang="0">
                    <a:pos x="0" y="78"/>
                  </a:cxn>
                  <a:cxn ang="0">
                    <a:pos x="1375" y="1018"/>
                  </a:cxn>
                  <a:cxn ang="0">
                    <a:pos x="1433" y="940"/>
                  </a:cxn>
                  <a:cxn ang="0">
                    <a:pos x="58" y="0"/>
                  </a:cxn>
                  <a:cxn ang="0">
                    <a:pos x="29" y="39"/>
                  </a:cxn>
                </a:cxnLst>
                <a:rect l="0" t="0" r="r" b="b"/>
                <a:pathLst>
                  <a:path w="1433" h="1018">
                    <a:moveTo>
                      <a:pt x="29" y="39"/>
                    </a:moveTo>
                    <a:lnTo>
                      <a:pt x="0" y="78"/>
                    </a:lnTo>
                    <a:lnTo>
                      <a:pt x="1375" y="1018"/>
                    </a:lnTo>
                    <a:lnTo>
                      <a:pt x="1433" y="940"/>
                    </a:lnTo>
                    <a:lnTo>
                      <a:pt x="58" y="0"/>
                    </a:lnTo>
                    <a:lnTo>
                      <a:pt x="29" y="39"/>
                    </a:lnTo>
                    <a:close/>
                  </a:path>
                </a:pathLst>
              </a:custGeom>
              <a:solidFill>
                <a:srgbClr val="000000"/>
              </a:solidFill>
              <a:ln w="9525">
                <a:noFill/>
                <a:round/>
                <a:headEnd/>
                <a:tailEnd/>
              </a:ln>
            </p:spPr>
            <p:txBody>
              <a:bodyPr/>
              <a:lstStyle/>
              <a:p>
                <a:endParaRPr lang="en-US"/>
              </a:p>
            </p:txBody>
          </p:sp>
          <p:sp>
            <p:nvSpPr>
              <p:cNvPr id="39" name="Freeform 38"/>
              <p:cNvSpPr>
                <a:spLocks/>
              </p:cNvSpPr>
              <p:nvPr/>
            </p:nvSpPr>
            <p:spPr bwMode="auto">
              <a:xfrm>
                <a:off x="6581" y="7234"/>
                <a:ext cx="1471" cy="1124"/>
              </a:xfrm>
              <a:custGeom>
                <a:avLst/>
                <a:gdLst/>
                <a:ahLst/>
                <a:cxnLst>
                  <a:cxn ang="0">
                    <a:pos x="29" y="39"/>
                  </a:cxn>
                  <a:cxn ang="0">
                    <a:pos x="0" y="77"/>
                  </a:cxn>
                  <a:cxn ang="0">
                    <a:pos x="1413" y="1124"/>
                  </a:cxn>
                  <a:cxn ang="0">
                    <a:pos x="1471" y="1046"/>
                  </a:cxn>
                  <a:cxn ang="0">
                    <a:pos x="58" y="0"/>
                  </a:cxn>
                  <a:cxn ang="0">
                    <a:pos x="29" y="39"/>
                  </a:cxn>
                </a:cxnLst>
                <a:rect l="0" t="0" r="r" b="b"/>
                <a:pathLst>
                  <a:path w="1471" h="1124">
                    <a:moveTo>
                      <a:pt x="29" y="39"/>
                    </a:moveTo>
                    <a:lnTo>
                      <a:pt x="0" y="77"/>
                    </a:lnTo>
                    <a:lnTo>
                      <a:pt x="1413" y="1124"/>
                    </a:lnTo>
                    <a:lnTo>
                      <a:pt x="1471" y="1046"/>
                    </a:lnTo>
                    <a:lnTo>
                      <a:pt x="58" y="0"/>
                    </a:lnTo>
                    <a:lnTo>
                      <a:pt x="29" y="39"/>
                    </a:lnTo>
                    <a:close/>
                  </a:path>
                </a:pathLst>
              </a:custGeom>
              <a:solidFill>
                <a:srgbClr val="000000"/>
              </a:solidFill>
              <a:ln w="9525">
                <a:noFill/>
                <a:round/>
                <a:headEnd/>
                <a:tailEnd/>
              </a:ln>
            </p:spPr>
            <p:txBody>
              <a:bodyPr/>
              <a:lstStyle/>
              <a:p>
                <a:endParaRPr lang="en-US"/>
              </a:p>
            </p:txBody>
          </p:sp>
          <p:sp>
            <p:nvSpPr>
              <p:cNvPr id="40" name="Freeform 39"/>
              <p:cNvSpPr>
                <a:spLocks/>
              </p:cNvSpPr>
              <p:nvPr/>
            </p:nvSpPr>
            <p:spPr bwMode="auto">
              <a:xfrm>
                <a:off x="5632" y="4541"/>
                <a:ext cx="3766" cy="3188"/>
              </a:xfrm>
              <a:custGeom>
                <a:avLst/>
                <a:gdLst/>
                <a:ahLst/>
                <a:cxnLst>
                  <a:cxn ang="0">
                    <a:pos x="29" y="39"/>
                  </a:cxn>
                  <a:cxn ang="0">
                    <a:pos x="0" y="77"/>
                  </a:cxn>
                  <a:cxn ang="0">
                    <a:pos x="3708" y="3188"/>
                  </a:cxn>
                  <a:cxn ang="0">
                    <a:pos x="3766" y="3111"/>
                  </a:cxn>
                  <a:cxn ang="0">
                    <a:pos x="58" y="0"/>
                  </a:cxn>
                  <a:cxn ang="0">
                    <a:pos x="29" y="39"/>
                  </a:cxn>
                </a:cxnLst>
                <a:rect l="0" t="0" r="r" b="b"/>
                <a:pathLst>
                  <a:path w="3766" h="3188">
                    <a:moveTo>
                      <a:pt x="29" y="39"/>
                    </a:moveTo>
                    <a:lnTo>
                      <a:pt x="0" y="77"/>
                    </a:lnTo>
                    <a:lnTo>
                      <a:pt x="3708" y="3188"/>
                    </a:lnTo>
                    <a:lnTo>
                      <a:pt x="3766" y="3111"/>
                    </a:lnTo>
                    <a:lnTo>
                      <a:pt x="58" y="0"/>
                    </a:lnTo>
                    <a:lnTo>
                      <a:pt x="29" y="39"/>
                    </a:lnTo>
                    <a:close/>
                  </a:path>
                </a:pathLst>
              </a:custGeom>
              <a:solidFill>
                <a:srgbClr val="000000"/>
              </a:solidFill>
              <a:ln w="9525">
                <a:noFill/>
                <a:round/>
                <a:headEnd/>
                <a:tailEnd/>
              </a:ln>
            </p:spPr>
            <p:txBody>
              <a:bodyPr/>
              <a:lstStyle/>
              <a:p>
                <a:endParaRPr lang="en-US"/>
              </a:p>
            </p:txBody>
          </p:sp>
          <p:sp>
            <p:nvSpPr>
              <p:cNvPr id="41" name="Freeform 40"/>
              <p:cNvSpPr>
                <a:spLocks/>
              </p:cNvSpPr>
              <p:nvPr/>
            </p:nvSpPr>
            <p:spPr bwMode="auto">
              <a:xfrm>
                <a:off x="2902" y="4735"/>
                <a:ext cx="2488" cy="252"/>
              </a:xfrm>
              <a:custGeom>
                <a:avLst/>
                <a:gdLst/>
                <a:ahLst/>
                <a:cxnLst>
                  <a:cxn ang="0">
                    <a:pos x="2488" y="48"/>
                  </a:cxn>
                  <a:cxn ang="0">
                    <a:pos x="2488" y="0"/>
                  </a:cxn>
                  <a:cxn ang="0">
                    <a:pos x="0" y="155"/>
                  </a:cxn>
                  <a:cxn ang="0">
                    <a:pos x="0" y="252"/>
                  </a:cxn>
                  <a:cxn ang="0">
                    <a:pos x="2488" y="96"/>
                  </a:cxn>
                  <a:cxn ang="0">
                    <a:pos x="2488" y="48"/>
                  </a:cxn>
                </a:cxnLst>
                <a:rect l="0" t="0" r="r" b="b"/>
                <a:pathLst>
                  <a:path w="2488" h="252">
                    <a:moveTo>
                      <a:pt x="2488" y="48"/>
                    </a:moveTo>
                    <a:lnTo>
                      <a:pt x="2488" y="0"/>
                    </a:lnTo>
                    <a:lnTo>
                      <a:pt x="0" y="155"/>
                    </a:lnTo>
                    <a:lnTo>
                      <a:pt x="0" y="252"/>
                    </a:lnTo>
                    <a:lnTo>
                      <a:pt x="2488" y="96"/>
                    </a:lnTo>
                    <a:lnTo>
                      <a:pt x="2488" y="48"/>
                    </a:lnTo>
                    <a:close/>
                  </a:path>
                </a:pathLst>
              </a:custGeom>
              <a:solidFill>
                <a:srgbClr val="000000"/>
              </a:solidFill>
              <a:ln w="9525">
                <a:noFill/>
                <a:round/>
                <a:headEnd/>
                <a:tailEnd/>
              </a:ln>
            </p:spPr>
            <p:txBody>
              <a:bodyPr/>
              <a:lstStyle/>
              <a:p>
                <a:endParaRPr lang="en-US"/>
              </a:p>
            </p:txBody>
          </p:sp>
          <p:sp>
            <p:nvSpPr>
              <p:cNvPr id="42" name="Freeform 41"/>
              <p:cNvSpPr>
                <a:spLocks/>
              </p:cNvSpPr>
              <p:nvPr/>
            </p:nvSpPr>
            <p:spPr bwMode="auto">
              <a:xfrm>
                <a:off x="7714" y="5829"/>
                <a:ext cx="1752" cy="339"/>
              </a:xfrm>
              <a:custGeom>
                <a:avLst/>
                <a:gdLst/>
                <a:ahLst/>
                <a:cxnLst>
                  <a:cxn ang="0">
                    <a:pos x="1742" y="48"/>
                  </a:cxn>
                  <a:cxn ang="0">
                    <a:pos x="1733" y="0"/>
                  </a:cxn>
                  <a:cxn ang="0">
                    <a:pos x="0" y="242"/>
                  </a:cxn>
                  <a:cxn ang="0">
                    <a:pos x="19" y="339"/>
                  </a:cxn>
                  <a:cxn ang="0">
                    <a:pos x="1752" y="97"/>
                  </a:cxn>
                  <a:cxn ang="0">
                    <a:pos x="1742" y="48"/>
                  </a:cxn>
                </a:cxnLst>
                <a:rect l="0" t="0" r="r" b="b"/>
                <a:pathLst>
                  <a:path w="1752" h="339">
                    <a:moveTo>
                      <a:pt x="1742" y="48"/>
                    </a:moveTo>
                    <a:lnTo>
                      <a:pt x="1733" y="0"/>
                    </a:lnTo>
                    <a:lnTo>
                      <a:pt x="0" y="242"/>
                    </a:lnTo>
                    <a:lnTo>
                      <a:pt x="19" y="339"/>
                    </a:lnTo>
                    <a:lnTo>
                      <a:pt x="1752" y="97"/>
                    </a:lnTo>
                    <a:lnTo>
                      <a:pt x="1742" y="48"/>
                    </a:lnTo>
                    <a:close/>
                  </a:path>
                </a:pathLst>
              </a:custGeom>
              <a:solidFill>
                <a:srgbClr val="000000"/>
              </a:solidFill>
              <a:ln w="9525">
                <a:noFill/>
                <a:round/>
                <a:headEnd/>
                <a:tailEnd/>
              </a:ln>
            </p:spPr>
            <p:txBody>
              <a:bodyPr/>
              <a:lstStyle/>
              <a:p>
                <a:endParaRPr lang="en-US"/>
              </a:p>
            </p:txBody>
          </p:sp>
          <p:sp>
            <p:nvSpPr>
              <p:cNvPr id="43" name="Freeform 42"/>
              <p:cNvSpPr>
                <a:spLocks/>
              </p:cNvSpPr>
              <p:nvPr/>
            </p:nvSpPr>
            <p:spPr bwMode="auto">
              <a:xfrm>
                <a:off x="3386" y="5093"/>
                <a:ext cx="2440" cy="204"/>
              </a:xfrm>
              <a:custGeom>
                <a:avLst/>
                <a:gdLst/>
                <a:ahLst/>
                <a:cxnLst>
                  <a:cxn ang="0">
                    <a:pos x="2440" y="49"/>
                  </a:cxn>
                  <a:cxn ang="0">
                    <a:pos x="2440" y="0"/>
                  </a:cxn>
                  <a:cxn ang="0">
                    <a:pos x="0" y="107"/>
                  </a:cxn>
                  <a:cxn ang="0">
                    <a:pos x="0" y="204"/>
                  </a:cxn>
                  <a:cxn ang="0">
                    <a:pos x="2440" y="97"/>
                  </a:cxn>
                  <a:cxn ang="0">
                    <a:pos x="2440" y="49"/>
                  </a:cxn>
                </a:cxnLst>
                <a:rect l="0" t="0" r="r" b="b"/>
                <a:pathLst>
                  <a:path w="2440" h="204">
                    <a:moveTo>
                      <a:pt x="2440" y="49"/>
                    </a:moveTo>
                    <a:lnTo>
                      <a:pt x="2440" y="0"/>
                    </a:lnTo>
                    <a:lnTo>
                      <a:pt x="0" y="107"/>
                    </a:lnTo>
                    <a:lnTo>
                      <a:pt x="0" y="204"/>
                    </a:lnTo>
                    <a:lnTo>
                      <a:pt x="2440" y="97"/>
                    </a:lnTo>
                    <a:lnTo>
                      <a:pt x="2440" y="49"/>
                    </a:lnTo>
                    <a:close/>
                  </a:path>
                </a:pathLst>
              </a:custGeom>
              <a:solidFill>
                <a:srgbClr val="000000"/>
              </a:solidFill>
              <a:ln w="9525">
                <a:noFill/>
                <a:round/>
                <a:headEnd/>
                <a:tailEnd/>
              </a:ln>
            </p:spPr>
            <p:txBody>
              <a:bodyPr/>
              <a:lstStyle/>
              <a:p>
                <a:endParaRPr lang="en-US"/>
              </a:p>
            </p:txBody>
          </p:sp>
          <p:sp>
            <p:nvSpPr>
              <p:cNvPr id="44" name="Freeform 43"/>
              <p:cNvSpPr>
                <a:spLocks/>
              </p:cNvSpPr>
              <p:nvPr/>
            </p:nvSpPr>
            <p:spPr bwMode="auto">
              <a:xfrm>
                <a:off x="8062" y="6042"/>
                <a:ext cx="1753" cy="339"/>
              </a:xfrm>
              <a:custGeom>
                <a:avLst/>
                <a:gdLst/>
                <a:ahLst/>
                <a:cxnLst>
                  <a:cxn ang="0">
                    <a:pos x="1743" y="48"/>
                  </a:cxn>
                  <a:cxn ang="0">
                    <a:pos x="1733" y="0"/>
                  </a:cxn>
                  <a:cxn ang="0">
                    <a:pos x="0" y="242"/>
                  </a:cxn>
                  <a:cxn ang="0">
                    <a:pos x="19" y="339"/>
                  </a:cxn>
                  <a:cxn ang="0">
                    <a:pos x="1753" y="97"/>
                  </a:cxn>
                  <a:cxn ang="0">
                    <a:pos x="1743" y="48"/>
                  </a:cxn>
                </a:cxnLst>
                <a:rect l="0" t="0" r="r" b="b"/>
                <a:pathLst>
                  <a:path w="1753" h="339">
                    <a:moveTo>
                      <a:pt x="1743" y="48"/>
                    </a:moveTo>
                    <a:lnTo>
                      <a:pt x="1733" y="0"/>
                    </a:lnTo>
                    <a:lnTo>
                      <a:pt x="0" y="242"/>
                    </a:lnTo>
                    <a:lnTo>
                      <a:pt x="19" y="339"/>
                    </a:lnTo>
                    <a:lnTo>
                      <a:pt x="1753" y="97"/>
                    </a:lnTo>
                    <a:lnTo>
                      <a:pt x="1743" y="48"/>
                    </a:lnTo>
                    <a:close/>
                  </a:path>
                </a:pathLst>
              </a:custGeom>
              <a:solidFill>
                <a:srgbClr val="000000"/>
              </a:solidFill>
              <a:ln w="9525">
                <a:noFill/>
                <a:round/>
                <a:headEnd/>
                <a:tailEnd/>
              </a:ln>
            </p:spPr>
            <p:txBody>
              <a:bodyPr/>
              <a:lstStyle/>
              <a:p>
                <a:endParaRPr lang="en-US"/>
              </a:p>
            </p:txBody>
          </p:sp>
          <p:sp>
            <p:nvSpPr>
              <p:cNvPr id="45" name="Freeform 44"/>
              <p:cNvSpPr>
                <a:spLocks/>
              </p:cNvSpPr>
              <p:nvPr/>
            </p:nvSpPr>
            <p:spPr bwMode="auto">
              <a:xfrm>
                <a:off x="4073" y="5402"/>
                <a:ext cx="2285" cy="272"/>
              </a:xfrm>
              <a:custGeom>
                <a:avLst/>
                <a:gdLst/>
                <a:ahLst/>
                <a:cxnLst>
                  <a:cxn ang="0">
                    <a:pos x="2285" y="49"/>
                  </a:cxn>
                  <a:cxn ang="0">
                    <a:pos x="2285" y="0"/>
                  </a:cxn>
                  <a:cxn ang="0">
                    <a:pos x="0" y="175"/>
                  </a:cxn>
                  <a:cxn ang="0">
                    <a:pos x="0" y="272"/>
                  </a:cxn>
                  <a:cxn ang="0">
                    <a:pos x="2285" y="97"/>
                  </a:cxn>
                  <a:cxn ang="0">
                    <a:pos x="2285" y="49"/>
                  </a:cxn>
                </a:cxnLst>
                <a:rect l="0" t="0" r="r" b="b"/>
                <a:pathLst>
                  <a:path w="2285" h="272">
                    <a:moveTo>
                      <a:pt x="2285" y="49"/>
                    </a:moveTo>
                    <a:lnTo>
                      <a:pt x="2285" y="0"/>
                    </a:lnTo>
                    <a:lnTo>
                      <a:pt x="0" y="175"/>
                    </a:lnTo>
                    <a:lnTo>
                      <a:pt x="0" y="272"/>
                    </a:lnTo>
                    <a:lnTo>
                      <a:pt x="2285" y="97"/>
                    </a:lnTo>
                    <a:lnTo>
                      <a:pt x="2285" y="49"/>
                    </a:lnTo>
                    <a:close/>
                  </a:path>
                </a:pathLst>
              </a:custGeom>
              <a:solidFill>
                <a:srgbClr val="000000"/>
              </a:solidFill>
              <a:ln w="9525">
                <a:noFill/>
                <a:round/>
                <a:headEnd/>
                <a:tailEnd/>
              </a:ln>
            </p:spPr>
            <p:txBody>
              <a:bodyPr/>
              <a:lstStyle/>
              <a:p>
                <a:endParaRPr lang="en-US"/>
              </a:p>
            </p:txBody>
          </p:sp>
          <p:sp>
            <p:nvSpPr>
              <p:cNvPr id="46" name="Freeform 45"/>
              <p:cNvSpPr>
                <a:spLocks/>
              </p:cNvSpPr>
              <p:nvPr/>
            </p:nvSpPr>
            <p:spPr bwMode="auto">
              <a:xfrm>
                <a:off x="8440" y="6274"/>
                <a:ext cx="1655" cy="378"/>
              </a:xfrm>
              <a:custGeom>
                <a:avLst/>
                <a:gdLst/>
                <a:ahLst/>
                <a:cxnLst>
                  <a:cxn ang="0">
                    <a:pos x="1646" y="49"/>
                  </a:cxn>
                  <a:cxn ang="0">
                    <a:pos x="1636" y="0"/>
                  </a:cxn>
                  <a:cxn ang="0">
                    <a:pos x="0" y="281"/>
                  </a:cxn>
                  <a:cxn ang="0">
                    <a:pos x="19" y="378"/>
                  </a:cxn>
                  <a:cxn ang="0">
                    <a:pos x="1655" y="97"/>
                  </a:cxn>
                  <a:cxn ang="0">
                    <a:pos x="1646" y="49"/>
                  </a:cxn>
                </a:cxnLst>
                <a:rect l="0" t="0" r="r" b="b"/>
                <a:pathLst>
                  <a:path w="1655" h="378">
                    <a:moveTo>
                      <a:pt x="1646" y="49"/>
                    </a:moveTo>
                    <a:lnTo>
                      <a:pt x="1636" y="0"/>
                    </a:lnTo>
                    <a:lnTo>
                      <a:pt x="0" y="281"/>
                    </a:lnTo>
                    <a:lnTo>
                      <a:pt x="19" y="378"/>
                    </a:lnTo>
                    <a:lnTo>
                      <a:pt x="1655" y="97"/>
                    </a:lnTo>
                    <a:lnTo>
                      <a:pt x="1646" y="49"/>
                    </a:lnTo>
                    <a:close/>
                  </a:path>
                </a:pathLst>
              </a:custGeom>
              <a:solidFill>
                <a:srgbClr val="000000"/>
              </a:solidFill>
              <a:ln w="9525">
                <a:noFill/>
                <a:round/>
                <a:headEnd/>
                <a:tailEnd/>
              </a:ln>
            </p:spPr>
            <p:txBody>
              <a:bodyPr/>
              <a:lstStyle/>
              <a:p>
                <a:endParaRPr lang="en-US"/>
              </a:p>
            </p:txBody>
          </p:sp>
          <p:sp>
            <p:nvSpPr>
              <p:cNvPr id="47" name="Freeform 46"/>
              <p:cNvSpPr>
                <a:spLocks/>
              </p:cNvSpPr>
              <p:nvPr/>
            </p:nvSpPr>
            <p:spPr bwMode="auto">
              <a:xfrm>
                <a:off x="8885" y="6769"/>
                <a:ext cx="1288" cy="445"/>
              </a:xfrm>
              <a:custGeom>
                <a:avLst/>
                <a:gdLst/>
                <a:ahLst/>
                <a:cxnLst>
                  <a:cxn ang="0">
                    <a:pos x="1278" y="48"/>
                  </a:cxn>
                  <a:cxn ang="0">
                    <a:pos x="1268" y="0"/>
                  </a:cxn>
                  <a:cxn ang="0">
                    <a:pos x="0" y="349"/>
                  </a:cxn>
                  <a:cxn ang="0">
                    <a:pos x="19" y="445"/>
                  </a:cxn>
                  <a:cxn ang="0">
                    <a:pos x="1288" y="97"/>
                  </a:cxn>
                  <a:cxn ang="0">
                    <a:pos x="1278" y="48"/>
                  </a:cxn>
                </a:cxnLst>
                <a:rect l="0" t="0" r="r" b="b"/>
                <a:pathLst>
                  <a:path w="1288" h="445">
                    <a:moveTo>
                      <a:pt x="1278" y="48"/>
                    </a:moveTo>
                    <a:lnTo>
                      <a:pt x="1268" y="0"/>
                    </a:lnTo>
                    <a:lnTo>
                      <a:pt x="0" y="349"/>
                    </a:lnTo>
                    <a:lnTo>
                      <a:pt x="19" y="445"/>
                    </a:lnTo>
                    <a:lnTo>
                      <a:pt x="1288" y="97"/>
                    </a:lnTo>
                    <a:lnTo>
                      <a:pt x="1278" y="48"/>
                    </a:lnTo>
                    <a:close/>
                  </a:path>
                </a:pathLst>
              </a:custGeom>
              <a:solidFill>
                <a:srgbClr val="000000"/>
              </a:solidFill>
              <a:ln w="9525">
                <a:noFill/>
                <a:round/>
                <a:headEnd/>
                <a:tailEnd/>
              </a:ln>
            </p:spPr>
            <p:txBody>
              <a:bodyPr/>
              <a:lstStyle/>
              <a:p>
                <a:endParaRPr lang="en-US"/>
              </a:p>
            </p:txBody>
          </p:sp>
          <p:sp>
            <p:nvSpPr>
              <p:cNvPr id="48" name="Freeform 47"/>
              <p:cNvSpPr>
                <a:spLocks/>
              </p:cNvSpPr>
              <p:nvPr/>
            </p:nvSpPr>
            <p:spPr bwMode="auto">
              <a:xfrm>
                <a:off x="9117" y="7108"/>
                <a:ext cx="823" cy="339"/>
              </a:xfrm>
              <a:custGeom>
                <a:avLst/>
                <a:gdLst/>
                <a:ahLst/>
                <a:cxnLst>
                  <a:cxn ang="0">
                    <a:pos x="814" y="48"/>
                  </a:cxn>
                  <a:cxn ang="0">
                    <a:pos x="804" y="0"/>
                  </a:cxn>
                  <a:cxn ang="0">
                    <a:pos x="0" y="242"/>
                  </a:cxn>
                  <a:cxn ang="0">
                    <a:pos x="20" y="339"/>
                  </a:cxn>
                  <a:cxn ang="0">
                    <a:pos x="823" y="97"/>
                  </a:cxn>
                  <a:cxn ang="0">
                    <a:pos x="814" y="48"/>
                  </a:cxn>
                </a:cxnLst>
                <a:rect l="0" t="0" r="r" b="b"/>
                <a:pathLst>
                  <a:path w="823" h="339">
                    <a:moveTo>
                      <a:pt x="814" y="48"/>
                    </a:moveTo>
                    <a:lnTo>
                      <a:pt x="804" y="0"/>
                    </a:lnTo>
                    <a:lnTo>
                      <a:pt x="0" y="242"/>
                    </a:lnTo>
                    <a:lnTo>
                      <a:pt x="20" y="339"/>
                    </a:lnTo>
                    <a:lnTo>
                      <a:pt x="823" y="97"/>
                    </a:lnTo>
                    <a:lnTo>
                      <a:pt x="814" y="48"/>
                    </a:lnTo>
                    <a:close/>
                  </a:path>
                </a:pathLst>
              </a:custGeom>
              <a:solidFill>
                <a:srgbClr val="000000"/>
              </a:solidFill>
              <a:ln w="9525">
                <a:noFill/>
                <a:round/>
                <a:headEnd/>
                <a:tailEnd/>
              </a:ln>
            </p:spPr>
            <p:txBody>
              <a:bodyPr/>
              <a:lstStyle/>
              <a:p>
                <a:endParaRPr lang="en-US"/>
              </a:p>
            </p:txBody>
          </p:sp>
          <p:sp>
            <p:nvSpPr>
              <p:cNvPr id="49" name="Freeform 48"/>
              <p:cNvSpPr>
                <a:spLocks/>
              </p:cNvSpPr>
              <p:nvPr/>
            </p:nvSpPr>
            <p:spPr bwMode="auto">
              <a:xfrm>
                <a:off x="4364" y="5567"/>
                <a:ext cx="5267" cy="736"/>
              </a:xfrm>
              <a:custGeom>
                <a:avLst/>
                <a:gdLst/>
                <a:ahLst/>
                <a:cxnLst>
                  <a:cxn ang="0">
                    <a:pos x="5257" y="48"/>
                  </a:cxn>
                  <a:cxn ang="0">
                    <a:pos x="5247" y="0"/>
                  </a:cxn>
                  <a:cxn ang="0">
                    <a:pos x="0" y="640"/>
                  </a:cxn>
                  <a:cxn ang="0">
                    <a:pos x="19" y="736"/>
                  </a:cxn>
                  <a:cxn ang="0">
                    <a:pos x="5267" y="97"/>
                  </a:cxn>
                  <a:cxn ang="0">
                    <a:pos x="5257" y="48"/>
                  </a:cxn>
                </a:cxnLst>
                <a:rect l="0" t="0" r="r" b="b"/>
                <a:pathLst>
                  <a:path w="5267" h="736">
                    <a:moveTo>
                      <a:pt x="5257" y="48"/>
                    </a:moveTo>
                    <a:lnTo>
                      <a:pt x="5247" y="0"/>
                    </a:lnTo>
                    <a:lnTo>
                      <a:pt x="0" y="640"/>
                    </a:lnTo>
                    <a:lnTo>
                      <a:pt x="19" y="736"/>
                    </a:lnTo>
                    <a:lnTo>
                      <a:pt x="5267" y="97"/>
                    </a:lnTo>
                    <a:lnTo>
                      <a:pt x="5257" y="48"/>
                    </a:lnTo>
                    <a:close/>
                  </a:path>
                </a:pathLst>
              </a:custGeom>
              <a:solidFill>
                <a:srgbClr val="000000"/>
              </a:solidFill>
              <a:ln w="9525">
                <a:noFill/>
                <a:round/>
                <a:headEnd/>
                <a:tailEnd/>
              </a:ln>
            </p:spPr>
            <p:txBody>
              <a:bodyPr/>
              <a:lstStyle/>
              <a:p>
                <a:endParaRPr lang="en-US"/>
              </a:p>
            </p:txBody>
          </p:sp>
          <p:sp>
            <p:nvSpPr>
              <p:cNvPr id="50" name="Freeform 49"/>
              <p:cNvSpPr>
                <a:spLocks/>
              </p:cNvSpPr>
              <p:nvPr/>
            </p:nvSpPr>
            <p:spPr bwMode="auto">
              <a:xfrm>
                <a:off x="5990" y="6439"/>
                <a:ext cx="4483" cy="1027"/>
              </a:xfrm>
              <a:custGeom>
                <a:avLst/>
                <a:gdLst/>
                <a:ahLst/>
                <a:cxnLst>
                  <a:cxn ang="0">
                    <a:pos x="4473" y="49"/>
                  </a:cxn>
                  <a:cxn ang="0">
                    <a:pos x="4464" y="0"/>
                  </a:cxn>
                  <a:cxn ang="0">
                    <a:pos x="0" y="930"/>
                  </a:cxn>
                  <a:cxn ang="0">
                    <a:pos x="20" y="1027"/>
                  </a:cxn>
                  <a:cxn ang="0">
                    <a:pos x="4483" y="97"/>
                  </a:cxn>
                  <a:cxn ang="0">
                    <a:pos x="4473" y="49"/>
                  </a:cxn>
                </a:cxnLst>
                <a:rect l="0" t="0" r="r" b="b"/>
                <a:pathLst>
                  <a:path w="4483" h="1027">
                    <a:moveTo>
                      <a:pt x="4473" y="49"/>
                    </a:moveTo>
                    <a:lnTo>
                      <a:pt x="4464" y="0"/>
                    </a:lnTo>
                    <a:lnTo>
                      <a:pt x="0" y="930"/>
                    </a:lnTo>
                    <a:lnTo>
                      <a:pt x="20" y="1027"/>
                    </a:lnTo>
                    <a:lnTo>
                      <a:pt x="4483" y="97"/>
                    </a:lnTo>
                    <a:lnTo>
                      <a:pt x="4473" y="49"/>
                    </a:lnTo>
                    <a:close/>
                  </a:path>
                </a:pathLst>
              </a:custGeom>
              <a:solidFill>
                <a:srgbClr val="000000"/>
              </a:solidFill>
              <a:ln w="9525">
                <a:noFill/>
                <a:round/>
                <a:headEnd/>
                <a:tailEnd/>
              </a:ln>
            </p:spPr>
            <p:txBody>
              <a:bodyPr/>
              <a:lstStyle/>
              <a:p>
                <a:endParaRPr lang="en-US"/>
              </a:p>
            </p:txBody>
          </p:sp>
          <p:sp>
            <p:nvSpPr>
              <p:cNvPr id="51" name="Freeform 50"/>
              <p:cNvSpPr>
                <a:spLocks/>
              </p:cNvSpPr>
              <p:nvPr/>
            </p:nvSpPr>
            <p:spPr bwMode="auto">
              <a:xfrm>
                <a:off x="8972" y="4638"/>
                <a:ext cx="513" cy="164"/>
              </a:xfrm>
              <a:custGeom>
                <a:avLst/>
                <a:gdLst/>
                <a:ahLst/>
                <a:cxnLst>
                  <a:cxn ang="0">
                    <a:pos x="513" y="67"/>
                  </a:cxn>
                  <a:cxn ang="0">
                    <a:pos x="513" y="77"/>
                  </a:cxn>
                  <a:cxn ang="0">
                    <a:pos x="455" y="38"/>
                  </a:cxn>
                  <a:cxn ang="0">
                    <a:pos x="378" y="19"/>
                  </a:cxn>
                  <a:cxn ang="0">
                    <a:pos x="320" y="9"/>
                  </a:cxn>
                  <a:cxn ang="0">
                    <a:pos x="252" y="0"/>
                  </a:cxn>
                  <a:cxn ang="0">
                    <a:pos x="184" y="9"/>
                  </a:cxn>
                  <a:cxn ang="0">
                    <a:pos x="126" y="19"/>
                  </a:cxn>
                  <a:cxn ang="0">
                    <a:pos x="58" y="38"/>
                  </a:cxn>
                  <a:cxn ang="0">
                    <a:pos x="0" y="77"/>
                  </a:cxn>
                  <a:cxn ang="0">
                    <a:pos x="39" y="155"/>
                  </a:cxn>
                  <a:cxn ang="0">
                    <a:pos x="97" y="135"/>
                  </a:cxn>
                  <a:cxn ang="0">
                    <a:pos x="145" y="116"/>
                  </a:cxn>
                  <a:cxn ang="0">
                    <a:pos x="204" y="106"/>
                  </a:cxn>
                  <a:cxn ang="0">
                    <a:pos x="252" y="97"/>
                  </a:cxn>
                  <a:cxn ang="0">
                    <a:pos x="300" y="106"/>
                  </a:cxn>
                  <a:cxn ang="0">
                    <a:pos x="358" y="116"/>
                  </a:cxn>
                  <a:cxn ang="0">
                    <a:pos x="417" y="135"/>
                  </a:cxn>
                  <a:cxn ang="0">
                    <a:pos x="475" y="155"/>
                  </a:cxn>
                  <a:cxn ang="0">
                    <a:pos x="475" y="164"/>
                  </a:cxn>
                  <a:cxn ang="0">
                    <a:pos x="475" y="155"/>
                  </a:cxn>
                  <a:cxn ang="0">
                    <a:pos x="475" y="164"/>
                  </a:cxn>
                  <a:cxn ang="0">
                    <a:pos x="475" y="164"/>
                  </a:cxn>
                  <a:cxn ang="0">
                    <a:pos x="513" y="67"/>
                  </a:cxn>
                </a:cxnLst>
                <a:rect l="0" t="0" r="r" b="b"/>
                <a:pathLst>
                  <a:path w="513" h="164">
                    <a:moveTo>
                      <a:pt x="513" y="67"/>
                    </a:moveTo>
                    <a:lnTo>
                      <a:pt x="513" y="77"/>
                    </a:lnTo>
                    <a:lnTo>
                      <a:pt x="455" y="38"/>
                    </a:lnTo>
                    <a:lnTo>
                      <a:pt x="378" y="19"/>
                    </a:lnTo>
                    <a:lnTo>
                      <a:pt x="320" y="9"/>
                    </a:lnTo>
                    <a:lnTo>
                      <a:pt x="252" y="0"/>
                    </a:lnTo>
                    <a:lnTo>
                      <a:pt x="184" y="9"/>
                    </a:lnTo>
                    <a:lnTo>
                      <a:pt x="126" y="19"/>
                    </a:lnTo>
                    <a:lnTo>
                      <a:pt x="58" y="38"/>
                    </a:lnTo>
                    <a:lnTo>
                      <a:pt x="0" y="77"/>
                    </a:lnTo>
                    <a:lnTo>
                      <a:pt x="39" y="155"/>
                    </a:lnTo>
                    <a:lnTo>
                      <a:pt x="97" y="135"/>
                    </a:lnTo>
                    <a:lnTo>
                      <a:pt x="145" y="116"/>
                    </a:lnTo>
                    <a:lnTo>
                      <a:pt x="204" y="106"/>
                    </a:lnTo>
                    <a:lnTo>
                      <a:pt x="252" y="97"/>
                    </a:lnTo>
                    <a:lnTo>
                      <a:pt x="300" y="106"/>
                    </a:lnTo>
                    <a:lnTo>
                      <a:pt x="358" y="116"/>
                    </a:lnTo>
                    <a:lnTo>
                      <a:pt x="417" y="135"/>
                    </a:lnTo>
                    <a:lnTo>
                      <a:pt x="475" y="155"/>
                    </a:lnTo>
                    <a:lnTo>
                      <a:pt x="475" y="164"/>
                    </a:lnTo>
                    <a:lnTo>
                      <a:pt x="475" y="155"/>
                    </a:lnTo>
                    <a:lnTo>
                      <a:pt x="475" y="164"/>
                    </a:lnTo>
                    <a:lnTo>
                      <a:pt x="475" y="164"/>
                    </a:lnTo>
                    <a:lnTo>
                      <a:pt x="513" y="67"/>
                    </a:lnTo>
                    <a:close/>
                  </a:path>
                </a:pathLst>
              </a:custGeom>
              <a:solidFill>
                <a:srgbClr val="000000"/>
              </a:solidFill>
              <a:ln w="9525">
                <a:noFill/>
                <a:round/>
                <a:headEnd/>
                <a:tailEnd/>
              </a:ln>
            </p:spPr>
            <p:txBody>
              <a:bodyPr/>
              <a:lstStyle/>
              <a:p>
                <a:endParaRPr lang="en-US"/>
              </a:p>
            </p:txBody>
          </p:sp>
          <p:sp>
            <p:nvSpPr>
              <p:cNvPr id="52" name="Freeform 51"/>
              <p:cNvSpPr>
                <a:spLocks/>
              </p:cNvSpPr>
              <p:nvPr/>
            </p:nvSpPr>
            <p:spPr bwMode="auto">
              <a:xfrm>
                <a:off x="9447" y="4705"/>
                <a:ext cx="745" cy="156"/>
              </a:xfrm>
              <a:custGeom>
                <a:avLst/>
                <a:gdLst/>
                <a:ahLst/>
                <a:cxnLst>
                  <a:cxn ang="0">
                    <a:pos x="706" y="10"/>
                  </a:cxn>
                  <a:cxn ang="0">
                    <a:pos x="716" y="0"/>
                  </a:cxn>
                  <a:cxn ang="0">
                    <a:pos x="629" y="20"/>
                  </a:cxn>
                  <a:cxn ang="0">
                    <a:pos x="532" y="39"/>
                  </a:cxn>
                  <a:cxn ang="0">
                    <a:pos x="445" y="49"/>
                  </a:cxn>
                  <a:cxn ang="0">
                    <a:pos x="368" y="59"/>
                  </a:cxn>
                  <a:cxn ang="0">
                    <a:pos x="280" y="59"/>
                  </a:cxn>
                  <a:cxn ang="0">
                    <a:pos x="203" y="49"/>
                  </a:cxn>
                  <a:cxn ang="0">
                    <a:pos x="116" y="30"/>
                  </a:cxn>
                  <a:cxn ang="0">
                    <a:pos x="38" y="0"/>
                  </a:cxn>
                  <a:cxn ang="0">
                    <a:pos x="0" y="97"/>
                  </a:cxn>
                  <a:cxn ang="0">
                    <a:pos x="96" y="126"/>
                  </a:cxn>
                  <a:cxn ang="0">
                    <a:pos x="184" y="146"/>
                  </a:cxn>
                  <a:cxn ang="0">
                    <a:pos x="280" y="156"/>
                  </a:cxn>
                  <a:cxn ang="0">
                    <a:pos x="368" y="156"/>
                  </a:cxn>
                  <a:cxn ang="0">
                    <a:pos x="464" y="146"/>
                  </a:cxn>
                  <a:cxn ang="0">
                    <a:pos x="551" y="136"/>
                  </a:cxn>
                  <a:cxn ang="0">
                    <a:pos x="648" y="117"/>
                  </a:cxn>
                  <a:cxn ang="0">
                    <a:pos x="735" y="97"/>
                  </a:cxn>
                  <a:cxn ang="0">
                    <a:pos x="745" y="88"/>
                  </a:cxn>
                  <a:cxn ang="0">
                    <a:pos x="735" y="97"/>
                  </a:cxn>
                  <a:cxn ang="0">
                    <a:pos x="745" y="97"/>
                  </a:cxn>
                  <a:cxn ang="0">
                    <a:pos x="745" y="88"/>
                  </a:cxn>
                  <a:cxn ang="0">
                    <a:pos x="706" y="10"/>
                  </a:cxn>
                </a:cxnLst>
                <a:rect l="0" t="0" r="r" b="b"/>
                <a:pathLst>
                  <a:path w="745" h="156">
                    <a:moveTo>
                      <a:pt x="706" y="10"/>
                    </a:moveTo>
                    <a:lnTo>
                      <a:pt x="716" y="0"/>
                    </a:lnTo>
                    <a:lnTo>
                      <a:pt x="629" y="20"/>
                    </a:lnTo>
                    <a:lnTo>
                      <a:pt x="532" y="39"/>
                    </a:lnTo>
                    <a:lnTo>
                      <a:pt x="445" y="49"/>
                    </a:lnTo>
                    <a:lnTo>
                      <a:pt x="368" y="59"/>
                    </a:lnTo>
                    <a:lnTo>
                      <a:pt x="280" y="59"/>
                    </a:lnTo>
                    <a:lnTo>
                      <a:pt x="203" y="49"/>
                    </a:lnTo>
                    <a:lnTo>
                      <a:pt x="116" y="30"/>
                    </a:lnTo>
                    <a:lnTo>
                      <a:pt x="38" y="0"/>
                    </a:lnTo>
                    <a:lnTo>
                      <a:pt x="0" y="97"/>
                    </a:lnTo>
                    <a:lnTo>
                      <a:pt x="96" y="126"/>
                    </a:lnTo>
                    <a:lnTo>
                      <a:pt x="184" y="146"/>
                    </a:lnTo>
                    <a:lnTo>
                      <a:pt x="280" y="156"/>
                    </a:lnTo>
                    <a:lnTo>
                      <a:pt x="368" y="156"/>
                    </a:lnTo>
                    <a:lnTo>
                      <a:pt x="464" y="146"/>
                    </a:lnTo>
                    <a:lnTo>
                      <a:pt x="551" y="136"/>
                    </a:lnTo>
                    <a:lnTo>
                      <a:pt x="648" y="117"/>
                    </a:lnTo>
                    <a:lnTo>
                      <a:pt x="735" y="97"/>
                    </a:lnTo>
                    <a:lnTo>
                      <a:pt x="745" y="88"/>
                    </a:lnTo>
                    <a:lnTo>
                      <a:pt x="735" y="97"/>
                    </a:lnTo>
                    <a:lnTo>
                      <a:pt x="745" y="97"/>
                    </a:lnTo>
                    <a:lnTo>
                      <a:pt x="745" y="88"/>
                    </a:lnTo>
                    <a:lnTo>
                      <a:pt x="706" y="10"/>
                    </a:lnTo>
                    <a:close/>
                  </a:path>
                </a:pathLst>
              </a:custGeom>
              <a:solidFill>
                <a:srgbClr val="000000"/>
              </a:solidFill>
              <a:ln w="9525">
                <a:noFill/>
                <a:round/>
                <a:headEnd/>
                <a:tailEnd/>
              </a:ln>
            </p:spPr>
            <p:txBody>
              <a:bodyPr/>
              <a:lstStyle/>
              <a:p>
                <a:endParaRPr lang="en-US"/>
              </a:p>
            </p:txBody>
          </p:sp>
          <p:sp>
            <p:nvSpPr>
              <p:cNvPr id="53" name="Freeform 52"/>
              <p:cNvSpPr>
                <a:spLocks/>
              </p:cNvSpPr>
              <p:nvPr/>
            </p:nvSpPr>
            <p:spPr bwMode="auto">
              <a:xfrm>
                <a:off x="10153" y="4638"/>
                <a:ext cx="543" cy="164"/>
              </a:xfrm>
              <a:custGeom>
                <a:avLst/>
                <a:gdLst/>
                <a:ahLst/>
                <a:cxnLst>
                  <a:cxn ang="0">
                    <a:pos x="533" y="67"/>
                  </a:cxn>
                  <a:cxn ang="0">
                    <a:pos x="543" y="77"/>
                  </a:cxn>
                  <a:cxn ang="0">
                    <a:pos x="485" y="38"/>
                  </a:cxn>
                  <a:cxn ang="0">
                    <a:pos x="407" y="19"/>
                  </a:cxn>
                  <a:cxn ang="0">
                    <a:pos x="349" y="9"/>
                  </a:cxn>
                  <a:cxn ang="0">
                    <a:pos x="272" y="0"/>
                  </a:cxn>
                  <a:cxn ang="0">
                    <a:pos x="194" y="9"/>
                  </a:cxn>
                  <a:cxn ang="0">
                    <a:pos x="136" y="19"/>
                  </a:cxn>
                  <a:cxn ang="0">
                    <a:pos x="59" y="38"/>
                  </a:cxn>
                  <a:cxn ang="0">
                    <a:pos x="0" y="77"/>
                  </a:cxn>
                  <a:cxn ang="0">
                    <a:pos x="39" y="155"/>
                  </a:cxn>
                  <a:cxn ang="0">
                    <a:pos x="97" y="135"/>
                  </a:cxn>
                  <a:cxn ang="0">
                    <a:pos x="155" y="116"/>
                  </a:cxn>
                  <a:cxn ang="0">
                    <a:pos x="213" y="106"/>
                  </a:cxn>
                  <a:cxn ang="0">
                    <a:pos x="272" y="97"/>
                  </a:cxn>
                  <a:cxn ang="0">
                    <a:pos x="330" y="106"/>
                  </a:cxn>
                  <a:cxn ang="0">
                    <a:pos x="388" y="116"/>
                  </a:cxn>
                  <a:cxn ang="0">
                    <a:pos x="446" y="135"/>
                  </a:cxn>
                  <a:cxn ang="0">
                    <a:pos x="504" y="155"/>
                  </a:cxn>
                  <a:cxn ang="0">
                    <a:pos x="514" y="164"/>
                  </a:cxn>
                  <a:cxn ang="0">
                    <a:pos x="504" y="155"/>
                  </a:cxn>
                  <a:cxn ang="0">
                    <a:pos x="504" y="164"/>
                  </a:cxn>
                  <a:cxn ang="0">
                    <a:pos x="514" y="164"/>
                  </a:cxn>
                  <a:cxn ang="0">
                    <a:pos x="533" y="67"/>
                  </a:cxn>
                </a:cxnLst>
                <a:rect l="0" t="0" r="r" b="b"/>
                <a:pathLst>
                  <a:path w="543" h="164">
                    <a:moveTo>
                      <a:pt x="533" y="67"/>
                    </a:moveTo>
                    <a:lnTo>
                      <a:pt x="543" y="77"/>
                    </a:lnTo>
                    <a:lnTo>
                      <a:pt x="485" y="38"/>
                    </a:lnTo>
                    <a:lnTo>
                      <a:pt x="407" y="19"/>
                    </a:lnTo>
                    <a:lnTo>
                      <a:pt x="349" y="9"/>
                    </a:lnTo>
                    <a:lnTo>
                      <a:pt x="272" y="0"/>
                    </a:lnTo>
                    <a:lnTo>
                      <a:pt x="194" y="9"/>
                    </a:lnTo>
                    <a:lnTo>
                      <a:pt x="136" y="19"/>
                    </a:lnTo>
                    <a:lnTo>
                      <a:pt x="59" y="38"/>
                    </a:lnTo>
                    <a:lnTo>
                      <a:pt x="0" y="77"/>
                    </a:lnTo>
                    <a:lnTo>
                      <a:pt x="39" y="155"/>
                    </a:lnTo>
                    <a:lnTo>
                      <a:pt x="97" y="135"/>
                    </a:lnTo>
                    <a:lnTo>
                      <a:pt x="155" y="116"/>
                    </a:lnTo>
                    <a:lnTo>
                      <a:pt x="213" y="106"/>
                    </a:lnTo>
                    <a:lnTo>
                      <a:pt x="272" y="97"/>
                    </a:lnTo>
                    <a:lnTo>
                      <a:pt x="330" y="106"/>
                    </a:lnTo>
                    <a:lnTo>
                      <a:pt x="388" y="116"/>
                    </a:lnTo>
                    <a:lnTo>
                      <a:pt x="446" y="135"/>
                    </a:lnTo>
                    <a:lnTo>
                      <a:pt x="504" y="155"/>
                    </a:lnTo>
                    <a:lnTo>
                      <a:pt x="514" y="164"/>
                    </a:lnTo>
                    <a:lnTo>
                      <a:pt x="504" y="155"/>
                    </a:lnTo>
                    <a:lnTo>
                      <a:pt x="504" y="164"/>
                    </a:lnTo>
                    <a:lnTo>
                      <a:pt x="514" y="164"/>
                    </a:lnTo>
                    <a:lnTo>
                      <a:pt x="533" y="67"/>
                    </a:lnTo>
                    <a:close/>
                  </a:path>
                </a:pathLst>
              </a:custGeom>
              <a:solidFill>
                <a:srgbClr val="000000"/>
              </a:solidFill>
              <a:ln w="9525">
                <a:noFill/>
                <a:round/>
                <a:headEnd/>
                <a:tailEnd/>
              </a:ln>
            </p:spPr>
            <p:txBody>
              <a:bodyPr/>
              <a:lstStyle/>
              <a:p>
                <a:endParaRPr lang="en-US"/>
              </a:p>
            </p:txBody>
          </p:sp>
          <p:sp>
            <p:nvSpPr>
              <p:cNvPr id="54" name="Freeform 53"/>
              <p:cNvSpPr>
                <a:spLocks/>
              </p:cNvSpPr>
              <p:nvPr/>
            </p:nvSpPr>
            <p:spPr bwMode="auto">
              <a:xfrm>
                <a:off x="10667" y="4705"/>
                <a:ext cx="600" cy="146"/>
              </a:xfrm>
              <a:custGeom>
                <a:avLst/>
                <a:gdLst/>
                <a:ahLst/>
                <a:cxnLst>
                  <a:cxn ang="0">
                    <a:pos x="561" y="10"/>
                  </a:cxn>
                  <a:cxn ang="0">
                    <a:pos x="561" y="0"/>
                  </a:cxn>
                  <a:cxn ang="0">
                    <a:pos x="503" y="20"/>
                  </a:cxn>
                  <a:cxn ang="0">
                    <a:pos x="435" y="39"/>
                  </a:cxn>
                  <a:cxn ang="0">
                    <a:pos x="367" y="49"/>
                  </a:cxn>
                  <a:cxn ang="0">
                    <a:pos x="300" y="49"/>
                  </a:cxn>
                  <a:cxn ang="0">
                    <a:pos x="222" y="39"/>
                  </a:cxn>
                  <a:cxn ang="0">
                    <a:pos x="164" y="39"/>
                  </a:cxn>
                  <a:cxn ang="0">
                    <a:pos x="87" y="20"/>
                  </a:cxn>
                  <a:cxn ang="0">
                    <a:pos x="19" y="0"/>
                  </a:cxn>
                  <a:cxn ang="0">
                    <a:pos x="0" y="97"/>
                  </a:cxn>
                  <a:cxn ang="0">
                    <a:pos x="67" y="117"/>
                  </a:cxn>
                  <a:cxn ang="0">
                    <a:pos x="145" y="136"/>
                  </a:cxn>
                  <a:cxn ang="0">
                    <a:pos x="222" y="136"/>
                  </a:cxn>
                  <a:cxn ang="0">
                    <a:pos x="300" y="146"/>
                  </a:cxn>
                  <a:cxn ang="0">
                    <a:pos x="367" y="146"/>
                  </a:cxn>
                  <a:cxn ang="0">
                    <a:pos x="455" y="136"/>
                  </a:cxn>
                  <a:cxn ang="0">
                    <a:pos x="522" y="117"/>
                  </a:cxn>
                  <a:cxn ang="0">
                    <a:pos x="600" y="97"/>
                  </a:cxn>
                  <a:cxn ang="0">
                    <a:pos x="600" y="88"/>
                  </a:cxn>
                  <a:cxn ang="0">
                    <a:pos x="600" y="97"/>
                  </a:cxn>
                  <a:cxn ang="0">
                    <a:pos x="600" y="97"/>
                  </a:cxn>
                  <a:cxn ang="0">
                    <a:pos x="600" y="88"/>
                  </a:cxn>
                  <a:cxn ang="0">
                    <a:pos x="561" y="10"/>
                  </a:cxn>
                </a:cxnLst>
                <a:rect l="0" t="0" r="r" b="b"/>
                <a:pathLst>
                  <a:path w="600" h="146">
                    <a:moveTo>
                      <a:pt x="561" y="10"/>
                    </a:moveTo>
                    <a:lnTo>
                      <a:pt x="561" y="0"/>
                    </a:lnTo>
                    <a:lnTo>
                      <a:pt x="503" y="20"/>
                    </a:lnTo>
                    <a:lnTo>
                      <a:pt x="435" y="39"/>
                    </a:lnTo>
                    <a:lnTo>
                      <a:pt x="367" y="49"/>
                    </a:lnTo>
                    <a:lnTo>
                      <a:pt x="300" y="49"/>
                    </a:lnTo>
                    <a:lnTo>
                      <a:pt x="222" y="39"/>
                    </a:lnTo>
                    <a:lnTo>
                      <a:pt x="164" y="39"/>
                    </a:lnTo>
                    <a:lnTo>
                      <a:pt x="87" y="20"/>
                    </a:lnTo>
                    <a:lnTo>
                      <a:pt x="19" y="0"/>
                    </a:lnTo>
                    <a:lnTo>
                      <a:pt x="0" y="97"/>
                    </a:lnTo>
                    <a:lnTo>
                      <a:pt x="67" y="117"/>
                    </a:lnTo>
                    <a:lnTo>
                      <a:pt x="145" y="136"/>
                    </a:lnTo>
                    <a:lnTo>
                      <a:pt x="222" y="136"/>
                    </a:lnTo>
                    <a:lnTo>
                      <a:pt x="300" y="146"/>
                    </a:lnTo>
                    <a:lnTo>
                      <a:pt x="367" y="146"/>
                    </a:lnTo>
                    <a:lnTo>
                      <a:pt x="455" y="136"/>
                    </a:lnTo>
                    <a:lnTo>
                      <a:pt x="522" y="117"/>
                    </a:lnTo>
                    <a:lnTo>
                      <a:pt x="600" y="97"/>
                    </a:lnTo>
                    <a:lnTo>
                      <a:pt x="600" y="88"/>
                    </a:lnTo>
                    <a:lnTo>
                      <a:pt x="600" y="97"/>
                    </a:lnTo>
                    <a:lnTo>
                      <a:pt x="600" y="97"/>
                    </a:lnTo>
                    <a:lnTo>
                      <a:pt x="600" y="88"/>
                    </a:lnTo>
                    <a:lnTo>
                      <a:pt x="561" y="10"/>
                    </a:lnTo>
                    <a:close/>
                  </a:path>
                </a:pathLst>
              </a:custGeom>
              <a:solidFill>
                <a:srgbClr val="000000"/>
              </a:solidFill>
              <a:ln w="9525">
                <a:noFill/>
                <a:round/>
                <a:headEnd/>
                <a:tailEnd/>
              </a:ln>
            </p:spPr>
            <p:txBody>
              <a:bodyPr/>
              <a:lstStyle/>
              <a:p>
                <a:endParaRPr lang="en-US"/>
              </a:p>
            </p:txBody>
          </p:sp>
          <p:sp>
            <p:nvSpPr>
              <p:cNvPr id="55" name="Freeform 54"/>
              <p:cNvSpPr>
                <a:spLocks/>
              </p:cNvSpPr>
              <p:nvPr/>
            </p:nvSpPr>
            <p:spPr bwMode="auto">
              <a:xfrm>
                <a:off x="11228" y="4618"/>
                <a:ext cx="610" cy="184"/>
              </a:xfrm>
              <a:custGeom>
                <a:avLst/>
                <a:gdLst/>
                <a:ahLst/>
                <a:cxnLst>
                  <a:cxn ang="0">
                    <a:pos x="600" y="87"/>
                  </a:cxn>
                  <a:cxn ang="0">
                    <a:pos x="610" y="97"/>
                  </a:cxn>
                  <a:cxn ang="0">
                    <a:pos x="533" y="58"/>
                  </a:cxn>
                  <a:cxn ang="0">
                    <a:pos x="455" y="20"/>
                  </a:cxn>
                  <a:cxn ang="0">
                    <a:pos x="387" y="10"/>
                  </a:cxn>
                  <a:cxn ang="0">
                    <a:pos x="310" y="0"/>
                  </a:cxn>
                  <a:cxn ang="0">
                    <a:pos x="232" y="10"/>
                  </a:cxn>
                  <a:cxn ang="0">
                    <a:pos x="155" y="20"/>
                  </a:cxn>
                  <a:cxn ang="0">
                    <a:pos x="78" y="49"/>
                  </a:cxn>
                  <a:cxn ang="0">
                    <a:pos x="0" y="97"/>
                  </a:cxn>
                  <a:cxn ang="0">
                    <a:pos x="39" y="175"/>
                  </a:cxn>
                  <a:cxn ang="0">
                    <a:pos x="116" y="146"/>
                  </a:cxn>
                  <a:cxn ang="0">
                    <a:pos x="174" y="117"/>
                  </a:cxn>
                  <a:cxn ang="0">
                    <a:pos x="252" y="107"/>
                  </a:cxn>
                  <a:cxn ang="0">
                    <a:pos x="310" y="97"/>
                  </a:cxn>
                  <a:cxn ang="0">
                    <a:pos x="368" y="107"/>
                  </a:cxn>
                  <a:cxn ang="0">
                    <a:pos x="436" y="117"/>
                  </a:cxn>
                  <a:cxn ang="0">
                    <a:pos x="494" y="136"/>
                  </a:cxn>
                  <a:cxn ang="0">
                    <a:pos x="552" y="175"/>
                  </a:cxn>
                  <a:cxn ang="0">
                    <a:pos x="562" y="184"/>
                  </a:cxn>
                  <a:cxn ang="0">
                    <a:pos x="552" y="175"/>
                  </a:cxn>
                  <a:cxn ang="0">
                    <a:pos x="562" y="175"/>
                  </a:cxn>
                  <a:cxn ang="0">
                    <a:pos x="562" y="184"/>
                  </a:cxn>
                  <a:cxn ang="0">
                    <a:pos x="600" y="87"/>
                  </a:cxn>
                </a:cxnLst>
                <a:rect l="0" t="0" r="r" b="b"/>
                <a:pathLst>
                  <a:path w="610" h="184">
                    <a:moveTo>
                      <a:pt x="600" y="87"/>
                    </a:moveTo>
                    <a:lnTo>
                      <a:pt x="610" y="97"/>
                    </a:lnTo>
                    <a:lnTo>
                      <a:pt x="533" y="58"/>
                    </a:lnTo>
                    <a:lnTo>
                      <a:pt x="455" y="20"/>
                    </a:lnTo>
                    <a:lnTo>
                      <a:pt x="387" y="10"/>
                    </a:lnTo>
                    <a:lnTo>
                      <a:pt x="310" y="0"/>
                    </a:lnTo>
                    <a:lnTo>
                      <a:pt x="232" y="10"/>
                    </a:lnTo>
                    <a:lnTo>
                      <a:pt x="155" y="20"/>
                    </a:lnTo>
                    <a:lnTo>
                      <a:pt x="78" y="49"/>
                    </a:lnTo>
                    <a:lnTo>
                      <a:pt x="0" y="97"/>
                    </a:lnTo>
                    <a:lnTo>
                      <a:pt x="39" y="175"/>
                    </a:lnTo>
                    <a:lnTo>
                      <a:pt x="116" y="146"/>
                    </a:lnTo>
                    <a:lnTo>
                      <a:pt x="174" y="117"/>
                    </a:lnTo>
                    <a:lnTo>
                      <a:pt x="252" y="107"/>
                    </a:lnTo>
                    <a:lnTo>
                      <a:pt x="310" y="97"/>
                    </a:lnTo>
                    <a:lnTo>
                      <a:pt x="368" y="107"/>
                    </a:lnTo>
                    <a:lnTo>
                      <a:pt x="436" y="117"/>
                    </a:lnTo>
                    <a:lnTo>
                      <a:pt x="494" y="136"/>
                    </a:lnTo>
                    <a:lnTo>
                      <a:pt x="552" y="175"/>
                    </a:lnTo>
                    <a:lnTo>
                      <a:pt x="562" y="184"/>
                    </a:lnTo>
                    <a:lnTo>
                      <a:pt x="552" y="175"/>
                    </a:lnTo>
                    <a:lnTo>
                      <a:pt x="562" y="175"/>
                    </a:lnTo>
                    <a:lnTo>
                      <a:pt x="562" y="184"/>
                    </a:lnTo>
                    <a:lnTo>
                      <a:pt x="600" y="87"/>
                    </a:lnTo>
                    <a:close/>
                  </a:path>
                </a:pathLst>
              </a:custGeom>
              <a:solidFill>
                <a:srgbClr val="000000"/>
              </a:solidFill>
              <a:ln w="9525">
                <a:noFill/>
                <a:round/>
                <a:headEnd/>
                <a:tailEnd/>
              </a:ln>
            </p:spPr>
            <p:txBody>
              <a:bodyPr/>
              <a:lstStyle/>
              <a:p>
                <a:endParaRPr lang="en-US"/>
              </a:p>
            </p:txBody>
          </p:sp>
          <p:sp>
            <p:nvSpPr>
              <p:cNvPr id="56" name="Freeform 55"/>
              <p:cNvSpPr>
                <a:spLocks/>
              </p:cNvSpPr>
              <p:nvPr/>
            </p:nvSpPr>
            <p:spPr bwMode="auto">
              <a:xfrm>
                <a:off x="11790" y="4705"/>
                <a:ext cx="513" cy="146"/>
              </a:xfrm>
              <a:custGeom>
                <a:avLst/>
                <a:gdLst/>
                <a:ahLst/>
                <a:cxnLst>
                  <a:cxn ang="0">
                    <a:pos x="474" y="10"/>
                  </a:cxn>
                  <a:cxn ang="0">
                    <a:pos x="474" y="0"/>
                  </a:cxn>
                  <a:cxn ang="0">
                    <a:pos x="416" y="20"/>
                  </a:cxn>
                  <a:cxn ang="0">
                    <a:pos x="368" y="39"/>
                  </a:cxn>
                  <a:cxn ang="0">
                    <a:pos x="319" y="49"/>
                  </a:cxn>
                  <a:cxn ang="0">
                    <a:pos x="261" y="49"/>
                  </a:cxn>
                  <a:cxn ang="0">
                    <a:pos x="203" y="49"/>
                  </a:cxn>
                  <a:cxn ang="0">
                    <a:pos x="155" y="39"/>
                  </a:cxn>
                  <a:cxn ang="0">
                    <a:pos x="87" y="20"/>
                  </a:cxn>
                  <a:cxn ang="0">
                    <a:pos x="38" y="0"/>
                  </a:cxn>
                  <a:cxn ang="0">
                    <a:pos x="0" y="97"/>
                  </a:cxn>
                  <a:cxn ang="0">
                    <a:pos x="67" y="117"/>
                  </a:cxn>
                  <a:cxn ang="0">
                    <a:pos x="135" y="136"/>
                  </a:cxn>
                  <a:cxn ang="0">
                    <a:pos x="203" y="146"/>
                  </a:cxn>
                  <a:cxn ang="0">
                    <a:pos x="261" y="146"/>
                  </a:cxn>
                  <a:cxn ang="0">
                    <a:pos x="319" y="146"/>
                  </a:cxn>
                  <a:cxn ang="0">
                    <a:pos x="387" y="136"/>
                  </a:cxn>
                  <a:cxn ang="0">
                    <a:pos x="455" y="117"/>
                  </a:cxn>
                  <a:cxn ang="0">
                    <a:pos x="513" y="97"/>
                  </a:cxn>
                  <a:cxn ang="0">
                    <a:pos x="513" y="88"/>
                  </a:cxn>
                  <a:cxn ang="0">
                    <a:pos x="513" y="97"/>
                  </a:cxn>
                  <a:cxn ang="0">
                    <a:pos x="513" y="88"/>
                  </a:cxn>
                  <a:cxn ang="0">
                    <a:pos x="513" y="88"/>
                  </a:cxn>
                  <a:cxn ang="0">
                    <a:pos x="474" y="10"/>
                  </a:cxn>
                </a:cxnLst>
                <a:rect l="0" t="0" r="r" b="b"/>
                <a:pathLst>
                  <a:path w="513" h="146">
                    <a:moveTo>
                      <a:pt x="474" y="10"/>
                    </a:moveTo>
                    <a:lnTo>
                      <a:pt x="474" y="0"/>
                    </a:lnTo>
                    <a:lnTo>
                      <a:pt x="416" y="20"/>
                    </a:lnTo>
                    <a:lnTo>
                      <a:pt x="368" y="39"/>
                    </a:lnTo>
                    <a:lnTo>
                      <a:pt x="319" y="49"/>
                    </a:lnTo>
                    <a:lnTo>
                      <a:pt x="261" y="49"/>
                    </a:lnTo>
                    <a:lnTo>
                      <a:pt x="203" y="49"/>
                    </a:lnTo>
                    <a:lnTo>
                      <a:pt x="155" y="39"/>
                    </a:lnTo>
                    <a:lnTo>
                      <a:pt x="87" y="20"/>
                    </a:lnTo>
                    <a:lnTo>
                      <a:pt x="38" y="0"/>
                    </a:lnTo>
                    <a:lnTo>
                      <a:pt x="0" y="97"/>
                    </a:lnTo>
                    <a:lnTo>
                      <a:pt x="67" y="117"/>
                    </a:lnTo>
                    <a:lnTo>
                      <a:pt x="135" y="136"/>
                    </a:lnTo>
                    <a:lnTo>
                      <a:pt x="203" y="146"/>
                    </a:lnTo>
                    <a:lnTo>
                      <a:pt x="261" y="146"/>
                    </a:lnTo>
                    <a:lnTo>
                      <a:pt x="319" y="146"/>
                    </a:lnTo>
                    <a:lnTo>
                      <a:pt x="387" y="136"/>
                    </a:lnTo>
                    <a:lnTo>
                      <a:pt x="455" y="117"/>
                    </a:lnTo>
                    <a:lnTo>
                      <a:pt x="513" y="97"/>
                    </a:lnTo>
                    <a:lnTo>
                      <a:pt x="513" y="88"/>
                    </a:lnTo>
                    <a:lnTo>
                      <a:pt x="513" y="97"/>
                    </a:lnTo>
                    <a:lnTo>
                      <a:pt x="513" y="88"/>
                    </a:lnTo>
                    <a:lnTo>
                      <a:pt x="513" y="88"/>
                    </a:lnTo>
                    <a:lnTo>
                      <a:pt x="474" y="10"/>
                    </a:lnTo>
                    <a:close/>
                  </a:path>
                </a:pathLst>
              </a:custGeom>
              <a:solidFill>
                <a:srgbClr val="000000"/>
              </a:solidFill>
              <a:ln w="9525">
                <a:noFill/>
                <a:round/>
                <a:headEnd/>
                <a:tailEnd/>
              </a:ln>
            </p:spPr>
            <p:txBody>
              <a:bodyPr/>
              <a:lstStyle/>
              <a:p>
                <a:endParaRPr lang="en-US"/>
              </a:p>
            </p:txBody>
          </p:sp>
          <p:sp>
            <p:nvSpPr>
              <p:cNvPr id="57" name="Freeform 56"/>
              <p:cNvSpPr>
                <a:spLocks/>
              </p:cNvSpPr>
              <p:nvPr/>
            </p:nvSpPr>
            <p:spPr bwMode="auto">
              <a:xfrm>
                <a:off x="12264" y="4628"/>
                <a:ext cx="562" cy="165"/>
              </a:xfrm>
              <a:custGeom>
                <a:avLst/>
                <a:gdLst/>
                <a:ahLst/>
                <a:cxnLst>
                  <a:cxn ang="0">
                    <a:pos x="562" y="87"/>
                  </a:cxn>
                  <a:cxn ang="0">
                    <a:pos x="494" y="39"/>
                  </a:cxn>
                  <a:cxn ang="0">
                    <a:pos x="416" y="19"/>
                  </a:cxn>
                  <a:cxn ang="0">
                    <a:pos x="349" y="10"/>
                  </a:cxn>
                  <a:cxn ang="0">
                    <a:pos x="271" y="0"/>
                  </a:cxn>
                  <a:cxn ang="0">
                    <a:pos x="194" y="10"/>
                  </a:cxn>
                  <a:cxn ang="0">
                    <a:pos x="136" y="29"/>
                  </a:cxn>
                  <a:cxn ang="0">
                    <a:pos x="58" y="48"/>
                  </a:cxn>
                  <a:cxn ang="0">
                    <a:pos x="0" y="87"/>
                  </a:cxn>
                  <a:cxn ang="0">
                    <a:pos x="39" y="165"/>
                  </a:cxn>
                  <a:cxn ang="0">
                    <a:pos x="97" y="145"/>
                  </a:cxn>
                  <a:cxn ang="0">
                    <a:pos x="155" y="126"/>
                  </a:cxn>
                  <a:cxn ang="0">
                    <a:pos x="213" y="107"/>
                  </a:cxn>
                  <a:cxn ang="0">
                    <a:pos x="271" y="97"/>
                  </a:cxn>
                  <a:cxn ang="0">
                    <a:pos x="329" y="107"/>
                  </a:cxn>
                  <a:cxn ang="0">
                    <a:pos x="397" y="116"/>
                  </a:cxn>
                  <a:cxn ang="0">
                    <a:pos x="455" y="136"/>
                  </a:cxn>
                  <a:cxn ang="0">
                    <a:pos x="523" y="165"/>
                  </a:cxn>
                  <a:cxn ang="0">
                    <a:pos x="562" y="87"/>
                  </a:cxn>
                </a:cxnLst>
                <a:rect l="0" t="0" r="r" b="b"/>
                <a:pathLst>
                  <a:path w="562" h="165">
                    <a:moveTo>
                      <a:pt x="562" y="87"/>
                    </a:moveTo>
                    <a:lnTo>
                      <a:pt x="494" y="39"/>
                    </a:lnTo>
                    <a:lnTo>
                      <a:pt x="416" y="19"/>
                    </a:lnTo>
                    <a:lnTo>
                      <a:pt x="349" y="10"/>
                    </a:lnTo>
                    <a:lnTo>
                      <a:pt x="271" y="0"/>
                    </a:lnTo>
                    <a:lnTo>
                      <a:pt x="194" y="10"/>
                    </a:lnTo>
                    <a:lnTo>
                      <a:pt x="136" y="29"/>
                    </a:lnTo>
                    <a:lnTo>
                      <a:pt x="58" y="48"/>
                    </a:lnTo>
                    <a:lnTo>
                      <a:pt x="0" y="87"/>
                    </a:lnTo>
                    <a:lnTo>
                      <a:pt x="39" y="165"/>
                    </a:lnTo>
                    <a:lnTo>
                      <a:pt x="97" y="145"/>
                    </a:lnTo>
                    <a:lnTo>
                      <a:pt x="155" y="126"/>
                    </a:lnTo>
                    <a:lnTo>
                      <a:pt x="213" y="107"/>
                    </a:lnTo>
                    <a:lnTo>
                      <a:pt x="271" y="97"/>
                    </a:lnTo>
                    <a:lnTo>
                      <a:pt x="329" y="107"/>
                    </a:lnTo>
                    <a:lnTo>
                      <a:pt x="397" y="116"/>
                    </a:lnTo>
                    <a:lnTo>
                      <a:pt x="455" y="136"/>
                    </a:lnTo>
                    <a:lnTo>
                      <a:pt x="523" y="165"/>
                    </a:lnTo>
                    <a:lnTo>
                      <a:pt x="562" y="87"/>
                    </a:lnTo>
                    <a:close/>
                  </a:path>
                </a:pathLst>
              </a:custGeom>
              <a:solidFill>
                <a:srgbClr val="000000"/>
              </a:solidFill>
              <a:ln w="9525">
                <a:noFill/>
                <a:round/>
                <a:headEnd/>
                <a:tailEnd/>
              </a:ln>
            </p:spPr>
            <p:txBody>
              <a:bodyPr/>
              <a:lstStyle/>
              <a:p>
                <a:endParaRPr lang="en-US"/>
              </a:p>
            </p:txBody>
          </p:sp>
          <p:sp>
            <p:nvSpPr>
              <p:cNvPr id="58" name="Freeform 57"/>
              <p:cNvSpPr>
                <a:spLocks/>
              </p:cNvSpPr>
              <p:nvPr/>
            </p:nvSpPr>
            <p:spPr bwMode="auto">
              <a:xfrm>
                <a:off x="9146" y="4861"/>
                <a:ext cx="494" cy="174"/>
              </a:xfrm>
              <a:custGeom>
                <a:avLst/>
                <a:gdLst/>
                <a:ahLst/>
                <a:cxnLst>
                  <a:cxn ang="0">
                    <a:pos x="485" y="77"/>
                  </a:cxn>
                  <a:cxn ang="0">
                    <a:pos x="494" y="87"/>
                  </a:cxn>
                  <a:cxn ang="0">
                    <a:pos x="426" y="58"/>
                  </a:cxn>
                  <a:cxn ang="0">
                    <a:pos x="368" y="19"/>
                  </a:cxn>
                  <a:cxn ang="0">
                    <a:pos x="301" y="9"/>
                  </a:cxn>
                  <a:cxn ang="0">
                    <a:pos x="243" y="0"/>
                  </a:cxn>
                  <a:cxn ang="0">
                    <a:pos x="175" y="9"/>
                  </a:cxn>
                  <a:cxn ang="0">
                    <a:pos x="117" y="19"/>
                  </a:cxn>
                  <a:cxn ang="0">
                    <a:pos x="59" y="58"/>
                  </a:cxn>
                  <a:cxn ang="0">
                    <a:pos x="0" y="87"/>
                  </a:cxn>
                  <a:cxn ang="0">
                    <a:pos x="59" y="164"/>
                  </a:cxn>
                  <a:cxn ang="0">
                    <a:pos x="97" y="135"/>
                  </a:cxn>
                  <a:cxn ang="0">
                    <a:pos x="155" y="116"/>
                  </a:cxn>
                  <a:cxn ang="0">
                    <a:pos x="194" y="106"/>
                  </a:cxn>
                  <a:cxn ang="0">
                    <a:pos x="243" y="96"/>
                  </a:cxn>
                  <a:cxn ang="0">
                    <a:pos x="281" y="106"/>
                  </a:cxn>
                  <a:cxn ang="0">
                    <a:pos x="330" y="116"/>
                  </a:cxn>
                  <a:cxn ang="0">
                    <a:pos x="388" y="135"/>
                  </a:cxn>
                  <a:cxn ang="0">
                    <a:pos x="436" y="164"/>
                  </a:cxn>
                  <a:cxn ang="0">
                    <a:pos x="446" y="174"/>
                  </a:cxn>
                  <a:cxn ang="0">
                    <a:pos x="436" y="164"/>
                  </a:cxn>
                  <a:cxn ang="0">
                    <a:pos x="446" y="164"/>
                  </a:cxn>
                  <a:cxn ang="0">
                    <a:pos x="446" y="174"/>
                  </a:cxn>
                  <a:cxn ang="0">
                    <a:pos x="485" y="77"/>
                  </a:cxn>
                </a:cxnLst>
                <a:rect l="0" t="0" r="r" b="b"/>
                <a:pathLst>
                  <a:path w="494" h="174">
                    <a:moveTo>
                      <a:pt x="485" y="77"/>
                    </a:moveTo>
                    <a:lnTo>
                      <a:pt x="494" y="87"/>
                    </a:lnTo>
                    <a:lnTo>
                      <a:pt x="426" y="58"/>
                    </a:lnTo>
                    <a:lnTo>
                      <a:pt x="368" y="19"/>
                    </a:lnTo>
                    <a:lnTo>
                      <a:pt x="301" y="9"/>
                    </a:lnTo>
                    <a:lnTo>
                      <a:pt x="243" y="0"/>
                    </a:lnTo>
                    <a:lnTo>
                      <a:pt x="175" y="9"/>
                    </a:lnTo>
                    <a:lnTo>
                      <a:pt x="117" y="19"/>
                    </a:lnTo>
                    <a:lnTo>
                      <a:pt x="59" y="58"/>
                    </a:lnTo>
                    <a:lnTo>
                      <a:pt x="0" y="87"/>
                    </a:lnTo>
                    <a:lnTo>
                      <a:pt x="59" y="164"/>
                    </a:lnTo>
                    <a:lnTo>
                      <a:pt x="97" y="135"/>
                    </a:lnTo>
                    <a:lnTo>
                      <a:pt x="155" y="116"/>
                    </a:lnTo>
                    <a:lnTo>
                      <a:pt x="194" y="106"/>
                    </a:lnTo>
                    <a:lnTo>
                      <a:pt x="243" y="96"/>
                    </a:lnTo>
                    <a:lnTo>
                      <a:pt x="281" y="106"/>
                    </a:lnTo>
                    <a:lnTo>
                      <a:pt x="330" y="116"/>
                    </a:lnTo>
                    <a:lnTo>
                      <a:pt x="388" y="135"/>
                    </a:lnTo>
                    <a:lnTo>
                      <a:pt x="436" y="164"/>
                    </a:lnTo>
                    <a:lnTo>
                      <a:pt x="446" y="174"/>
                    </a:lnTo>
                    <a:lnTo>
                      <a:pt x="436" y="164"/>
                    </a:lnTo>
                    <a:lnTo>
                      <a:pt x="446" y="164"/>
                    </a:lnTo>
                    <a:lnTo>
                      <a:pt x="446" y="174"/>
                    </a:lnTo>
                    <a:lnTo>
                      <a:pt x="485" y="77"/>
                    </a:lnTo>
                    <a:close/>
                  </a:path>
                </a:pathLst>
              </a:custGeom>
              <a:solidFill>
                <a:srgbClr val="000000"/>
              </a:solidFill>
              <a:ln w="9525">
                <a:noFill/>
                <a:round/>
                <a:headEnd/>
                <a:tailEnd/>
              </a:ln>
            </p:spPr>
            <p:txBody>
              <a:bodyPr/>
              <a:lstStyle/>
              <a:p>
                <a:endParaRPr lang="en-US"/>
              </a:p>
            </p:txBody>
          </p:sp>
          <p:sp>
            <p:nvSpPr>
              <p:cNvPr id="59" name="Freeform 58"/>
              <p:cNvSpPr>
                <a:spLocks/>
              </p:cNvSpPr>
              <p:nvPr/>
            </p:nvSpPr>
            <p:spPr bwMode="auto">
              <a:xfrm>
                <a:off x="9592" y="4938"/>
                <a:ext cx="687" cy="155"/>
              </a:xfrm>
              <a:custGeom>
                <a:avLst/>
                <a:gdLst/>
                <a:ahLst/>
                <a:cxnLst>
                  <a:cxn ang="0">
                    <a:pos x="629" y="10"/>
                  </a:cxn>
                  <a:cxn ang="0">
                    <a:pos x="649" y="0"/>
                  </a:cxn>
                  <a:cxn ang="0">
                    <a:pos x="561" y="19"/>
                  </a:cxn>
                  <a:cxn ang="0">
                    <a:pos x="484" y="39"/>
                  </a:cxn>
                  <a:cxn ang="0">
                    <a:pos x="406" y="49"/>
                  </a:cxn>
                  <a:cxn ang="0">
                    <a:pos x="329" y="58"/>
                  </a:cxn>
                  <a:cxn ang="0">
                    <a:pos x="252" y="58"/>
                  </a:cxn>
                  <a:cxn ang="0">
                    <a:pos x="184" y="49"/>
                  </a:cxn>
                  <a:cxn ang="0">
                    <a:pos x="106" y="29"/>
                  </a:cxn>
                  <a:cxn ang="0">
                    <a:pos x="39" y="0"/>
                  </a:cxn>
                  <a:cxn ang="0">
                    <a:pos x="0" y="97"/>
                  </a:cxn>
                  <a:cxn ang="0">
                    <a:pos x="87" y="126"/>
                  </a:cxn>
                  <a:cxn ang="0">
                    <a:pos x="164" y="145"/>
                  </a:cxn>
                  <a:cxn ang="0">
                    <a:pos x="252" y="155"/>
                  </a:cxn>
                  <a:cxn ang="0">
                    <a:pos x="329" y="155"/>
                  </a:cxn>
                  <a:cxn ang="0">
                    <a:pos x="426" y="145"/>
                  </a:cxn>
                  <a:cxn ang="0">
                    <a:pos x="503" y="136"/>
                  </a:cxn>
                  <a:cxn ang="0">
                    <a:pos x="581" y="116"/>
                  </a:cxn>
                  <a:cxn ang="0">
                    <a:pos x="668" y="97"/>
                  </a:cxn>
                  <a:cxn ang="0">
                    <a:pos x="687" y="87"/>
                  </a:cxn>
                  <a:cxn ang="0">
                    <a:pos x="668" y="97"/>
                  </a:cxn>
                  <a:cxn ang="0">
                    <a:pos x="678" y="97"/>
                  </a:cxn>
                  <a:cxn ang="0">
                    <a:pos x="687" y="87"/>
                  </a:cxn>
                  <a:cxn ang="0">
                    <a:pos x="629" y="10"/>
                  </a:cxn>
                </a:cxnLst>
                <a:rect l="0" t="0" r="r" b="b"/>
                <a:pathLst>
                  <a:path w="687" h="155">
                    <a:moveTo>
                      <a:pt x="629" y="10"/>
                    </a:moveTo>
                    <a:lnTo>
                      <a:pt x="649" y="0"/>
                    </a:lnTo>
                    <a:lnTo>
                      <a:pt x="561" y="19"/>
                    </a:lnTo>
                    <a:lnTo>
                      <a:pt x="484" y="39"/>
                    </a:lnTo>
                    <a:lnTo>
                      <a:pt x="406" y="49"/>
                    </a:lnTo>
                    <a:lnTo>
                      <a:pt x="329" y="58"/>
                    </a:lnTo>
                    <a:lnTo>
                      <a:pt x="252" y="58"/>
                    </a:lnTo>
                    <a:lnTo>
                      <a:pt x="184" y="49"/>
                    </a:lnTo>
                    <a:lnTo>
                      <a:pt x="106" y="29"/>
                    </a:lnTo>
                    <a:lnTo>
                      <a:pt x="39" y="0"/>
                    </a:lnTo>
                    <a:lnTo>
                      <a:pt x="0" y="97"/>
                    </a:lnTo>
                    <a:lnTo>
                      <a:pt x="87" y="126"/>
                    </a:lnTo>
                    <a:lnTo>
                      <a:pt x="164" y="145"/>
                    </a:lnTo>
                    <a:lnTo>
                      <a:pt x="252" y="155"/>
                    </a:lnTo>
                    <a:lnTo>
                      <a:pt x="329" y="155"/>
                    </a:lnTo>
                    <a:lnTo>
                      <a:pt x="426" y="145"/>
                    </a:lnTo>
                    <a:lnTo>
                      <a:pt x="503" y="136"/>
                    </a:lnTo>
                    <a:lnTo>
                      <a:pt x="581" y="116"/>
                    </a:lnTo>
                    <a:lnTo>
                      <a:pt x="668" y="97"/>
                    </a:lnTo>
                    <a:lnTo>
                      <a:pt x="687" y="87"/>
                    </a:lnTo>
                    <a:lnTo>
                      <a:pt x="668" y="97"/>
                    </a:lnTo>
                    <a:lnTo>
                      <a:pt x="678" y="97"/>
                    </a:lnTo>
                    <a:lnTo>
                      <a:pt x="687" y="87"/>
                    </a:lnTo>
                    <a:lnTo>
                      <a:pt x="629" y="10"/>
                    </a:lnTo>
                    <a:close/>
                  </a:path>
                </a:pathLst>
              </a:custGeom>
              <a:solidFill>
                <a:srgbClr val="000000"/>
              </a:solidFill>
              <a:ln w="9525">
                <a:noFill/>
                <a:round/>
                <a:headEnd/>
                <a:tailEnd/>
              </a:ln>
            </p:spPr>
            <p:txBody>
              <a:bodyPr/>
              <a:lstStyle/>
              <a:p>
                <a:endParaRPr lang="en-US"/>
              </a:p>
            </p:txBody>
          </p:sp>
          <p:sp>
            <p:nvSpPr>
              <p:cNvPr id="60" name="Freeform 59"/>
              <p:cNvSpPr>
                <a:spLocks/>
              </p:cNvSpPr>
              <p:nvPr/>
            </p:nvSpPr>
            <p:spPr bwMode="auto">
              <a:xfrm>
                <a:off x="10221" y="4861"/>
                <a:ext cx="523" cy="174"/>
              </a:xfrm>
              <a:custGeom>
                <a:avLst/>
                <a:gdLst/>
                <a:ahLst/>
                <a:cxnLst>
                  <a:cxn ang="0">
                    <a:pos x="513" y="77"/>
                  </a:cxn>
                  <a:cxn ang="0">
                    <a:pos x="523" y="87"/>
                  </a:cxn>
                  <a:cxn ang="0">
                    <a:pos x="455" y="58"/>
                  </a:cxn>
                  <a:cxn ang="0">
                    <a:pos x="397" y="19"/>
                  </a:cxn>
                  <a:cxn ang="0">
                    <a:pos x="329" y="9"/>
                  </a:cxn>
                  <a:cxn ang="0">
                    <a:pos x="262" y="0"/>
                  </a:cxn>
                  <a:cxn ang="0">
                    <a:pos x="194" y="9"/>
                  </a:cxn>
                  <a:cxn ang="0">
                    <a:pos x="126" y="19"/>
                  </a:cxn>
                  <a:cxn ang="0">
                    <a:pos x="68" y="58"/>
                  </a:cxn>
                  <a:cxn ang="0">
                    <a:pos x="0" y="87"/>
                  </a:cxn>
                  <a:cxn ang="0">
                    <a:pos x="58" y="164"/>
                  </a:cxn>
                  <a:cxn ang="0">
                    <a:pos x="107" y="135"/>
                  </a:cxn>
                  <a:cxn ang="0">
                    <a:pos x="165" y="116"/>
                  </a:cxn>
                  <a:cxn ang="0">
                    <a:pos x="213" y="106"/>
                  </a:cxn>
                  <a:cxn ang="0">
                    <a:pos x="262" y="96"/>
                  </a:cxn>
                  <a:cxn ang="0">
                    <a:pos x="310" y="106"/>
                  </a:cxn>
                  <a:cxn ang="0">
                    <a:pos x="358" y="116"/>
                  </a:cxn>
                  <a:cxn ang="0">
                    <a:pos x="417" y="135"/>
                  </a:cxn>
                  <a:cxn ang="0">
                    <a:pos x="465" y="164"/>
                  </a:cxn>
                  <a:cxn ang="0">
                    <a:pos x="475" y="174"/>
                  </a:cxn>
                  <a:cxn ang="0">
                    <a:pos x="465" y="164"/>
                  </a:cxn>
                  <a:cxn ang="0">
                    <a:pos x="475" y="174"/>
                  </a:cxn>
                  <a:cxn ang="0">
                    <a:pos x="475" y="174"/>
                  </a:cxn>
                  <a:cxn ang="0">
                    <a:pos x="513" y="77"/>
                  </a:cxn>
                </a:cxnLst>
                <a:rect l="0" t="0" r="r" b="b"/>
                <a:pathLst>
                  <a:path w="523" h="174">
                    <a:moveTo>
                      <a:pt x="513" y="77"/>
                    </a:moveTo>
                    <a:lnTo>
                      <a:pt x="523" y="87"/>
                    </a:lnTo>
                    <a:lnTo>
                      <a:pt x="455" y="58"/>
                    </a:lnTo>
                    <a:lnTo>
                      <a:pt x="397" y="19"/>
                    </a:lnTo>
                    <a:lnTo>
                      <a:pt x="329" y="9"/>
                    </a:lnTo>
                    <a:lnTo>
                      <a:pt x="262" y="0"/>
                    </a:lnTo>
                    <a:lnTo>
                      <a:pt x="194" y="9"/>
                    </a:lnTo>
                    <a:lnTo>
                      <a:pt x="126" y="19"/>
                    </a:lnTo>
                    <a:lnTo>
                      <a:pt x="68" y="58"/>
                    </a:lnTo>
                    <a:lnTo>
                      <a:pt x="0" y="87"/>
                    </a:lnTo>
                    <a:lnTo>
                      <a:pt x="58" y="164"/>
                    </a:lnTo>
                    <a:lnTo>
                      <a:pt x="107" y="135"/>
                    </a:lnTo>
                    <a:lnTo>
                      <a:pt x="165" y="116"/>
                    </a:lnTo>
                    <a:lnTo>
                      <a:pt x="213" y="106"/>
                    </a:lnTo>
                    <a:lnTo>
                      <a:pt x="262" y="96"/>
                    </a:lnTo>
                    <a:lnTo>
                      <a:pt x="310" y="106"/>
                    </a:lnTo>
                    <a:lnTo>
                      <a:pt x="358" y="116"/>
                    </a:lnTo>
                    <a:lnTo>
                      <a:pt x="417" y="135"/>
                    </a:lnTo>
                    <a:lnTo>
                      <a:pt x="465" y="164"/>
                    </a:lnTo>
                    <a:lnTo>
                      <a:pt x="475" y="174"/>
                    </a:lnTo>
                    <a:lnTo>
                      <a:pt x="465" y="164"/>
                    </a:lnTo>
                    <a:lnTo>
                      <a:pt x="475" y="174"/>
                    </a:lnTo>
                    <a:lnTo>
                      <a:pt x="475" y="174"/>
                    </a:lnTo>
                    <a:lnTo>
                      <a:pt x="513" y="77"/>
                    </a:lnTo>
                    <a:close/>
                  </a:path>
                </a:pathLst>
              </a:custGeom>
              <a:solidFill>
                <a:srgbClr val="000000"/>
              </a:solidFill>
              <a:ln w="9525">
                <a:noFill/>
                <a:round/>
                <a:headEnd/>
                <a:tailEnd/>
              </a:ln>
            </p:spPr>
            <p:txBody>
              <a:bodyPr/>
              <a:lstStyle/>
              <a:p>
                <a:endParaRPr lang="en-US"/>
              </a:p>
            </p:txBody>
          </p:sp>
          <p:sp>
            <p:nvSpPr>
              <p:cNvPr id="61" name="Freeform 60"/>
              <p:cNvSpPr>
                <a:spLocks/>
              </p:cNvSpPr>
              <p:nvPr/>
            </p:nvSpPr>
            <p:spPr bwMode="auto">
              <a:xfrm>
                <a:off x="10696" y="4938"/>
                <a:ext cx="571" cy="136"/>
              </a:xfrm>
              <a:custGeom>
                <a:avLst/>
                <a:gdLst/>
                <a:ahLst/>
                <a:cxnLst>
                  <a:cxn ang="0">
                    <a:pos x="513" y="10"/>
                  </a:cxn>
                  <a:cxn ang="0">
                    <a:pos x="522" y="0"/>
                  </a:cxn>
                  <a:cxn ang="0">
                    <a:pos x="474" y="19"/>
                  </a:cxn>
                  <a:cxn ang="0">
                    <a:pos x="406" y="29"/>
                  </a:cxn>
                  <a:cxn ang="0">
                    <a:pos x="348" y="39"/>
                  </a:cxn>
                  <a:cxn ang="0">
                    <a:pos x="290" y="39"/>
                  </a:cxn>
                  <a:cxn ang="0">
                    <a:pos x="222" y="39"/>
                  </a:cxn>
                  <a:cxn ang="0">
                    <a:pos x="164" y="29"/>
                  </a:cxn>
                  <a:cxn ang="0">
                    <a:pos x="96" y="19"/>
                  </a:cxn>
                  <a:cxn ang="0">
                    <a:pos x="38" y="0"/>
                  </a:cxn>
                  <a:cxn ang="0">
                    <a:pos x="0" y="97"/>
                  </a:cxn>
                  <a:cxn ang="0">
                    <a:pos x="77" y="116"/>
                  </a:cxn>
                  <a:cxn ang="0">
                    <a:pos x="145" y="126"/>
                  </a:cxn>
                  <a:cxn ang="0">
                    <a:pos x="222" y="136"/>
                  </a:cxn>
                  <a:cxn ang="0">
                    <a:pos x="290" y="136"/>
                  </a:cxn>
                  <a:cxn ang="0">
                    <a:pos x="348" y="136"/>
                  </a:cxn>
                  <a:cxn ang="0">
                    <a:pos x="426" y="126"/>
                  </a:cxn>
                  <a:cxn ang="0">
                    <a:pos x="493" y="116"/>
                  </a:cxn>
                  <a:cxn ang="0">
                    <a:pos x="561" y="97"/>
                  </a:cxn>
                  <a:cxn ang="0">
                    <a:pos x="571" y="87"/>
                  </a:cxn>
                  <a:cxn ang="0">
                    <a:pos x="561" y="97"/>
                  </a:cxn>
                  <a:cxn ang="0">
                    <a:pos x="561" y="97"/>
                  </a:cxn>
                  <a:cxn ang="0">
                    <a:pos x="571" y="87"/>
                  </a:cxn>
                  <a:cxn ang="0">
                    <a:pos x="513" y="10"/>
                  </a:cxn>
                </a:cxnLst>
                <a:rect l="0" t="0" r="r" b="b"/>
                <a:pathLst>
                  <a:path w="571" h="136">
                    <a:moveTo>
                      <a:pt x="513" y="10"/>
                    </a:moveTo>
                    <a:lnTo>
                      <a:pt x="522" y="0"/>
                    </a:lnTo>
                    <a:lnTo>
                      <a:pt x="474" y="19"/>
                    </a:lnTo>
                    <a:lnTo>
                      <a:pt x="406" y="29"/>
                    </a:lnTo>
                    <a:lnTo>
                      <a:pt x="348" y="39"/>
                    </a:lnTo>
                    <a:lnTo>
                      <a:pt x="290" y="39"/>
                    </a:lnTo>
                    <a:lnTo>
                      <a:pt x="222" y="39"/>
                    </a:lnTo>
                    <a:lnTo>
                      <a:pt x="164" y="29"/>
                    </a:lnTo>
                    <a:lnTo>
                      <a:pt x="96" y="19"/>
                    </a:lnTo>
                    <a:lnTo>
                      <a:pt x="38" y="0"/>
                    </a:lnTo>
                    <a:lnTo>
                      <a:pt x="0" y="97"/>
                    </a:lnTo>
                    <a:lnTo>
                      <a:pt x="77" y="116"/>
                    </a:lnTo>
                    <a:lnTo>
                      <a:pt x="145" y="126"/>
                    </a:lnTo>
                    <a:lnTo>
                      <a:pt x="222" y="136"/>
                    </a:lnTo>
                    <a:lnTo>
                      <a:pt x="290" y="136"/>
                    </a:lnTo>
                    <a:lnTo>
                      <a:pt x="348" y="136"/>
                    </a:lnTo>
                    <a:lnTo>
                      <a:pt x="426" y="126"/>
                    </a:lnTo>
                    <a:lnTo>
                      <a:pt x="493" y="116"/>
                    </a:lnTo>
                    <a:lnTo>
                      <a:pt x="561" y="97"/>
                    </a:lnTo>
                    <a:lnTo>
                      <a:pt x="571" y="87"/>
                    </a:lnTo>
                    <a:lnTo>
                      <a:pt x="561" y="97"/>
                    </a:lnTo>
                    <a:lnTo>
                      <a:pt x="561" y="97"/>
                    </a:lnTo>
                    <a:lnTo>
                      <a:pt x="571" y="87"/>
                    </a:lnTo>
                    <a:lnTo>
                      <a:pt x="513" y="10"/>
                    </a:lnTo>
                    <a:close/>
                  </a:path>
                </a:pathLst>
              </a:custGeom>
              <a:solidFill>
                <a:srgbClr val="000000"/>
              </a:solidFill>
              <a:ln w="9525">
                <a:noFill/>
                <a:round/>
                <a:headEnd/>
                <a:tailEnd/>
              </a:ln>
            </p:spPr>
            <p:txBody>
              <a:bodyPr/>
              <a:lstStyle/>
              <a:p>
                <a:endParaRPr lang="en-US"/>
              </a:p>
            </p:txBody>
          </p:sp>
          <p:sp>
            <p:nvSpPr>
              <p:cNvPr id="62" name="Freeform 61"/>
              <p:cNvSpPr>
                <a:spLocks/>
              </p:cNvSpPr>
              <p:nvPr/>
            </p:nvSpPr>
            <p:spPr bwMode="auto">
              <a:xfrm>
                <a:off x="11209" y="4851"/>
                <a:ext cx="581" cy="184"/>
              </a:xfrm>
              <a:custGeom>
                <a:avLst/>
                <a:gdLst/>
                <a:ahLst/>
                <a:cxnLst>
                  <a:cxn ang="0">
                    <a:pos x="571" y="87"/>
                  </a:cxn>
                  <a:cxn ang="0">
                    <a:pos x="581" y="97"/>
                  </a:cxn>
                  <a:cxn ang="0">
                    <a:pos x="513" y="58"/>
                  </a:cxn>
                  <a:cxn ang="0">
                    <a:pos x="435" y="19"/>
                  </a:cxn>
                  <a:cxn ang="0">
                    <a:pos x="368" y="10"/>
                  </a:cxn>
                  <a:cxn ang="0">
                    <a:pos x="300" y="0"/>
                  </a:cxn>
                  <a:cxn ang="0">
                    <a:pos x="222" y="10"/>
                  </a:cxn>
                  <a:cxn ang="0">
                    <a:pos x="155" y="19"/>
                  </a:cxn>
                  <a:cxn ang="0">
                    <a:pos x="77" y="58"/>
                  </a:cxn>
                  <a:cxn ang="0">
                    <a:pos x="0" y="97"/>
                  </a:cxn>
                  <a:cxn ang="0">
                    <a:pos x="58" y="174"/>
                  </a:cxn>
                  <a:cxn ang="0">
                    <a:pos x="116" y="136"/>
                  </a:cxn>
                  <a:cxn ang="0">
                    <a:pos x="174" y="116"/>
                  </a:cxn>
                  <a:cxn ang="0">
                    <a:pos x="242" y="106"/>
                  </a:cxn>
                  <a:cxn ang="0">
                    <a:pos x="300" y="97"/>
                  </a:cxn>
                  <a:cxn ang="0">
                    <a:pos x="348" y="106"/>
                  </a:cxn>
                  <a:cxn ang="0">
                    <a:pos x="416" y="116"/>
                  </a:cxn>
                  <a:cxn ang="0">
                    <a:pos x="474" y="136"/>
                  </a:cxn>
                  <a:cxn ang="0">
                    <a:pos x="523" y="174"/>
                  </a:cxn>
                  <a:cxn ang="0">
                    <a:pos x="532" y="184"/>
                  </a:cxn>
                  <a:cxn ang="0">
                    <a:pos x="523" y="174"/>
                  </a:cxn>
                  <a:cxn ang="0">
                    <a:pos x="523" y="174"/>
                  </a:cxn>
                  <a:cxn ang="0">
                    <a:pos x="532" y="184"/>
                  </a:cxn>
                  <a:cxn ang="0">
                    <a:pos x="571" y="87"/>
                  </a:cxn>
                </a:cxnLst>
                <a:rect l="0" t="0" r="r" b="b"/>
                <a:pathLst>
                  <a:path w="581" h="184">
                    <a:moveTo>
                      <a:pt x="571" y="87"/>
                    </a:moveTo>
                    <a:lnTo>
                      <a:pt x="581" y="97"/>
                    </a:lnTo>
                    <a:lnTo>
                      <a:pt x="513" y="58"/>
                    </a:lnTo>
                    <a:lnTo>
                      <a:pt x="435" y="19"/>
                    </a:lnTo>
                    <a:lnTo>
                      <a:pt x="368" y="10"/>
                    </a:lnTo>
                    <a:lnTo>
                      <a:pt x="300" y="0"/>
                    </a:lnTo>
                    <a:lnTo>
                      <a:pt x="222" y="10"/>
                    </a:lnTo>
                    <a:lnTo>
                      <a:pt x="155" y="19"/>
                    </a:lnTo>
                    <a:lnTo>
                      <a:pt x="77" y="58"/>
                    </a:lnTo>
                    <a:lnTo>
                      <a:pt x="0" y="97"/>
                    </a:lnTo>
                    <a:lnTo>
                      <a:pt x="58" y="174"/>
                    </a:lnTo>
                    <a:lnTo>
                      <a:pt x="116" y="136"/>
                    </a:lnTo>
                    <a:lnTo>
                      <a:pt x="174" y="116"/>
                    </a:lnTo>
                    <a:lnTo>
                      <a:pt x="242" y="106"/>
                    </a:lnTo>
                    <a:lnTo>
                      <a:pt x="300" y="97"/>
                    </a:lnTo>
                    <a:lnTo>
                      <a:pt x="348" y="106"/>
                    </a:lnTo>
                    <a:lnTo>
                      <a:pt x="416" y="116"/>
                    </a:lnTo>
                    <a:lnTo>
                      <a:pt x="474" y="136"/>
                    </a:lnTo>
                    <a:lnTo>
                      <a:pt x="523" y="174"/>
                    </a:lnTo>
                    <a:lnTo>
                      <a:pt x="532" y="184"/>
                    </a:lnTo>
                    <a:lnTo>
                      <a:pt x="523" y="174"/>
                    </a:lnTo>
                    <a:lnTo>
                      <a:pt x="523" y="174"/>
                    </a:lnTo>
                    <a:lnTo>
                      <a:pt x="532" y="184"/>
                    </a:lnTo>
                    <a:lnTo>
                      <a:pt x="571" y="87"/>
                    </a:lnTo>
                    <a:close/>
                  </a:path>
                </a:pathLst>
              </a:custGeom>
              <a:solidFill>
                <a:srgbClr val="000000"/>
              </a:solidFill>
              <a:ln w="9525">
                <a:noFill/>
                <a:round/>
                <a:headEnd/>
                <a:tailEnd/>
              </a:ln>
            </p:spPr>
            <p:txBody>
              <a:bodyPr/>
              <a:lstStyle/>
              <a:p>
                <a:endParaRPr lang="en-US"/>
              </a:p>
            </p:txBody>
          </p:sp>
          <p:sp>
            <p:nvSpPr>
              <p:cNvPr id="63" name="Freeform 62"/>
              <p:cNvSpPr>
                <a:spLocks/>
              </p:cNvSpPr>
              <p:nvPr/>
            </p:nvSpPr>
            <p:spPr bwMode="auto">
              <a:xfrm>
                <a:off x="11741" y="4938"/>
                <a:ext cx="465" cy="145"/>
              </a:xfrm>
              <a:custGeom>
                <a:avLst/>
                <a:gdLst/>
                <a:ahLst/>
                <a:cxnLst>
                  <a:cxn ang="0">
                    <a:pos x="426" y="10"/>
                  </a:cxn>
                  <a:cxn ang="0">
                    <a:pos x="426" y="0"/>
                  </a:cxn>
                  <a:cxn ang="0">
                    <a:pos x="368" y="19"/>
                  </a:cxn>
                  <a:cxn ang="0">
                    <a:pos x="329" y="39"/>
                  </a:cxn>
                  <a:cxn ang="0">
                    <a:pos x="281" y="49"/>
                  </a:cxn>
                  <a:cxn ang="0">
                    <a:pos x="233" y="49"/>
                  </a:cxn>
                  <a:cxn ang="0">
                    <a:pos x="184" y="49"/>
                  </a:cxn>
                  <a:cxn ang="0">
                    <a:pos x="136" y="39"/>
                  </a:cxn>
                  <a:cxn ang="0">
                    <a:pos x="97" y="19"/>
                  </a:cxn>
                  <a:cxn ang="0">
                    <a:pos x="39" y="0"/>
                  </a:cxn>
                  <a:cxn ang="0">
                    <a:pos x="0" y="97"/>
                  </a:cxn>
                  <a:cxn ang="0">
                    <a:pos x="58" y="116"/>
                  </a:cxn>
                  <a:cxn ang="0">
                    <a:pos x="116" y="136"/>
                  </a:cxn>
                  <a:cxn ang="0">
                    <a:pos x="184" y="145"/>
                  </a:cxn>
                  <a:cxn ang="0">
                    <a:pos x="233" y="145"/>
                  </a:cxn>
                  <a:cxn ang="0">
                    <a:pos x="281" y="145"/>
                  </a:cxn>
                  <a:cxn ang="0">
                    <a:pos x="349" y="136"/>
                  </a:cxn>
                  <a:cxn ang="0">
                    <a:pos x="407" y="116"/>
                  </a:cxn>
                  <a:cxn ang="0">
                    <a:pos x="465" y="97"/>
                  </a:cxn>
                  <a:cxn ang="0">
                    <a:pos x="465" y="87"/>
                  </a:cxn>
                  <a:cxn ang="0">
                    <a:pos x="465" y="97"/>
                  </a:cxn>
                  <a:cxn ang="0">
                    <a:pos x="465" y="87"/>
                  </a:cxn>
                  <a:cxn ang="0">
                    <a:pos x="465" y="87"/>
                  </a:cxn>
                  <a:cxn ang="0">
                    <a:pos x="426" y="10"/>
                  </a:cxn>
                </a:cxnLst>
                <a:rect l="0" t="0" r="r" b="b"/>
                <a:pathLst>
                  <a:path w="465" h="145">
                    <a:moveTo>
                      <a:pt x="426" y="10"/>
                    </a:moveTo>
                    <a:lnTo>
                      <a:pt x="426" y="0"/>
                    </a:lnTo>
                    <a:lnTo>
                      <a:pt x="368" y="19"/>
                    </a:lnTo>
                    <a:lnTo>
                      <a:pt x="329" y="39"/>
                    </a:lnTo>
                    <a:lnTo>
                      <a:pt x="281" y="49"/>
                    </a:lnTo>
                    <a:lnTo>
                      <a:pt x="233" y="49"/>
                    </a:lnTo>
                    <a:lnTo>
                      <a:pt x="184" y="49"/>
                    </a:lnTo>
                    <a:lnTo>
                      <a:pt x="136" y="39"/>
                    </a:lnTo>
                    <a:lnTo>
                      <a:pt x="97" y="19"/>
                    </a:lnTo>
                    <a:lnTo>
                      <a:pt x="39" y="0"/>
                    </a:lnTo>
                    <a:lnTo>
                      <a:pt x="0" y="97"/>
                    </a:lnTo>
                    <a:lnTo>
                      <a:pt x="58" y="116"/>
                    </a:lnTo>
                    <a:lnTo>
                      <a:pt x="116" y="136"/>
                    </a:lnTo>
                    <a:lnTo>
                      <a:pt x="184" y="145"/>
                    </a:lnTo>
                    <a:lnTo>
                      <a:pt x="233" y="145"/>
                    </a:lnTo>
                    <a:lnTo>
                      <a:pt x="281" y="145"/>
                    </a:lnTo>
                    <a:lnTo>
                      <a:pt x="349" y="136"/>
                    </a:lnTo>
                    <a:lnTo>
                      <a:pt x="407" y="116"/>
                    </a:lnTo>
                    <a:lnTo>
                      <a:pt x="465" y="97"/>
                    </a:lnTo>
                    <a:lnTo>
                      <a:pt x="465" y="87"/>
                    </a:lnTo>
                    <a:lnTo>
                      <a:pt x="465" y="97"/>
                    </a:lnTo>
                    <a:lnTo>
                      <a:pt x="465" y="87"/>
                    </a:lnTo>
                    <a:lnTo>
                      <a:pt x="465" y="87"/>
                    </a:lnTo>
                    <a:lnTo>
                      <a:pt x="426" y="10"/>
                    </a:lnTo>
                    <a:close/>
                  </a:path>
                </a:pathLst>
              </a:custGeom>
              <a:solidFill>
                <a:srgbClr val="000000"/>
              </a:solidFill>
              <a:ln w="9525">
                <a:noFill/>
                <a:round/>
                <a:headEnd/>
                <a:tailEnd/>
              </a:ln>
            </p:spPr>
            <p:txBody>
              <a:bodyPr/>
              <a:lstStyle/>
              <a:p>
                <a:endParaRPr lang="en-US"/>
              </a:p>
            </p:txBody>
          </p:sp>
          <p:sp>
            <p:nvSpPr>
              <p:cNvPr id="64" name="Freeform 63"/>
              <p:cNvSpPr>
                <a:spLocks/>
              </p:cNvSpPr>
              <p:nvPr/>
            </p:nvSpPr>
            <p:spPr bwMode="auto">
              <a:xfrm>
                <a:off x="12167" y="4861"/>
                <a:ext cx="523" cy="164"/>
              </a:xfrm>
              <a:custGeom>
                <a:avLst/>
                <a:gdLst/>
                <a:ahLst/>
                <a:cxnLst>
                  <a:cxn ang="0">
                    <a:pos x="523" y="77"/>
                  </a:cxn>
                  <a:cxn ang="0">
                    <a:pos x="455" y="38"/>
                  </a:cxn>
                  <a:cxn ang="0">
                    <a:pos x="388" y="19"/>
                  </a:cxn>
                  <a:cxn ang="0">
                    <a:pos x="320" y="9"/>
                  </a:cxn>
                  <a:cxn ang="0">
                    <a:pos x="252" y="0"/>
                  </a:cxn>
                  <a:cxn ang="0">
                    <a:pos x="184" y="9"/>
                  </a:cxn>
                  <a:cxn ang="0">
                    <a:pos x="116" y="29"/>
                  </a:cxn>
                  <a:cxn ang="0">
                    <a:pos x="58" y="48"/>
                  </a:cxn>
                  <a:cxn ang="0">
                    <a:pos x="0" y="87"/>
                  </a:cxn>
                  <a:cxn ang="0">
                    <a:pos x="39" y="164"/>
                  </a:cxn>
                  <a:cxn ang="0">
                    <a:pos x="97" y="145"/>
                  </a:cxn>
                  <a:cxn ang="0">
                    <a:pos x="155" y="126"/>
                  </a:cxn>
                  <a:cxn ang="0">
                    <a:pos x="204" y="106"/>
                  </a:cxn>
                  <a:cxn ang="0">
                    <a:pos x="252" y="96"/>
                  </a:cxn>
                  <a:cxn ang="0">
                    <a:pos x="300" y="106"/>
                  </a:cxn>
                  <a:cxn ang="0">
                    <a:pos x="368" y="116"/>
                  </a:cxn>
                  <a:cxn ang="0">
                    <a:pos x="417" y="135"/>
                  </a:cxn>
                  <a:cxn ang="0">
                    <a:pos x="484" y="155"/>
                  </a:cxn>
                  <a:cxn ang="0">
                    <a:pos x="523" y="77"/>
                  </a:cxn>
                </a:cxnLst>
                <a:rect l="0" t="0" r="r" b="b"/>
                <a:pathLst>
                  <a:path w="523" h="164">
                    <a:moveTo>
                      <a:pt x="523" y="77"/>
                    </a:moveTo>
                    <a:lnTo>
                      <a:pt x="455" y="38"/>
                    </a:lnTo>
                    <a:lnTo>
                      <a:pt x="388" y="19"/>
                    </a:lnTo>
                    <a:lnTo>
                      <a:pt x="320" y="9"/>
                    </a:lnTo>
                    <a:lnTo>
                      <a:pt x="252" y="0"/>
                    </a:lnTo>
                    <a:lnTo>
                      <a:pt x="184" y="9"/>
                    </a:lnTo>
                    <a:lnTo>
                      <a:pt x="116" y="29"/>
                    </a:lnTo>
                    <a:lnTo>
                      <a:pt x="58" y="48"/>
                    </a:lnTo>
                    <a:lnTo>
                      <a:pt x="0" y="87"/>
                    </a:lnTo>
                    <a:lnTo>
                      <a:pt x="39" y="164"/>
                    </a:lnTo>
                    <a:lnTo>
                      <a:pt x="97" y="145"/>
                    </a:lnTo>
                    <a:lnTo>
                      <a:pt x="155" y="126"/>
                    </a:lnTo>
                    <a:lnTo>
                      <a:pt x="204" y="106"/>
                    </a:lnTo>
                    <a:lnTo>
                      <a:pt x="252" y="96"/>
                    </a:lnTo>
                    <a:lnTo>
                      <a:pt x="300" y="106"/>
                    </a:lnTo>
                    <a:lnTo>
                      <a:pt x="368" y="116"/>
                    </a:lnTo>
                    <a:lnTo>
                      <a:pt x="417" y="135"/>
                    </a:lnTo>
                    <a:lnTo>
                      <a:pt x="484" y="155"/>
                    </a:lnTo>
                    <a:lnTo>
                      <a:pt x="523" y="77"/>
                    </a:lnTo>
                    <a:close/>
                  </a:path>
                </a:pathLst>
              </a:custGeom>
              <a:solidFill>
                <a:srgbClr val="000000"/>
              </a:solidFill>
              <a:ln w="9525">
                <a:noFill/>
                <a:round/>
                <a:headEnd/>
                <a:tailEnd/>
              </a:ln>
            </p:spPr>
            <p:txBody>
              <a:bodyPr/>
              <a:lstStyle/>
              <a:p>
                <a:endParaRPr lang="en-US"/>
              </a:p>
            </p:txBody>
          </p:sp>
          <p:sp>
            <p:nvSpPr>
              <p:cNvPr id="65" name="Freeform 64"/>
              <p:cNvSpPr>
                <a:spLocks/>
              </p:cNvSpPr>
              <p:nvPr/>
            </p:nvSpPr>
            <p:spPr bwMode="auto">
              <a:xfrm>
                <a:off x="9447" y="5122"/>
                <a:ext cx="416" cy="165"/>
              </a:xfrm>
              <a:custGeom>
                <a:avLst/>
                <a:gdLst/>
                <a:ahLst/>
                <a:cxnLst>
                  <a:cxn ang="0">
                    <a:pos x="406" y="87"/>
                  </a:cxn>
                  <a:cxn ang="0">
                    <a:pos x="416" y="87"/>
                  </a:cxn>
                  <a:cxn ang="0">
                    <a:pos x="368" y="58"/>
                  </a:cxn>
                  <a:cxn ang="0">
                    <a:pos x="309" y="20"/>
                  </a:cxn>
                  <a:cxn ang="0">
                    <a:pos x="261" y="10"/>
                  </a:cxn>
                  <a:cxn ang="0">
                    <a:pos x="203" y="0"/>
                  </a:cxn>
                  <a:cxn ang="0">
                    <a:pos x="155" y="10"/>
                  </a:cxn>
                  <a:cxn ang="0">
                    <a:pos x="96" y="20"/>
                  </a:cxn>
                  <a:cxn ang="0">
                    <a:pos x="48" y="58"/>
                  </a:cxn>
                  <a:cxn ang="0">
                    <a:pos x="0" y="87"/>
                  </a:cxn>
                  <a:cxn ang="0">
                    <a:pos x="58" y="165"/>
                  </a:cxn>
                  <a:cxn ang="0">
                    <a:pos x="106" y="136"/>
                  </a:cxn>
                  <a:cxn ang="0">
                    <a:pos x="135" y="116"/>
                  </a:cxn>
                  <a:cxn ang="0">
                    <a:pos x="174" y="107"/>
                  </a:cxn>
                  <a:cxn ang="0">
                    <a:pos x="203" y="97"/>
                  </a:cxn>
                  <a:cxn ang="0">
                    <a:pos x="242" y="107"/>
                  </a:cxn>
                  <a:cxn ang="0">
                    <a:pos x="271" y="116"/>
                  </a:cxn>
                  <a:cxn ang="0">
                    <a:pos x="309" y="136"/>
                  </a:cxn>
                  <a:cxn ang="0">
                    <a:pos x="358" y="165"/>
                  </a:cxn>
                  <a:cxn ang="0">
                    <a:pos x="368" y="165"/>
                  </a:cxn>
                  <a:cxn ang="0">
                    <a:pos x="358" y="165"/>
                  </a:cxn>
                  <a:cxn ang="0">
                    <a:pos x="358" y="165"/>
                  </a:cxn>
                  <a:cxn ang="0">
                    <a:pos x="368" y="165"/>
                  </a:cxn>
                  <a:cxn ang="0">
                    <a:pos x="406" y="87"/>
                  </a:cxn>
                </a:cxnLst>
                <a:rect l="0" t="0" r="r" b="b"/>
                <a:pathLst>
                  <a:path w="416" h="165">
                    <a:moveTo>
                      <a:pt x="406" y="87"/>
                    </a:moveTo>
                    <a:lnTo>
                      <a:pt x="416" y="87"/>
                    </a:lnTo>
                    <a:lnTo>
                      <a:pt x="368" y="58"/>
                    </a:lnTo>
                    <a:lnTo>
                      <a:pt x="309" y="20"/>
                    </a:lnTo>
                    <a:lnTo>
                      <a:pt x="261" y="10"/>
                    </a:lnTo>
                    <a:lnTo>
                      <a:pt x="203" y="0"/>
                    </a:lnTo>
                    <a:lnTo>
                      <a:pt x="155" y="10"/>
                    </a:lnTo>
                    <a:lnTo>
                      <a:pt x="96" y="20"/>
                    </a:lnTo>
                    <a:lnTo>
                      <a:pt x="48" y="58"/>
                    </a:lnTo>
                    <a:lnTo>
                      <a:pt x="0" y="87"/>
                    </a:lnTo>
                    <a:lnTo>
                      <a:pt x="58" y="165"/>
                    </a:lnTo>
                    <a:lnTo>
                      <a:pt x="106" y="136"/>
                    </a:lnTo>
                    <a:lnTo>
                      <a:pt x="135" y="116"/>
                    </a:lnTo>
                    <a:lnTo>
                      <a:pt x="174" y="107"/>
                    </a:lnTo>
                    <a:lnTo>
                      <a:pt x="203" y="97"/>
                    </a:lnTo>
                    <a:lnTo>
                      <a:pt x="242" y="107"/>
                    </a:lnTo>
                    <a:lnTo>
                      <a:pt x="271" y="116"/>
                    </a:lnTo>
                    <a:lnTo>
                      <a:pt x="309" y="136"/>
                    </a:lnTo>
                    <a:lnTo>
                      <a:pt x="358" y="165"/>
                    </a:lnTo>
                    <a:lnTo>
                      <a:pt x="368" y="165"/>
                    </a:lnTo>
                    <a:lnTo>
                      <a:pt x="358" y="165"/>
                    </a:lnTo>
                    <a:lnTo>
                      <a:pt x="358" y="165"/>
                    </a:lnTo>
                    <a:lnTo>
                      <a:pt x="368" y="165"/>
                    </a:lnTo>
                    <a:lnTo>
                      <a:pt x="406" y="87"/>
                    </a:lnTo>
                    <a:close/>
                  </a:path>
                </a:pathLst>
              </a:custGeom>
              <a:solidFill>
                <a:srgbClr val="000000"/>
              </a:solidFill>
              <a:ln w="9525">
                <a:noFill/>
                <a:round/>
                <a:headEnd/>
                <a:tailEnd/>
              </a:ln>
            </p:spPr>
            <p:txBody>
              <a:bodyPr/>
              <a:lstStyle/>
              <a:p>
                <a:endParaRPr lang="en-US"/>
              </a:p>
            </p:txBody>
          </p:sp>
          <p:sp>
            <p:nvSpPr>
              <p:cNvPr id="66" name="Freeform 65"/>
              <p:cNvSpPr>
                <a:spLocks/>
              </p:cNvSpPr>
              <p:nvPr/>
            </p:nvSpPr>
            <p:spPr bwMode="auto">
              <a:xfrm>
                <a:off x="9815" y="5200"/>
                <a:ext cx="580" cy="155"/>
              </a:xfrm>
              <a:custGeom>
                <a:avLst/>
                <a:gdLst/>
                <a:ahLst/>
                <a:cxnLst>
                  <a:cxn ang="0">
                    <a:pos x="522" y="9"/>
                  </a:cxn>
                  <a:cxn ang="0">
                    <a:pos x="532" y="0"/>
                  </a:cxn>
                  <a:cxn ang="0">
                    <a:pos x="474" y="19"/>
                  </a:cxn>
                  <a:cxn ang="0">
                    <a:pos x="406" y="38"/>
                  </a:cxn>
                  <a:cxn ang="0">
                    <a:pos x="338" y="48"/>
                  </a:cxn>
                  <a:cxn ang="0">
                    <a:pos x="280" y="58"/>
                  </a:cxn>
                  <a:cxn ang="0">
                    <a:pos x="213" y="58"/>
                  </a:cxn>
                  <a:cxn ang="0">
                    <a:pos x="164" y="48"/>
                  </a:cxn>
                  <a:cxn ang="0">
                    <a:pos x="106" y="29"/>
                  </a:cxn>
                  <a:cxn ang="0">
                    <a:pos x="38" y="9"/>
                  </a:cxn>
                  <a:cxn ang="0">
                    <a:pos x="0" y="87"/>
                  </a:cxn>
                  <a:cxn ang="0">
                    <a:pos x="67" y="126"/>
                  </a:cxn>
                  <a:cxn ang="0">
                    <a:pos x="145" y="145"/>
                  </a:cxn>
                  <a:cxn ang="0">
                    <a:pos x="213" y="155"/>
                  </a:cxn>
                  <a:cxn ang="0">
                    <a:pos x="280" y="155"/>
                  </a:cxn>
                  <a:cxn ang="0">
                    <a:pos x="358" y="145"/>
                  </a:cxn>
                  <a:cxn ang="0">
                    <a:pos x="426" y="135"/>
                  </a:cxn>
                  <a:cxn ang="0">
                    <a:pos x="493" y="116"/>
                  </a:cxn>
                  <a:cxn ang="0">
                    <a:pos x="571" y="97"/>
                  </a:cxn>
                  <a:cxn ang="0">
                    <a:pos x="580" y="87"/>
                  </a:cxn>
                  <a:cxn ang="0">
                    <a:pos x="571" y="97"/>
                  </a:cxn>
                  <a:cxn ang="0">
                    <a:pos x="571" y="87"/>
                  </a:cxn>
                  <a:cxn ang="0">
                    <a:pos x="580" y="87"/>
                  </a:cxn>
                  <a:cxn ang="0">
                    <a:pos x="522" y="9"/>
                  </a:cxn>
                </a:cxnLst>
                <a:rect l="0" t="0" r="r" b="b"/>
                <a:pathLst>
                  <a:path w="580" h="155">
                    <a:moveTo>
                      <a:pt x="522" y="9"/>
                    </a:moveTo>
                    <a:lnTo>
                      <a:pt x="532" y="0"/>
                    </a:lnTo>
                    <a:lnTo>
                      <a:pt x="474" y="19"/>
                    </a:lnTo>
                    <a:lnTo>
                      <a:pt x="406" y="38"/>
                    </a:lnTo>
                    <a:lnTo>
                      <a:pt x="338" y="48"/>
                    </a:lnTo>
                    <a:lnTo>
                      <a:pt x="280" y="58"/>
                    </a:lnTo>
                    <a:lnTo>
                      <a:pt x="213" y="58"/>
                    </a:lnTo>
                    <a:lnTo>
                      <a:pt x="164" y="48"/>
                    </a:lnTo>
                    <a:lnTo>
                      <a:pt x="106" y="29"/>
                    </a:lnTo>
                    <a:lnTo>
                      <a:pt x="38" y="9"/>
                    </a:lnTo>
                    <a:lnTo>
                      <a:pt x="0" y="87"/>
                    </a:lnTo>
                    <a:lnTo>
                      <a:pt x="67" y="126"/>
                    </a:lnTo>
                    <a:lnTo>
                      <a:pt x="145" y="145"/>
                    </a:lnTo>
                    <a:lnTo>
                      <a:pt x="213" y="155"/>
                    </a:lnTo>
                    <a:lnTo>
                      <a:pt x="280" y="155"/>
                    </a:lnTo>
                    <a:lnTo>
                      <a:pt x="358" y="145"/>
                    </a:lnTo>
                    <a:lnTo>
                      <a:pt x="426" y="135"/>
                    </a:lnTo>
                    <a:lnTo>
                      <a:pt x="493" y="116"/>
                    </a:lnTo>
                    <a:lnTo>
                      <a:pt x="571" y="97"/>
                    </a:lnTo>
                    <a:lnTo>
                      <a:pt x="580" y="87"/>
                    </a:lnTo>
                    <a:lnTo>
                      <a:pt x="571" y="97"/>
                    </a:lnTo>
                    <a:lnTo>
                      <a:pt x="571" y="87"/>
                    </a:lnTo>
                    <a:lnTo>
                      <a:pt x="580" y="87"/>
                    </a:lnTo>
                    <a:lnTo>
                      <a:pt x="522" y="9"/>
                    </a:lnTo>
                    <a:close/>
                  </a:path>
                </a:pathLst>
              </a:custGeom>
              <a:solidFill>
                <a:srgbClr val="000000"/>
              </a:solidFill>
              <a:ln w="9525">
                <a:noFill/>
                <a:round/>
                <a:headEnd/>
                <a:tailEnd/>
              </a:ln>
            </p:spPr>
            <p:txBody>
              <a:bodyPr/>
              <a:lstStyle/>
              <a:p>
                <a:endParaRPr lang="en-US"/>
              </a:p>
            </p:txBody>
          </p:sp>
          <p:sp>
            <p:nvSpPr>
              <p:cNvPr id="67" name="Freeform 66"/>
              <p:cNvSpPr>
                <a:spLocks/>
              </p:cNvSpPr>
              <p:nvPr/>
            </p:nvSpPr>
            <p:spPr bwMode="auto">
              <a:xfrm>
                <a:off x="10337" y="5122"/>
                <a:ext cx="446" cy="175"/>
              </a:xfrm>
              <a:custGeom>
                <a:avLst/>
                <a:gdLst/>
                <a:ahLst/>
                <a:cxnLst>
                  <a:cxn ang="0">
                    <a:pos x="436" y="78"/>
                  </a:cxn>
                  <a:cxn ang="0">
                    <a:pos x="446" y="87"/>
                  </a:cxn>
                  <a:cxn ang="0">
                    <a:pos x="397" y="58"/>
                  </a:cxn>
                  <a:cxn ang="0">
                    <a:pos x="339" y="20"/>
                  </a:cxn>
                  <a:cxn ang="0">
                    <a:pos x="281" y="10"/>
                  </a:cxn>
                  <a:cxn ang="0">
                    <a:pos x="223" y="0"/>
                  </a:cxn>
                  <a:cxn ang="0">
                    <a:pos x="165" y="10"/>
                  </a:cxn>
                  <a:cxn ang="0">
                    <a:pos x="107" y="20"/>
                  </a:cxn>
                  <a:cxn ang="0">
                    <a:pos x="49" y="58"/>
                  </a:cxn>
                  <a:cxn ang="0">
                    <a:pos x="0" y="87"/>
                  </a:cxn>
                  <a:cxn ang="0">
                    <a:pos x="58" y="165"/>
                  </a:cxn>
                  <a:cxn ang="0">
                    <a:pos x="107" y="136"/>
                  </a:cxn>
                  <a:cxn ang="0">
                    <a:pos x="146" y="116"/>
                  </a:cxn>
                  <a:cxn ang="0">
                    <a:pos x="184" y="107"/>
                  </a:cxn>
                  <a:cxn ang="0">
                    <a:pos x="223" y="97"/>
                  </a:cxn>
                  <a:cxn ang="0">
                    <a:pos x="262" y="107"/>
                  </a:cxn>
                  <a:cxn ang="0">
                    <a:pos x="301" y="116"/>
                  </a:cxn>
                  <a:cxn ang="0">
                    <a:pos x="339" y="136"/>
                  </a:cxn>
                  <a:cxn ang="0">
                    <a:pos x="388" y="165"/>
                  </a:cxn>
                  <a:cxn ang="0">
                    <a:pos x="397" y="175"/>
                  </a:cxn>
                  <a:cxn ang="0">
                    <a:pos x="388" y="165"/>
                  </a:cxn>
                  <a:cxn ang="0">
                    <a:pos x="397" y="165"/>
                  </a:cxn>
                  <a:cxn ang="0">
                    <a:pos x="397" y="175"/>
                  </a:cxn>
                  <a:cxn ang="0">
                    <a:pos x="436" y="78"/>
                  </a:cxn>
                </a:cxnLst>
                <a:rect l="0" t="0" r="r" b="b"/>
                <a:pathLst>
                  <a:path w="446" h="175">
                    <a:moveTo>
                      <a:pt x="436" y="78"/>
                    </a:moveTo>
                    <a:lnTo>
                      <a:pt x="446" y="87"/>
                    </a:lnTo>
                    <a:lnTo>
                      <a:pt x="397" y="58"/>
                    </a:lnTo>
                    <a:lnTo>
                      <a:pt x="339" y="20"/>
                    </a:lnTo>
                    <a:lnTo>
                      <a:pt x="281" y="10"/>
                    </a:lnTo>
                    <a:lnTo>
                      <a:pt x="223" y="0"/>
                    </a:lnTo>
                    <a:lnTo>
                      <a:pt x="165" y="10"/>
                    </a:lnTo>
                    <a:lnTo>
                      <a:pt x="107" y="20"/>
                    </a:lnTo>
                    <a:lnTo>
                      <a:pt x="49" y="58"/>
                    </a:lnTo>
                    <a:lnTo>
                      <a:pt x="0" y="87"/>
                    </a:lnTo>
                    <a:lnTo>
                      <a:pt x="58" y="165"/>
                    </a:lnTo>
                    <a:lnTo>
                      <a:pt x="107" y="136"/>
                    </a:lnTo>
                    <a:lnTo>
                      <a:pt x="146" y="116"/>
                    </a:lnTo>
                    <a:lnTo>
                      <a:pt x="184" y="107"/>
                    </a:lnTo>
                    <a:lnTo>
                      <a:pt x="223" y="97"/>
                    </a:lnTo>
                    <a:lnTo>
                      <a:pt x="262" y="107"/>
                    </a:lnTo>
                    <a:lnTo>
                      <a:pt x="301" y="116"/>
                    </a:lnTo>
                    <a:lnTo>
                      <a:pt x="339" y="136"/>
                    </a:lnTo>
                    <a:lnTo>
                      <a:pt x="388" y="165"/>
                    </a:lnTo>
                    <a:lnTo>
                      <a:pt x="397" y="175"/>
                    </a:lnTo>
                    <a:lnTo>
                      <a:pt x="388" y="165"/>
                    </a:lnTo>
                    <a:lnTo>
                      <a:pt x="397" y="165"/>
                    </a:lnTo>
                    <a:lnTo>
                      <a:pt x="397" y="175"/>
                    </a:lnTo>
                    <a:lnTo>
                      <a:pt x="436" y="78"/>
                    </a:lnTo>
                    <a:close/>
                  </a:path>
                </a:pathLst>
              </a:custGeom>
              <a:solidFill>
                <a:srgbClr val="000000"/>
              </a:solidFill>
              <a:ln w="9525">
                <a:noFill/>
                <a:round/>
                <a:headEnd/>
                <a:tailEnd/>
              </a:ln>
            </p:spPr>
            <p:txBody>
              <a:bodyPr/>
              <a:lstStyle/>
              <a:p>
                <a:endParaRPr lang="en-US"/>
              </a:p>
            </p:txBody>
          </p:sp>
          <p:sp>
            <p:nvSpPr>
              <p:cNvPr id="68" name="Freeform 67"/>
              <p:cNvSpPr>
                <a:spLocks/>
              </p:cNvSpPr>
              <p:nvPr/>
            </p:nvSpPr>
            <p:spPr bwMode="auto">
              <a:xfrm>
                <a:off x="10734" y="5200"/>
                <a:ext cx="475" cy="135"/>
              </a:xfrm>
              <a:custGeom>
                <a:avLst/>
                <a:gdLst/>
                <a:ahLst/>
                <a:cxnLst>
                  <a:cxn ang="0">
                    <a:pos x="417" y="9"/>
                  </a:cxn>
                  <a:cxn ang="0">
                    <a:pos x="426" y="0"/>
                  </a:cxn>
                  <a:cxn ang="0">
                    <a:pos x="378" y="19"/>
                  </a:cxn>
                  <a:cxn ang="0">
                    <a:pos x="330" y="29"/>
                  </a:cxn>
                  <a:cxn ang="0">
                    <a:pos x="281" y="38"/>
                  </a:cxn>
                  <a:cxn ang="0">
                    <a:pos x="233" y="38"/>
                  </a:cxn>
                  <a:cxn ang="0">
                    <a:pos x="184" y="38"/>
                  </a:cxn>
                  <a:cxn ang="0">
                    <a:pos x="136" y="29"/>
                  </a:cxn>
                  <a:cxn ang="0">
                    <a:pos x="87" y="19"/>
                  </a:cxn>
                  <a:cxn ang="0">
                    <a:pos x="39" y="0"/>
                  </a:cxn>
                  <a:cxn ang="0">
                    <a:pos x="0" y="97"/>
                  </a:cxn>
                  <a:cxn ang="0">
                    <a:pos x="68" y="116"/>
                  </a:cxn>
                  <a:cxn ang="0">
                    <a:pos x="117" y="126"/>
                  </a:cxn>
                  <a:cxn ang="0">
                    <a:pos x="184" y="135"/>
                  </a:cxn>
                  <a:cxn ang="0">
                    <a:pos x="233" y="135"/>
                  </a:cxn>
                  <a:cxn ang="0">
                    <a:pos x="281" y="135"/>
                  </a:cxn>
                  <a:cxn ang="0">
                    <a:pos x="349" y="126"/>
                  </a:cxn>
                  <a:cxn ang="0">
                    <a:pos x="397" y="116"/>
                  </a:cxn>
                  <a:cxn ang="0">
                    <a:pos x="465" y="97"/>
                  </a:cxn>
                  <a:cxn ang="0">
                    <a:pos x="475" y="87"/>
                  </a:cxn>
                  <a:cxn ang="0">
                    <a:pos x="465" y="97"/>
                  </a:cxn>
                  <a:cxn ang="0">
                    <a:pos x="465" y="87"/>
                  </a:cxn>
                  <a:cxn ang="0">
                    <a:pos x="475" y="87"/>
                  </a:cxn>
                  <a:cxn ang="0">
                    <a:pos x="417" y="9"/>
                  </a:cxn>
                </a:cxnLst>
                <a:rect l="0" t="0" r="r" b="b"/>
                <a:pathLst>
                  <a:path w="475" h="135">
                    <a:moveTo>
                      <a:pt x="417" y="9"/>
                    </a:moveTo>
                    <a:lnTo>
                      <a:pt x="426" y="0"/>
                    </a:lnTo>
                    <a:lnTo>
                      <a:pt x="378" y="19"/>
                    </a:lnTo>
                    <a:lnTo>
                      <a:pt x="330" y="29"/>
                    </a:lnTo>
                    <a:lnTo>
                      <a:pt x="281" y="38"/>
                    </a:lnTo>
                    <a:lnTo>
                      <a:pt x="233" y="38"/>
                    </a:lnTo>
                    <a:lnTo>
                      <a:pt x="184" y="38"/>
                    </a:lnTo>
                    <a:lnTo>
                      <a:pt x="136" y="29"/>
                    </a:lnTo>
                    <a:lnTo>
                      <a:pt x="87" y="19"/>
                    </a:lnTo>
                    <a:lnTo>
                      <a:pt x="39" y="0"/>
                    </a:lnTo>
                    <a:lnTo>
                      <a:pt x="0" y="97"/>
                    </a:lnTo>
                    <a:lnTo>
                      <a:pt x="68" y="116"/>
                    </a:lnTo>
                    <a:lnTo>
                      <a:pt x="117" y="126"/>
                    </a:lnTo>
                    <a:lnTo>
                      <a:pt x="184" y="135"/>
                    </a:lnTo>
                    <a:lnTo>
                      <a:pt x="233" y="135"/>
                    </a:lnTo>
                    <a:lnTo>
                      <a:pt x="281" y="135"/>
                    </a:lnTo>
                    <a:lnTo>
                      <a:pt x="349" y="126"/>
                    </a:lnTo>
                    <a:lnTo>
                      <a:pt x="397" y="116"/>
                    </a:lnTo>
                    <a:lnTo>
                      <a:pt x="465" y="97"/>
                    </a:lnTo>
                    <a:lnTo>
                      <a:pt x="475" y="87"/>
                    </a:lnTo>
                    <a:lnTo>
                      <a:pt x="465" y="97"/>
                    </a:lnTo>
                    <a:lnTo>
                      <a:pt x="465" y="87"/>
                    </a:lnTo>
                    <a:lnTo>
                      <a:pt x="475" y="87"/>
                    </a:lnTo>
                    <a:lnTo>
                      <a:pt x="417" y="9"/>
                    </a:lnTo>
                    <a:close/>
                  </a:path>
                </a:pathLst>
              </a:custGeom>
              <a:solidFill>
                <a:srgbClr val="000000"/>
              </a:solidFill>
              <a:ln w="9525">
                <a:noFill/>
                <a:round/>
                <a:headEnd/>
                <a:tailEnd/>
              </a:ln>
            </p:spPr>
            <p:txBody>
              <a:bodyPr/>
              <a:lstStyle/>
              <a:p>
                <a:endParaRPr lang="en-US"/>
              </a:p>
            </p:txBody>
          </p:sp>
          <p:sp>
            <p:nvSpPr>
              <p:cNvPr id="69" name="Freeform 68"/>
              <p:cNvSpPr>
                <a:spLocks/>
              </p:cNvSpPr>
              <p:nvPr/>
            </p:nvSpPr>
            <p:spPr bwMode="auto">
              <a:xfrm>
                <a:off x="11151" y="5113"/>
                <a:ext cx="484" cy="174"/>
              </a:xfrm>
              <a:custGeom>
                <a:avLst/>
                <a:gdLst/>
                <a:ahLst/>
                <a:cxnLst>
                  <a:cxn ang="0">
                    <a:pos x="474" y="96"/>
                  </a:cxn>
                  <a:cxn ang="0">
                    <a:pos x="484" y="96"/>
                  </a:cxn>
                  <a:cxn ang="0">
                    <a:pos x="435" y="58"/>
                  </a:cxn>
                  <a:cxn ang="0">
                    <a:pos x="368" y="19"/>
                  </a:cxn>
                  <a:cxn ang="0">
                    <a:pos x="309" y="9"/>
                  </a:cxn>
                  <a:cxn ang="0">
                    <a:pos x="251" y="0"/>
                  </a:cxn>
                  <a:cxn ang="0">
                    <a:pos x="184" y="9"/>
                  </a:cxn>
                  <a:cxn ang="0">
                    <a:pos x="126" y="19"/>
                  </a:cxn>
                  <a:cxn ang="0">
                    <a:pos x="58" y="58"/>
                  </a:cxn>
                  <a:cxn ang="0">
                    <a:pos x="0" y="96"/>
                  </a:cxn>
                  <a:cxn ang="0">
                    <a:pos x="58" y="174"/>
                  </a:cxn>
                  <a:cxn ang="0">
                    <a:pos x="116" y="135"/>
                  </a:cxn>
                  <a:cxn ang="0">
                    <a:pos x="164" y="116"/>
                  </a:cxn>
                  <a:cxn ang="0">
                    <a:pos x="203" y="106"/>
                  </a:cxn>
                  <a:cxn ang="0">
                    <a:pos x="251" y="96"/>
                  </a:cxn>
                  <a:cxn ang="0">
                    <a:pos x="290" y="106"/>
                  </a:cxn>
                  <a:cxn ang="0">
                    <a:pos x="329" y="116"/>
                  </a:cxn>
                  <a:cxn ang="0">
                    <a:pos x="377" y="135"/>
                  </a:cxn>
                  <a:cxn ang="0">
                    <a:pos x="426" y="174"/>
                  </a:cxn>
                  <a:cxn ang="0">
                    <a:pos x="435" y="174"/>
                  </a:cxn>
                  <a:cxn ang="0">
                    <a:pos x="426" y="174"/>
                  </a:cxn>
                  <a:cxn ang="0">
                    <a:pos x="426" y="174"/>
                  </a:cxn>
                  <a:cxn ang="0">
                    <a:pos x="435" y="174"/>
                  </a:cxn>
                  <a:cxn ang="0">
                    <a:pos x="474" y="96"/>
                  </a:cxn>
                </a:cxnLst>
                <a:rect l="0" t="0" r="r" b="b"/>
                <a:pathLst>
                  <a:path w="484" h="174">
                    <a:moveTo>
                      <a:pt x="474" y="96"/>
                    </a:moveTo>
                    <a:lnTo>
                      <a:pt x="484" y="96"/>
                    </a:lnTo>
                    <a:lnTo>
                      <a:pt x="435" y="58"/>
                    </a:lnTo>
                    <a:lnTo>
                      <a:pt x="368" y="19"/>
                    </a:lnTo>
                    <a:lnTo>
                      <a:pt x="309" y="9"/>
                    </a:lnTo>
                    <a:lnTo>
                      <a:pt x="251" y="0"/>
                    </a:lnTo>
                    <a:lnTo>
                      <a:pt x="184" y="9"/>
                    </a:lnTo>
                    <a:lnTo>
                      <a:pt x="126" y="19"/>
                    </a:lnTo>
                    <a:lnTo>
                      <a:pt x="58" y="58"/>
                    </a:lnTo>
                    <a:lnTo>
                      <a:pt x="0" y="96"/>
                    </a:lnTo>
                    <a:lnTo>
                      <a:pt x="58" y="174"/>
                    </a:lnTo>
                    <a:lnTo>
                      <a:pt x="116" y="135"/>
                    </a:lnTo>
                    <a:lnTo>
                      <a:pt x="164" y="116"/>
                    </a:lnTo>
                    <a:lnTo>
                      <a:pt x="203" y="106"/>
                    </a:lnTo>
                    <a:lnTo>
                      <a:pt x="251" y="96"/>
                    </a:lnTo>
                    <a:lnTo>
                      <a:pt x="290" y="106"/>
                    </a:lnTo>
                    <a:lnTo>
                      <a:pt x="329" y="116"/>
                    </a:lnTo>
                    <a:lnTo>
                      <a:pt x="377" y="135"/>
                    </a:lnTo>
                    <a:lnTo>
                      <a:pt x="426" y="174"/>
                    </a:lnTo>
                    <a:lnTo>
                      <a:pt x="435" y="174"/>
                    </a:lnTo>
                    <a:lnTo>
                      <a:pt x="426" y="174"/>
                    </a:lnTo>
                    <a:lnTo>
                      <a:pt x="426" y="174"/>
                    </a:lnTo>
                    <a:lnTo>
                      <a:pt x="435" y="174"/>
                    </a:lnTo>
                    <a:lnTo>
                      <a:pt x="474" y="96"/>
                    </a:lnTo>
                    <a:close/>
                  </a:path>
                </a:pathLst>
              </a:custGeom>
              <a:solidFill>
                <a:srgbClr val="000000"/>
              </a:solidFill>
              <a:ln w="9525">
                <a:noFill/>
                <a:round/>
                <a:headEnd/>
                <a:tailEnd/>
              </a:ln>
            </p:spPr>
            <p:txBody>
              <a:bodyPr/>
              <a:lstStyle/>
              <a:p>
                <a:endParaRPr lang="en-US"/>
              </a:p>
            </p:txBody>
          </p:sp>
          <p:sp>
            <p:nvSpPr>
              <p:cNvPr id="70" name="Freeform 69"/>
              <p:cNvSpPr>
                <a:spLocks/>
              </p:cNvSpPr>
              <p:nvPr/>
            </p:nvSpPr>
            <p:spPr bwMode="auto">
              <a:xfrm>
                <a:off x="11586" y="5209"/>
                <a:ext cx="407" cy="136"/>
              </a:xfrm>
              <a:custGeom>
                <a:avLst/>
                <a:gdLst/>
                <a:ahLst/>
                <a:cxnLst>
                  <a:cxn ang="0">
                    <a:pos x="349" y="0"/>
                  </a:cxn>
                  <a:cxn ang="0">
                    <a:pos x="349" y="0"/>
                  </a:cxn>
                  <a:cxn ang="0">
                    <a:pos x="310" y="10"/>
                  </a:cxn>
                  <a:cxn ang="0">
                    <a:pos x="271" y="29"/>
                  </a:cxn>
                  <a:cxn ang="0">
                    <a:pos x="233" y="39"/>
                  </a:cxn>
                  <a:cxn ang="0">
                    <a:pos x="204" y="39"/>
                  </a:cxn>
                  <a:cxn ang="0">
                    <a:pos x="165" y="39"/>
                  </a:cxn>
                  <a:cxn ang="0">
                    <a:pos x="136" y="29"/>
                  </a:cxn>
                  <a:cxn ang="0">
                    <a:pos x="87" y="10"/>
                  </a:cxn>
                  <a:cxn ang="0">
                    <a:pos x="39" y="0"/>
                  </a:cxn>
                  <a:cxn ang="0">
                    <a:pos x="0" y="78"/>
                  </a:cxn>
                  <a:cxn ang="0">
                    <a:pos x="49" y="107"/>
                  </a:cxn>
                  <a:cxn ang="0">
                    <a:pos x="97" y="126"/>
                  </a:cxn>
                  <a:cxn ang="0">
                    <a:pos x="146" y="136"/>
                  </a:cxn>
                  <a:cxn ang="0">
                    <a:pos x="204" y="136"/>
                  </a:cxn>
                  <a:cxn ang="0">
                    <a:pos x="252" y="136"/>
                  </a:cxn>
                  <a:cxn ang="0">
                    <a:pos x="310" y="126"/>
                  </a:cxn>
                  <a:cxn ang="0">
                    <a:pos x="349" y="107"/>
                  </a:cxn>
                  <a:cxn ang="0">
                    <a:pos x="407" y="78"/>
                  </a:cxn>
                  <a:cxn ang="0">
                    <a:pos x="407" y="78"/>
                  </a:cxn>
                  <a:cxn ang="0">
                    <a:pos x="407" y="78"/>
                  </a:cxn>
                  <a:cxn ang="0">
                    <a:pos x="407" y="78"/>
                  </a:cxn>
                  <a:cxn ang="0">
                    <a:pos x="407" y="78"/>
                  </a:cxn>
                  <a:cxn ang="0">
                    <a:pos x="349" y="0"/>
                  </a:cxn>
                </a:cxnLst>
                <a:rect l="0" t="0" r="r" b="b"/>
                <a:pathLst>
                  <a:path w="407" h="136">
                    <a:moveTo>
                      <a:pt x="349" y="0"/>
                    </a:moveTo>
                    <a:lnTo>
                      <a:pt x="349" y="0"/>
                    </a:lnTo>
                    <a:lnTo>
                      <a:pt x="310" y="10"/>
                    </a:lnTo>
                    <a:lnTo>
                      <a:pt x="271" y="29"/>
                    </a:lnTo>
                    <a:lnTo>
                      <a:pt x="233" y="39"/>
                    </a:lnTo>
                    <a:lnTo>
                      <a:pt x="204" y="39"/>
                    </a:lnTo>
                    <a:lnTo>
                      <a:pt x="165" y="39"/>
                    </a:lnTo>
                    <a:lnTo>
                      <a:pt x="136" y="29"/>
                    </a:lnTo>
                    <a:lnTo>
                      <a:pt x="87" y="10"/>
                    </a:lnTo>
                    <a:lnTo>
                      <a:pt x="39" y="0"/>
                    </a:lnTo>
                    <a:lnTo>
                      <a:pt x="0" y="78"/>
                    </a:lnTo>
                    <a:lnTo>
                      <a:pt x="49" y="107"/>
                    </a:lnTo>
                    <a:lnTo>
                      <a:pt x="97" y="126"/>
                    </a:lnTo>
                    <a:lnTo>
                      <a:pt x="146" y="136"/>
                    </a:lnTo>
                    <a:lnTo>
                      <a:pt x="204" y="136"/>
                    </a:lnTo>
                    <a:lnTo>
                      <a:pt x="252" y="136"/>
                    </a:lnTo>
                    <a:lnTo>
                      <a:pt x="310" y="126"/>
                    </a:lnTo>
                    <a:lnTo>
                      <a:pt x="349" y="107"/>
                    </a:lnTo>
                    <a:lnTo>
                      <a:pt x="407" y="78"/>
                    </a:lnTo>
                    <a:lnTo>
                      <a:pt x="407" y="78"/>
                    </a:lnTo>
                    <a:lnTo>
                      <a:pt x="407" y="78"/>
                    </a:lnTo>
                    <a:lnTo>
                      <a:pt x="407" y="78"/>
                    </a:lnTo>
                    <a:lnTo>
                      <a:pt x="407" y="78"/>
                    </a:lnTo>
                    <a:lnTo>
                      <a:pt x="349" y="0"/>
                    </a:lnTo>
                    <a:close/>
                  </a:path>
                </a:pathLst>
              </a:custGeom>
              <a:solidFill>
                <a:srgbClr val="000000"/>
              </a:solidFill>
              <a:ln w="9525">
                <a:noFill/>
                <a:round/>
                <a:headEnd/>
                <a:tailEnd/>
              </a:ln>
            </p:spPr>
            <p:txBody>
              <a:bodyPr/>
              <a:lstStyle/>
              <a:p>
                <a:endParaRPr lang="en-US"/>
              </a:p>
            </p:txBody>
          </p:sp>
          <p:sp>
            <p:nvSpPr>
              <p:cNvPr id="71" name="Freeform 70"/>
              <p:cNvSpPr>
                <a:spLocks/>
              </p:cNvSpPr>
              <p:nvPr/>
            </p:nvSpPr>
            <p:spPr bwMode="auto">
              <a:xfrm>
                <a:off x="11935" y="5122"/>
                <a:ext cx="455" cy="165"/>
              </a:xfrm>
              <a:custGeom>
                <a:avLst/>
                <a:gdLst/>
                <a:ahLst/>
                <a:cxnLst>
                  <a:cxn ang="0">
                    <a:pos x="455" y="78"/>
                  </a:cxn>
                  <a:cxn ang="0">
                    <a:pos x="387" y="39"/>
                  </a:cxn>
                  <a:cxn ang="0">
                    <a:pos x="329" y="20"/>
                  </a:cxn>
                  <a:cxn ang="0">
                    <a:pos x="281" y="10"/>
                  </a:cxn>
                  <a:cxn ang="0">
                    <a:pos x="223" y="0"/>
                  </a:cxn>
                  <a:cxn ang="0">
                    <a:pos x="164" y="10"/>
                  </a:cxn>
                  <a:cxn ang="0">
                    <a:pos x="106" y="29"/>
                  </a:cxn>
                  <a:cxn ang="0">
                    <a:pos x="58" y="58"/>
                  </a:cxn>
                  <a:cxn ang="0">
                    <a:pos x="0" y="87"/>
                  </a:cxn>
                  <a:cxn ang="0">
                    <a:pos x="58" y="165"/>
                  </a:cxn>
                  <a:cxn ang="0">
                    <a:pos x="97" y="136"/>
                  </a:cxn>
                  <a:cxn ang="0">
                    <a:pos x="145" y="126"/>
                  </a:cxn>
                  <a:cxn ang="0">
                    <a:pos x="184" y="107"/>
                  </a:cxn>
                  <a:cxn ang="0">
                    <a:pos x="223" y="97"/>
                  </a:cxn>
                  <a:cxn ang="0">
                    <a:pos x="261" y="107"/>
                  </a:cxn>
                  <a:cxn ang="0">
                    <a:pos x="310" y="116"/>
                  </a:cxn>
                  <a:cxn ang="0">
                    <a:pos x="348" y="136"/>
                  </a:cxn>
                  <a:cxn ang="0">
                    <a:pos x="397" y="155"/>
                  </a:cxn>
                  <a:cxn ang="0">
                    <a:pos x="455" y="78"/>
                  </a:cxn>
                </a:cxnLst>
                <a:rect l="0" t="0" r="r" b="b"/>
                <a:pathLst>
                  <a:path w="455" h="165">
                    <a:moveTo>
                      <a:pt x="455" y="78"/>
                    </a:moveTo>
                    <a:lnTo>
                      <a:pt x="387" y="39"/>
                    </a:lnTo>
                    <a:lnTo>
                      <a:pt x="329" y="20"/>
                    </a:lnTo>
                    <a:lnTo>
                      <a:pt x="281" y="10"/>
                    </a:lnTo>
                    <a:lnTo>
                      <a:pt x="223" y="0"/>
                    </a:lnTo>
                    <a:lnTo>
                      <a:pt x="164" y="10"/>
                    </a:lnTo>
                    <a:lnTo>
                      <a:pt x="106" y="29"/>
                    </a:lnTo>
                    <a:lnTo>
                      <a:pt x="58" y="58"/>
                    </a:lnTo>
                    <a:lnTo>
                      <a:pt x="0" y="87"/>
                    </a:lnTo>
                    <a:lnTo>
                      <a:pt x="58" y="165"/>
                    </a:lnTo>
                    <a:lnTo>
                      <a:pt x="97" y="136"/>
                    </a:lnTo>
                    <a:lnTo>
                      <a:pt x="145" y="126"/>
                    </a:lnTo>
                    <a:lnTo>
                      <a:pt x="184" y="107"/>
                    </a:lnTo>
                    <a:lnTo>
                      <a:pt x="223" y="97"/>
                    </a:lnTo>
                    <a:lnTo>
                      <a:pt x="261" y="107"/>
                    </a:lnTo>
                    <a:lnTo>
                      <a:pt x="310" y="116"/>
                    </a:lnTo>
                    <a:lnTo>
                      <a:pt x="348" y="136"/>
                    </a:lnTo>
                    <a:lnTo>
                      <a:pt x="397" y="155"/>
                    </a:lnTo>
                    <a:lnTo>
                      <a:pt x="455" y="78"/>
                    </a:lnTo>
                    <a:close/>
                  </a:path>
                </a:pathLst>
              </a:custGeom>
              <a:solidFill>
                <a:srgbClr val="000000"/>
              </a:solidFill>
              <a:ln w="9525">
                <a:noFill/>
                <a:round/>
                <a:headEnd/>
                <a:tailEnd/>
              </a:ln>
            </p:spPr>
            <p:txBody>
              <a:bodyPr/>
              <a:lstStyle/>
              <a:p>
                <a:endParaRPr lang="en-US"/>
              </a:p>
            </p:txBody>
          </p:sp>
          <p:sp>
            <p:nvSpPr>
              <p:cNvPr id="72" name="Freeform 71"/>
              <p:cNvSpPr>
                <a:spLocks/>
              </p:cNvSpPr>
              <p:nvPr/>
            </p:nvSpPr>
            <p:spPr bwMode="auto">
              <a:xfrm>
                <a:off x="9563" y="5383"/>
                <a:ext cx="368" cy="165"/>
              </a:xfrm>
              <a:custGeom>
                <a:avLst/>
                <a:gdLst/>
                <a:ahLst/>
                <a:cxnLst>
                  <a:cxn ang="0">
                    <a:pos x="368" y="87"/>
                  </a:cxn>
                  <a:cxn ang="0">
                    <a:pos x="368" y="87"/>
                  </a:cxn>
                  <a:cxn ang="0">
                    <a:pos x="329" y="58"/>
                  </a:cxn>
                  <a:cxn ang="0">
                    <a:pos x="281" y="29"/>
                  </a:cxn>
                  <a:cxn ang="0">
                    <a:pos x="232" y="10"/>
                  </a:cxn>
                  <a:cxn ang="0">
                    <a:pos x="184" y="0"/>
                  </a:cxn>
                  <a:cxn ang="0">
                    <a:pos x="135" y="10"/>
                  </a:cxn>
                  <a:cxn ang="0">
                    <a:pos x="97" y="29"/>
                  </a:cxn>
                  <a:cxn ang="0">
                    <a:pos x="48" y="58"/>
                  </a:cxn>
                  <a:cxn ang="0">
                    <a:pos x="0" y="87"/>
                  </a:cxn>
                  <a:cxn ang="0">
                    <a:pos x="77" y="165"/>
                  </a:cxn>
                  <a:cxn ang="0">
                    <a:pos x="106" y="136"/>
                  </a:cxn>
                  <a:cxn ang="0">
                    <a:pos x="135" y="106"/>
                  </a:cxn>
                  <a:cxn ang="0">
                    <a:pos x="155" y="106"/>
                  </a:cxn>
                  <a:cxn ang="0">
                    <a:pos x="184" y="97"/>
                  </a:cxn>
                  <a:cxn ang="0">
                    <a:pos x="213" y="106"/>
                  </a:cxn>
                  <a:cxn ang="0">
                    <a:pos x="242" y="106"/>
                  </a:cxn>
                  <a:cxn ang="0">
                    <a:pos x="271" y="136"/>
                  </a:cxn>
                  <a:cxn ang="0">
                    <a:pos x="310" y="165"/>
                  </a:cxn>
                  <a:cxn ang="0">
                    <a:pos x="310" y="165"/>
                  </a:cxn>
                  <a:cxn ang="0">
                    <a:pos x="310" y="165"/>
                  </a:cxn>
                  <a:cxn ang="0">
                    <a:pos x="310" y="165"/>
                  </a:cxn>
                  <a:cxn ang="0">
                    <a:pos x="310" y="165"/>
                  </a:cxn>
                  <a:cxn ang="0">
                    <a:pos x="368" y="87"/>
                  </a:cxn>
                </a:cxnLst>
                <a:rect l="0" t="0" r="r" b="b"/>
                <a:pathLst>
                  <a:path w="368" h="165">
                    <a:moveTo>
                      <a:pt x="368" y="87"/>
                    </a:moveTo>
                    <a:lnTo>
                      <a:pt x="368" y="87"/>
                    </a:lnTo>
                    <a:lnTo>
                      <a:pt x="329" y="58"/>
                    </a:lnTo>
                    <a:lnTo>
                      <a:pt x="281" y="29"/>
                    </a:lnTo>
                    <a:lnTo>
                      <a:pt x="232" y="10"/>
                    </a:lnTo>
                    <a:lnTo>
                      <a:pt x="184" y="0"/>
                    </a:lnTo>
                    <a:lnTo>
                      <a:pt x="135" y="10"/>
                    </a:lnTo>
                    <a:lnTo>
                      <a:pt x="97" y="29"/>
                    </a:lnTo>
                    <a:lnTo>
                      <a:pt x="48" y="58"/>
                    </a:lnTo>
                    <a:lnTo>
                      <a:pt x="0" y="87"/>
                    </a:lnTo>
                    <a:lnTo>
                      <a:pt x="77" y="165"/>
                    </a:lnTo>
                    <a:lnTo>
                      <a:pt x="106" y="136"/>
                    </a:lnTo>
                    <a:lnTo>
                      <a:pt x="135" y="106"/>
                    </a:lnTo>
                    <a:lnTo>
                      <a:pt x="155" y="106"/>
                    </a:lnTo>
                    <a:lnTo>
                      <a:pt x="184" y="97"/>
                    </a:lnTo>
                    <a:lnTo>
                      <a:pt x="213" y="106"/>
                    </a:lnTo>
                    <a:lnTo>
                      <a:pt x="242" y="106"/>
                    </a:lnTo>
                    <a:lnTo>
                      <a:pt x="271" y="136"/>
                    </a:lnTo>
                    <a:lnTo>
                      <a:pt x="310" y="165"/>
                    </a:lnTo>
                    <a:lnTo>
                      <a:pt x="310" y="165"/>
                    </a:lnTo>
                    <a:lnTo>
                      <a:pt x="310" y="165"/>
                    </a:lnTo>
                    <a:lnTo>
                      <a:pt x="310" y="165"/>
                    </a:lnTo>
                    <a:lnTo>
                      <a:pt x="310" y="165"/>
                    </a:lnTo>
                    <a:lnTo>
                      <a:pt x="368" y="87"/>
                    </a:lnTo>
                    <a:close/>
                  </a:path>
                </a:pathLst>
              </a:custGeom>
              <a:solidFill>
                <a:srgbClr val="000000"/>
              </a:solidFill>
              <a:ln w="9525">
                <a:noFill/>
                <a:round/>
                <a:headEnd/>
                <a:tailEnd/>
              </a:ln>
            </p:spPr>
            <p:txBody>
              <a:bodyPr/>
              <a:lstStyle/>
              <a:p>
                <a:endParaRPr lang="en-US"/>
              </a:p>
            </p:txBody>
          </p:sp>
          <p:sp>
            <p:nvSpPr>
              <p:cNvPr id="73" name="Freeform 72"/>
              <p:cNvSpPr>
                <a:spLocks/>
              </p:cNvSpPr>
              <p:nvPr/>
            </p:nvSpPr>
            <p:spPr bwMode="auto">
              <a:xfrm>
                <a:off x="9873" y="5460"/>
                <a:ext cx="493" cy="155"/>
              </a:xfrm>
              <a:custGeom>
                <a:avLst/>
                <a:gdLst/>
                <a:ahLst/>
                <a:cxnLst>
                  <a:cxn ang="0">
                    <a:pos x="435" y="10"/>
                  </a:cxn>
                  <a:cxn ang="0">
                    <a:pos x="445" y="0"/>
                  </a:cxn>
                  <a:cxn ang="0">
                    <a:pos x="387" y="20"/>
                  </a:cxn>
                  <a:cxn ang="0">
                    <a:pos x="348" y="39"/>
                  </a:cxn>
                  <a:cxn ang="0">
                    <a:pos x="290" y="49"/>
                  </a:cxn>
                  <a:cxn ang="0">
                    <a:pos x="251" y="59"/>
                  </a:cxn>
                  <a:cxn ang="0">
                    <a:pos x="193" y="59"/>
                  </a:cxn>
                  <a:cxn ang="0">
                    <a:pos x="145" y="49"/>
                  </a:cxn>
                  <a:cxn ang="0">
                    <a:pos x="106" y="29"/>
                  </a:cxn>
                  <a:cxn ang="0">
                    <a:pos x="58" y="10"/>
                  </a:cxn>
                  <a:cxn ang="0">
                    <a:pos x="0" y="88"/>
                  </a:cxn>
                  <a:cxn ang="0">
                    <a:pos x="67" y="126"/>
                  </a:cxn>
                  <a:cxn ang="0">
                    <a:pos x="125" y="146"/>
                  </a:cxn>
                  <a:cxn ang="0">
                    <a:pos x="193" y="155"/>
                  </a:cxn>
                  <a:cxn ang="0">
                    <a:pos x="251" y="155"/>
                  </a:cxn>
                  <a:cxn ang="0">
                    <a:pos x="309" y="146"/>
                  </a:cxn>
                  <a:cxn ang="0">
                    <a:pos x="368" y="136"/>
                  </a:cxn>
                  <a:cxn ang="0">
                    <a:pos x="426" y="117"/>
                  </a:cxn>
                  <a:cxn ang="0">
                    <a:pos x="484" y="97"/>
                  </a:cxn>
                  <a:cxn ang="0">
                    <a:pos x="493" y="88"/>
                  </a:cxn>
                  <a:cxn ang="0">
                    <a:pos x="484" y="97"/>
                  </a:cxn>
                  <a:cxn ang="0">
                    <a:pos x="493" y="88"/>
                  </a:cxn>
                  <a:cxn ang="0">
                    <a:pos x="493" y="88"/>
                  </a:cxn>
                  <a:cxn ang="0">
                    <a:pos x="435" y="10"/>
                  </a:cxn>
                </a:cxnLst>
                <a:rect l="0" t="0" r="r" b="b"/>
                <a:pathLst>
                  <a:path w="493" h="155">
                    <a:moveTo>
                      <a:pt x="435" y="10"/>
                    </a:moveTo>
                    <a:lnTo>
                      <a:pt x="445" y="0"/>
                    </a:lnTo>
                    <a:lnTo>
                      <a:pt x="387" y="20"/>
                    </a:lnTo>
                    <a:lnTo>
                      <a:pt x="348" y="39"/>
                    </a:lnTo>
                    <a:lnTo>
                      <a:pt x="290" y="49"/>
                    </a:lnTo>
                    <a:lnTo>
                      <a:pt x="251" y="59"/>
                    </a:lnTo>
                    <a:lnTo>
                      <a:pt x="193" y="59"/>
                    </a:lnTo>
                    <a:lnTo>
                      <a:pt x="145" y="49"/>
                    </a:lnTo>
                    <a:lnTo>
                      <a:pt x="106" y="29"/>
                    </a:lnTo>
                    <a:lnTo>
                      <a:pt x="58" y="10"/>
                    </a:lnTo>
                    <a:lnTo>
                      <a:pt x="0" y="88"/>
                    </a:lnTo>
                    <a:lnTo>
                      <a:pt x="67" y="126"/>
                    </a:lnTo>
                    <a:lnTo>
                      <a:pt x="125" y="146"/>
                    </a:lnTo>
                    <a:lnTo>
                      <a:pt x="193" y="155"/>
                    </a:lnTo>
                    <a:lnTo>
                      <a:pt x="251" y="155"/>
                    </a:lnTo>
                    <a:lnTo>
                      <a:pt x="309" y="146"/>
                    </a:lnTo>
                    <a:lnTo>
                      <a:pt x="368" y="136"/>
                    </a:lnTo>
                    <a:lnTo>
                      <a:pt x="426" y="117"/>
                    </a:lnTo>
                    <a:lnTo>
                      <a:pt x="484" y="97"/>
                    </a:lnTo>
                    <a:lnTo>
                      <a:pt x="493" y="88"/>
                    </a:lnTo>
                    <a:lnTo>
                      <a:pt x="484" y="97"/>
                    </a:lnTo>
                    <a:lnTo>
                      <a:pt x="493" y="88"/>
                    </a:lnTo>
                    <a:lnTo>
                      <a:pt x="493" y="88"/>
                    </a:lnTo>
                    <a:lnTo>
                      <a:pt x="435" y="10"/>
                    </a:lnTo>
                    <a:close/>
                  </a:path>
                </a:pathLst>
              </a:custGeom>
              <a:solidFill>
                <a:srgbClr val="000000"/>
              </a:solidFill>
              <a:ln w="9525">
                <a:noFill/>
                <a:round/>
                <a:headEnd/>
                <a:tailEnd/>
              </a:ln>
            </p:spPr>
            <p:txBody>
              <a:bodyPr/>
              <a:lstStyle/>
              <a:p>
                <a:endParaRPr lang="en-US"/>
              </a:p>
            </p:txBody>
          </p:sp>
          <p:sp>
            <p:nvSpPr>
              <p:cNvPr id="74" name="Freeform 73"/>
              <p:cNvSpPr>
                <a:spLocks/>
              </p:cNvSpPr>
              <p:nvPr/>
            </p:nvSpPr>
            <p:spPr bwMode="auto">
              <a:xfrm>
                <a:off x="10308" y="5383"/>
                <a:ext cx="388" cy="165"/>
              </a:xfrm>
              <a:custGeom>
                <a:avLst/>
                <a:gdLst/>
                <a:ahLst/>
                <a:cxnLst>
                  <a:cxn ang="0">
                    <a:pos x="378" y="87"/>
                  </a:cxn>
                  <a:cxn ang="0">
                    <a:pos x="388" y="87"/>
                  </a:cxn>
                  <a:cxn ang="0">
                    <a:pos x="349" y="58"/>
                  </a:cxn>
                  <a:cxn ang="0">
                    <a:pos x="291" y="19"/>
                  </a:cxn>
                  <a:cxn ang="0">
                    <a:pos x="242" y="10"/>
                  </a:cxn>
                  <a:cxn ang="0">
                    <a:pos x="194" y="0"/>
                  </a:cxn>
                  <a:cxn ang="0">
                    <a:pos x="136" y="10"/>
                  </a:cxn>
                  <a:cxn ang="0">
                    <a:pos x="87" y="29"/>
                  </a:cxn>
                  <a:cxn ang="0">
                    <a:pos x="39" y="58"/>
                  </a:cxn>
                  <a:cxn ang="0">
                    <a:pos x="0" y="87"/>
                  </a:cxn>
                  <a:cxn ang="0">
                    <a:pos x="58" y="165"/>
                  </a:cxn>
                  <a:cxn ang="0">
                    <a:pos x="97" y="136"/>
                  </a:cxn>
                  <a:cxn ang="0">
                    <a:pos x="126" y="106"/>
                  </a:cxn>
                  <a:cxn ang="0">
                    <a:pos x="155" y="106"/>
                  </a:cxn>
                  <a:cxn ang="0">
                    <a:pos x="194" y="97"/>
                  </a:cxn>
                  <a:cxn ang="0">
                    <a:pos x="223" y="106"/>
                  </a:cxn>
                  <a:cxn ang="0">
                    <a:pos x="252" y="116"/>
                  </a:cxn>
                  <a:cxn ang="0">
                    <a:pos x="291" y="136"/>
                  </a:cxn>
                  <a:cxn ang="0">
                    <a:pos x="330" y="165"/>
                  </a:cxn>
                  <a:cxn ang="0">
                    <a:pos x="339" y="165"/>
                  </a:cxn>
                  <a:cxn ang="0">
                    <a:pos x="330" y="165"/>
                  </a:cxn>
                  <a:cxn ang="0">
                    <a:pos x="330" y="165"/>
                  </a:cxn>
                  <a:cxn ang="0">
                    <a:pos x="339" y="165"/>
                  </a:cxn>
                  <a:cxn ang="0">
                    <a:pos x="378" y="87"/>
                  </a:cxn>
                </a:cxnLst>
                <a:rect l="0" t="0" r="r" b="b"/>
                <a:pathLst>
                  <a:path w="388" h="165">
                    <a:moveTo>
                      <a:pt x="378" y="87"/>
                    </a:moveTo>
                    <a:lnTo>
                      <a:pt x="388" y="87"/>
                    </a:lnTo>
                    <a:lnTo>
                      <a:pt x="349" y="58"/>
                    </a:lnTo>
                    <a:lnTo>
                      <a:pt x="291" y="19"/>
                    </a:lnTo>
                    <a:lnTo>
                      <a:pt x="242" y="10"/>
                    </a:lnTo>
                    <a:lnTo>
                      <a:pt x="194" y="0"/>
                    </a:lnTo>
                    <a:lnTo>
                      <a:pt x="136" y="10"/>
                    </a:lnTo>
                    <a:lnTo>
                      <a:pt x="87" y="29"/>
                    </a:lnTo>
                    <a:lnTo>
                      <a:pt x="39" y="58"/>
                    </a:lnTo>
                    <a:lnTo>
                      <a:pt x="0" y="87"/>
                    </a:lnTo>
                    <a:lnTo>
                      <a:pt x="58" y="165"/>
                    </a:lnTo>
                    <a:lnTo>
                      <a:pt x="97" y="136"/>
                    </a:lnTo>
                    <a:lnTo>
                      <a:pt x="126" y="106"/>
                    </a:lnTo>
                    <a:lnTo>
                      <a:pt x="155" y="106"/>
                    </a:lnTo>
                    <a:lnTo>
                      <a:pt x="194" y="97"/>
                    </a:lnTo>
                    <a:lnTo>
                      <a:pt x="223" y="106"/>
                    </a:lnTo>
                    <a:lnTo>
                      <a:pt x="252" y="116"/>
                    </a:lnTo>
                    <a:lnTo>
                      <a:pt x="291" y="136"/>
                    </a:lnTo>
                    <a:lnTo>
                      <a:pt x="330" y="165"/>
                    </a:lnTo>
                    <a:lnTo>
                      <a:pt x="339" y="165"/>
                    </a:lnTo>
                    <a:lnTo>
                      <a:pt x="330" y="165"/>
                    </a:lnTo>
                    <a:lnTo>
                      <a:pt x="330" y="165"/>
                    </a:lnTo>
                    <a:lnTo>
                      <a:pt x="339" y="165"/>
                    </a:lnTo>
                    <a:lnTo>
                      <a:pt x="378" y="87"/>
                    </a:lnTo>
                    <a:close/>
                  </a:path>
                </a:pathLst>
              </a:custGeom>
              <a:solidFill>
                <a:srgbClr val="000000"/>
              </a:solidFill>
              <a:ln w="9525">
                <a:noFill/>
                <a:round/>
                <a:headEnd/>
                <a:tailEnd/>
              </a:ln>
            </p:spPr>
            <p:txBody>
              <a:bodyPr/>
              <a:lstStyle/>
              <a:p>
                <a:endParaRPr lang="en-US"/>
              </a:p>
            </p:txBody>
          </p:sp>
          <p:sp>
            <p:nvSpPr>
              <p:cNvPr id="75" name="Freeform 74"/>
              <p:cNvSpPr>
                <a:spLocks/>
              </p:cNvSpPr>
              <p:nvPr/>
            </p:nvSpPr>
            <p:spPr bwMode="auto">
              <a:xfrm>
                <a:off x="10647" y="5460"/>
                <a:ext cx="417" cy="136"/>
              </a:xfrm>
              <a:custGeom>
                <a:avLst/>
                <a:gdLst/>
                <a:ahLst/>
                <a:cxnLst>
                  <a:cxn ang="0">
                    <a:pos x="339" y="10"/>
                  </a:cxn>
                  <a:cxn ang="0">
                    <a:pos x="358" y="0"/>
                  </a:cxn>
                  <a:cxn ang="0">
                    <a:pos x="320" y="20"/>
                  </a:cxn>
                  <a:cxn ang="0">
                    <a:pos x="271" y="29"/>
                  </a:cxn>
                  <a:cxn ang="0">
                    <a:pos x="233" y="39"/>
                  </a:cxn>
                  <a:cxn ang="0">
                    <a:pos x="194" y="39"/>
                  </a:cxn>
                  <a:cxn ang="0">
                    <a:pos x="165" y="39"/>
                  </a:cxn>
                  <a:cxn ang="0">
                    <a:pos x="116" y="29"/>
                  </a:cxn>
                  <a:cxn ang="0">
                    <a:pos x="87" y="20"/>
                  </a:cxn>
                  <a:cxn ang="0">
                    <a:pos x="39" y="10"/>
                  </a:cxn>
                  <a:cxn ang="0">
                    <a:pos x="0" y="88"/>
                  </a:cxn>
                  <a:cxn ang="0">
                    <a:pos x="49" y="117"/>
                  </a:cxn>
                  <a:cxn ang="0">
                    <a:pos x="97" y="126"/>
                  </a:cxn>
                  <a:cxn ang="0">
                    <a:pos x="145" y="136"/>
                  </a:cxn>
                  <a:cxn ang="0">
                    <a:pos x="194" y="136"/>
                  </a:cxn>
                  <a:cxn ang="0">
                    <a:pos x="252" y="136"/>
                  </a:cxn>
                  <a:cxn ang="0">
                    <a:pos x="291" y="126"/>
                  </a:cxn>
                  <a:cxn ang="0">
                    <a:pos x="339" y="117"/>
                  </a:cxn>
                  <a:cxn ang="0">
                    <a:pos x="397" y="97"/>
                  </a:cxn>
                  <a:cxn ang="0">
                    <a:pos x="417" y="88"/>
                  </a:cxn>
                  <a:cxn ang="0">
                    <a:pos x="397" y="97"/>
                  </a:cxn>
                  <a:cxn ang="0">
                    <a:pos x="407" y="88"/>
                  </a:cxn>
                  <a:cxn ang="0">
                    <a:pos x="417" y="88"/>
                  </a:cxn>
                  <a:cxn ang="0">
                    <a:pos x="339" y="10"/>
                  </a:cxn>
                </a:cxnLst>
                <a:rect l="0" t="0" r="r" b="b"/>
                <a:pathLst>
                  <a:path w="417" h="136">
                    <a:moveTo>
                      <a:pt x="339" y="10"/>
                    </a:moveTo>
                    <a:lnTo>
                      <a:pt x="358" y="0"/>
                    </a:lnTo>
                    <a:lnTo>
                      <a:pt x="320" y="20"/>
                    </a:lnTo>
                    <a:lnTo>
                      <a:pt x="271" y="29"/>
                    </a:lnTo>
                    <a:lnTo>
                      <a:pt x="233" y="39"/>
                    </a:lnTo>
                    <a:lnTo>
                      <a:pt x="194" y="39"/>
                    </a:lnTo>
                    <a:lnTo>
                      <a:pt x="165" y="39"/>
                    </a:lnTo>
                    <a:lnTo>
                      <a:pt x="116" y="29"/>
                    </a:lnTo>
                    <a:lnTo>
                      <a:pt x="87" y="20"/>
                    </a:lnTo>
                    <a:lnTo>
                      <a:pt x="39" y="10"/>
                    </a:lnTo>
                    <a:lnTo>
                      <a:pt x="0" y="88"/>
                    </a:lnTo>
                    <a:lnTo>
                      <a:pt x="49" y="117"/>
                    </a:lnTo>
                    <a:lnTo>
                      <a:pt x="97" y="126"/>
                    </a:lnTo>
                    <a:lnTo>
                      <a:pt x="145" y="136"/>
                    </a:lnTo>
                    <a:lnTo>
                      <a:pt x="194" y="136"/>
                    </a:lnTo>
                    <a:lnTo>
                      <a:pt x="252" y="136"/>
                    </a:lnTo>
                    <a:lnTo>
                      <a:pt x="291" y="126"/>
                    </a:lnTo>
                    <a:lnTo>
                      <a:pt x="339" y="117"/>
                    </a:lnTo>
                    <a:lnTo>
                      <a:pt x="397" y="97"/>
                    </a:lnTo>
                    <a:lnTo>
                      <a:pt x="417" y="88"/>
                    </a:lnTo>
                    <a:lnTo>
                      <a:pt x="397" y="97"/>
                    </a:lnTo>
                    <a:lnTo>
                      <a:pt x="407" y="88"/>
                    </a:lnTo>
                    <a:lnTo>
                      <a:pt x="417" y="88"/>
                    </a:lnTo>
                    <a:lnTo>
                      <a:pt x="339" y="10"/>
                    </a:lnTo>
                    <a:close/>
                  </a:path>
                </a:pathLst>
              </a:custGeom>
              <a:solidFill>
                <a:srgbClr val="000000"/>
              </a:solidFill>
              <a:ln w="9525">
                <a:noFill/>
                <a:round/>
                <a:headEnd/>
                <a:tailEnd/>
              </a:ln>
            </p:spPr>
            <p:txBody>
              <a:bodyPr/>
              <a:lstStyle/>
              <a:p>
                <a:endParaRPr lang="en-US"/>
              </a:p>
            </p:txBody>
          </p:sp>
          <p:sp>
            <p:nvSpPr>
              <p:cNvPr id="76" name="Freeform 75"/>
              <p:cNvSpPr>
                <a:spLocks/>
              </p:cNvSpPr>
              <p:nvPr/>
            </p:nvSpPr>
            <p:spPr bwMode="auto">
              <a:xfrm>
                <a:off x="10986" y="5373"/>
                <a:ext cx="426" cy="175"/>
              </a:xfrm>
              <a:custGeom>
                <a:avLst/>
                <a:gdLst/>
                <a:ahLst/>
                <a:cxnLst>
                  <a:cxn ang="0">
                    <a:pos x="416" y="97"/>
                  </a:cxn>
                  <a:cxn ang="0">
                    <a:pos x="426" y="97"/>
                  </a:cxn>
                  <a:cxn ang="0">
                    <a:pos x="378" y="58"/>
                  </a:cxn>
                  <a:cxn ang="0">
                    <a:pos x="320" y="20"/>
                  </a:cxn>
                  <a:cxn ang="0">
                    <a:pos x="271" y="10"/>
                  </a:cxn>
                  <a:cxn ang="0">
                    <a:pos x="213" y="0"/>
                  </a:cxn>
                  <a:cxn ang="0">
                    <a:pos x="165" y="10"/>
                  </a:cxn>
                  <a:cxn ang="0">
                    <a:pos x="107" y="20"/>
                  </a:cxn>
                  <a:cxn ang="0">
                    <a:pos x="58" y="58"/>
                  </a:cxn>
                  <a:cxn ang="0">
                    <a:pos x="0" y="97"/>
                  </a:cxn>
                  <a:cxn ang="0">
                    <a:pos x="78" y="175"/>
                  </a:cxn>
                  <a:cxn ang="0">
                    <a:pos x="116" y="136"/>
                  </a:cxn>
                  <a:cxn ang="0">
                    <a:pos x="145" y="116"/>
                  </a:cxn>
                  <a:cxn ang="0">
                    <a:pos x="184" y="107"/>
                  </a:cxn>
                  <a:cxn ang="0">
                    <a:pos x="213" y="97"/>
                  </a:cxn>
                  <a:cxn ang="0">
                    <a:pos x="252" y="107"/>
                  </a:cxn>
                  <a:cxn ang="0">
                    <a:pos x="281" y="116"/>
                  </a:cxn>
                  <a:cxn ang="0">
                    <a:pos x="320" y="136"/>
                  </a:cxn>
                  <a:cxn ang="0">
                    <a:pos x="349" y="175"/>
                  </a:cxn>
                  <a:cxn ang="0">
                    <a:pos x="358" y="175"/>
                  </a:cxn>
                  <a:cxn ang="0">
                    <a:pos x="349" y="175"/>
                  </a:cxn>
                  <a:cxn ang="0">
                    <a:pos x="358" y="175"/>
                  </a:cxn>
                  <a:cxn ang="0">
                    <a:pos x="358" y="175"/>
                  </a:cxn>
                  <a:cxn ang="0">
                    <a:pos x="416" y="97"/>
                  </a:cxn>
                </a:cxnLst>
                <a:rect l="0" t="0" r="r" b="b"/>
                <a:pathLst>
                  <a:path w="426" h="175">
                    <a:moveTo>
                      <a:pt x="416" y="97"/>
                    </a:moveTo>
                    <a:lnTo>
                      <a:pt x="426" y="97"/>
                    </a:lnTo>
                    <a:lnTo>
                      <a:pt x="378" y="58"/>
                    </a:lnTo>
                    <a:lnTo>
                      <a:pt x="320" y="20"/>
                    </a:lnTo>
                    <a:lnTo>
                      <a:pt x="271" y="10"/>
                    </a:lnTo>
                    <a:lnTo>
                      <a:pt x="213" y="0"/>
                    </a:lnTo>
                    <a:lnTo>
                      <a:pt x="165" y="10"/>
                    </a:lnTo>
                    <a:lnTo>
                      <a:pt x="107" y="20"/>
                    </a:lnTo>
                    <a:lnTo>
                      <a:pt x="58" y="58"/>
                    </a:lnTo>
                    <a:lnTo>
                      <a:pt x="0" y="97"/>
                    </a:lnTo>
                    <a:lnTo>
                      <a:pt x="78" y="175"/>
                    </a:lnTo>
                    <a:lnTo>
                      <a:pt x="116" y="136"/>
                    </a:lnTo>
                    <a:lnTo>
                      <a:pt x="145" y="116"/>
                    </a:lnTo>
                    <a:lnTo>
                      <a:pt x="184" y="107"/>
                    </a:lnTo>
                    <a:lnTo>
                      <a:pt x="213" y="97"/>
                    </a:lnTo>
                    <a:lnTo>
                      <a:pt x="252" y="107"/>
                    </a:lnTo>
                    <a:lnTo>
                      <a:pt x="281" y="116"/>
                    </a:lnTo>
                    <a:lnTo>
                      <a:pt x="320" y="136"/>
                    </a:lnTo>
                    <a:lnTo>
                      <a:pt x="349" y="175"/>
                    </a:lnTo>
                    <a:lnTo>
                      <a:pt x="358" y="175"/>
                    </a:lnTo>
                    <a:lnTo>
                      <a:pt x="349" y="175"/>
                    </a:lnTo>
                    <a:lnTo>
                      <a:pt x="358" y="175"/>
                    </a:lnTo>
                    <a:lnTo>
                      <a:pt x="358" y="175"/>
                    </a:lnTo>
                    <a:lnTo>
                      <a:pt x="416" y="97"/>
                    </a:lnTo>
                    <a:close/>
                  </a:path>
                </a:pathLst>
              </a:custGeom>
              <a:solidFill>
                <a:srgbClr val="000000"/>
              </a:solidFill>
              <a:ln w="9525">
                <a:noFill/>
                <a:round/>
                <a:headEnd/>
                <a:tailEnd/>
              </a:ln>
            </p:spPr>
            <p:txBody>
              <a:bodyPr/>
              <a:lstStyle/>
              <a:p>
                <a:endParaRPr lang="en-US"/>
              </a:p>
            </p:txBody>
          </p:sp>
          <p:sp>
            <p:nvSpPr>
              <p:cNvPr id="77" name="Freeform 76"/>
              <p:cNvSpPr>
                <a:spLocks/>
              </p:cNvSpPr>
              <p:nvPr/>
            </p:nvSpPr>
            <p:spPr bwMode="auto">
              <a:xfrm>
                <a:off x="11344" y="5470"/>
                <a:ext cx="359" cy="136"/>
              </a:xfrm>
              <a:custGeom>
                <a:avLst/>
                <a:gdLst/>
                <a:ahLst/>
                <a:cxnLst>
                  <a:cxn ang="0">
                    <a:pos x="300" y="0"/>
                  </a:cxn>
                  <a:cxn ang="0">
                    <a:pos x="300" y="0"/>
                  </a:cxn>
                  <a:cxn ang="0">
                    <a:pos x="271" y="19"/>
                  </a:cxn>
                  <a:cxn ang="0">
                    <a:pos x="233" y="29"/>
                  </a:cxn>
                  <a:cxn ang="0">
                    <a:pos x="204" y="39"/>
                  </a:cxn>
                  <a:cxn ang="0">
                    <a:pos x="184" y="39"/>
                  </a:cxn>
                  <a:cxn ang="0">
                    <a:pos x="155" y="39"/>
                  </a:cxn>
                  <a:cxn ang="0">
                    <a:pos x="126" y="29"/>
                  </a:cxn>
                  <a:cxn ang="0">
                    <a:pos x="87" y="19"/>
                  </a:cxn>
                  <a:cxn ang="0">
                    <a:pos x="58" y="0"/>
                  </a:cxn>
                  <a:cxn ang="0">
                    <a:pos x="0" y="78"/>
                  </a:cxn>
                  <a:cxn ang="0">
                    <a:pos x="49" y="97"/>
                  </a:cxn>
                  <a:cxn ang="0">
                    <a:pos x="87" y="126"/>
                  </a:cxn>
                  <a:cxn ang="0">
                    <a:pos x="136" y="136"/>
                  </a:cxn>
                  <a:cxn ang="0">
                    <a:pos x="184" y="136"/>
                  </a:cxn>
                  <a:cxn ang="0">
                    <a:pos x="223" y="136"/>
                  </a:cxn>
                  <a:cxn ang="0">
                    <a:pos x="271" y="126"/>
                  </a:cxn>
                  <a:cxn ang="0">
                    <a:pos x="310" y="97"/>
                  </a:cxn>
                  <a:cxn ang="0">
                    <a:pos x="359" y="78"/>
                  </a:cxn>
                  <a:cxn ang="0">
                    <a:pos x="359" y="78"/>
                  </a:cxn>
                  <a:cxn ang="0">
                    <a:pos x="359" y="78"/>
                  </a:cxn>
                  <a:cxn ang="0">
                    <a:pos x="359" y="78"/>
                  </a:cxn>
                  <a:cxn ang="0">
                    <a:pos x="359" y="78"/>
                  </a:cxn>
                  <a:cxn ang="0">
                    <a:pos x="300" y="0"/>
                  </a:cxn>
                </a:cxnLst>
                <a:rect l="0" t="0" r="r" b="b"/>
                <a:pathLst>
                  <a:path w="359" h="136">
                    <a:moveTo>
                      <a:pt x="300" y="0"/>
                    </a:moveTo>
                    <a:lnTo>
                      <a:pt x="300" y="0"/>
                    </a:lnTo>
                    <a:lnTo>
                      <a:pt x="271" y="19"/>
                    </a:lnTo>
                    <a:lnTo>
                      <a:pt x="233" y="29"/>
                    </a:lnTo>
                    <a:lnTo>
                      <a:pt x="204" y="39"/>
                    </a:lnTo>
                    <a:lnTo>
                      <a:pt x="184" y="39"/>
                    </a:lnTo>
                    <a:lnTo>
                      <a:pt x="155" y="39"/>
                    </a:lnTo>
                    <a:lnTo>
                      <a:pt x="126" y="29"/>
                    </a:lnTo>
                    <a:lnTo>
                      <a:pt x="87" y="19"/>
                    </a:lnTo>
                    <a:lnTo>
                      <a:pt x="58" y="0"/>
                    </a:lnTo>
                    <a:lnTo>
                      <a:pt x="0" y="78"/>
                    </a:lnTo>
                    <a:lnTo>
                      <a:pt x="49" y="97"/>
                    </a:lnTo>
                    <a:lnTo>
                      <a:pt x="87" y="126"/>
                    </a:lnTo>
                    <a:lnTo>
                      <a:pt x="136" y="136"/>
                    </a:lnTo>
                    <a:lnTo>
                      <a:pt x="184" y="136"/>
                    </a:lnTo>
                    <a:lnTo>
                      <a:pt x="223" y="136"/>
                    </a:lnTo>
                    <a:lnTo>
                      <a:pt x="271" y="126"/>
                    </a:lnTo>
                    <a:lnTo>
                      <a:pt x="310" y="97"/>
                    </a:lnTo>
                    <a:lnTo>
                      <a:pt x="359" y="78"/>
                    </a:lnTo>
                    <a:lnTo>
                      <a:pt x="359" y="78"/>
                    </a:lnTo>
                    <a:lnTo>
                      <a:pt x="359" y="78"/>
                    </a:lnTo>
                    <a:lnTo>
                      <a:pt x="359" y="78"/>
                    </a:lnTo>
                    <a:lnTo>
                      <a:pt x="359" y="78"/>
                    </a:lnTo>
                    <a:lnTo>
                      <a:pt x="300" y="0"/>
                    </a:lnTo>
                    <a:close/>
                  </a:path>
                </a:pathLst>
              </a:custGeom>
              <a:solidFill>
                <a:srgbClr val="000000"/>
              </a:solidFill>
              <a:ln w="9525">
                <a:noFill/>
                <a:round/>
                <a:headEnd/>
                <a:tailEnd/>
              </a:ln>
            </p:spPr>
            <p:txBody>
              <a:bodyPr/>
              <a:lstStyle/>
              <a:p>
                <a:endParaRPr lang="en-US"/>
              </a:p>
            </p:txBody>
          </p:sp>
          <p:sp>
            <p:nvSpPr>
              <p:cNvPr id="78" name="Freeform 77"/>
              <p:cNvSpPr>
                <a:spLocks/>
              </p:cNvSpPr>
              <p:nvPr/>
            </p:nvSpPr>
            <p:spPr bwMode="auto">
              <a:xfrm>
                <a:off x="11644" y="5383"/>
                <a:ext cx="388" cy="165"/>
              </a:xfrm>
              <a:custGeom>
                <a:avLst/>
                <a:gdLst/>
                <a:ahLst/>
                <a:cxnLst>
                  <a:cxn ang="0">
                    <a:pos x="388" y="77"/>
                  </a:cxn>
                  <a:cxn ang="0">
                    <a:pos x="330" y="48"/>
                  </a:cxn>
                  <a:cxn ang="0">
                    <a:pos x="291" y="19"/>
                  </a:cxn>
                  <a:cxn ang="0">
                    <a:pos x="233" y="10"/>
                  </a:cxn>
                  <a:cxn ang="0">
                    <a:pos x="184" y="0"/>
                  </a:cxn>
                  <a:cxn ang="0">
                    <a:pos x="126" y="10"/>
                  </a:cxn>
                  <a:cxn ang="0">
                    <a:pos x="88" y="39"/>
                  </a:cxn>
                  <a:cxn ang="0">
                    <a:pos x="39" y="58"/>
                  </a:cxn>
                  <a:cxn ang="0">
                    <a:pos x="0" y="87"/>
                  </a:cxn>
                  <a:cxn ang="0">
                    <a:pos x="59" y="165"/>
                  </a:cxn>
                  <a:cxn ang="0">
                    <a:pos x="97" y="136"/>
                  </a:cxn>
                  <a:cxn ang="0">
                    <a:pos x="126" y="116"/>
                  </a:cxn>
                  <a:cxn ang="0">
                    <a:pos x="165" y="106"/>
                  </a:cxn>
                  <a:cxn ang="0">
                    <a:pos x="184" y="97"/>
                  </a:cxn>
                  <a:cxn ang="0">
                    <a:pos x="213" y="106"/>
                  </a:cxn>
                  <a:cxn ang="0">
                    <a:pos x="252" y="116"/>
                  </a:cxn>
                  <a:cxn ang="0">
                    <a:pos x="291" y="126"/>
                  </a:cxn>
                  <a:cxn ang="0">
                    <a:pos x="330" y="155"/>
                  </a:cxn>
                  <a:cxn ang="0">
                    <a:pos x="388" y="77"/>
                  </a:cxn>
                </a:cxnLst>
                <a:rect l="0" t="0" r="r" b="b"/>
                <a:pathLst>
                  <a:path w="388" h="165">
                    <a:moveTo>
                      <a:pt x="388" y="77"/>
                    </a:moveTo>
                    <a:lnTo>
                      <a:pt x="330" y="48"/>
                    </a:lnTo>
                    <a:lnTo>
                      <a:pt x="291" y="19"/>
                    </a:lnTo>
                    <a:lnTo>
                      <a:pt x="233" y="10"/>
                    </a:lnTo>
                    <a:lnTo>
                      <a:pt x="184" y="0"/>
                    </a:lnTo>
                    <a:lnTo>
                      <a:pt x="126" y="10"/>
                    </a:lnTo>
                    <a:lnTo>
                      <a:pt x="88" y="39"/>
                    </a:lnTo>
                    <a:lnTo>
                      <a:pt x="39" y="58"/>
                    </a:lnTo>
                    <a:lnTo>
                      <a:pt x="0" y="87"/>
                    </a:lnTo>
                    <a:lnTo>
                      <a:pt x="59" y="165"/>
                    </a:lnTo>
                    <a:lnTo>
                      <a:pt x="97" y="136"/>
                    </a:lnTo>
                    <a:lnTo>
                      <a:pt x="126" y="116"/>
                    </a:lnTo>
                    <a:lnTo>
                      <a:pt x="165" y="106"/>
                    </a:lnTo>
                    <a:lnTo>
                      <a:pt x="184" y="97"/>
                    </a:lnTo>
                    <a:lnTo>
                      <a:pt x="213" y="106"/>
                    </a:lnTo>
                    <a:lnTo>
                      <a:pt x="252" y="116"/>
                    </a:lnTo>
                    <a:lnTo>
                      <a:pt x="291" y="126"/>
                    </a:lnTo>
                    <a:lnTo>
                      <a:pt x="330" y="155"/>
                    </a:lnTo>
                    <a:lnTo>
                      <a:pt x="388" y="77"/>
                    </a:lnTo>
                    <a:close/>
                  </a:path>
                </a:pathLst>
              </a:custGeom>
              <a:solidFill>
                <a:srgbClr val="000000"/>
              </a:solidFill>
              <a:ln w="9525">
                <a:noFill/>
                <a:round/>
                <a:headEnd/>
                <a:tailEnd/>
              </a:ln>
            </p:spPr>
            <p:txBody>
              <a:bodyPr/>
              <a:lstStyle/>
              <a:p>
                <a:endParaRPr lang="en-US"/>
              </a:p>
            </p:txBody>
          </p:sp>
          <p:sp>
            <p:nvSpPr>
              <p:cNvPr id="79" name="Freeform 78"/>
              <p:cNvSpPr>
                <a:spLocks/>
              </p:cNvSpPr>
              <p:nvPr/>
            </p:nvSpPr>
            <p:spPr bwMode="auto">
              <a:xfrm>
                <a:off x="9834" y="5664"/>
                <a:ext cx="310" cy="155"/>
              </a:xfrm>
              <a:custGeom>
                <a:avLst/>
                <a:gdLst/>
                <a:ahLst/>
                <a:cxnLst>
                  <a:cxn ang="0">
                    <a:pos x="300" y="77"/>
                  </a:cxn>
                  <a:cxn ang="0">
                    <a:pos x="310" y="87"/>
                  </a:cxn>
                  <a:cxn ang="0">
                    <a:pos x="242" y="29"/>
                  </a:cxn>
                  <a:cxn ang="0">
                    <a:pos x="155" y="0"/>
                  </a:cxn>
                  <a:cxn ang="0">
                    <a:pos x="68" y="29"/>
                  </a:cxn>
                  <a:cxn ang="0">
                    <a:pos x="0" y="87"/>
                  </a:cxn>
                  <a:cxn ang="0">
                    <a:pos x="77" y="145"/>
                  </a:cxn>
                  <a:cxn ang="0">
                    <a:pos x="126" y="106"/>
                  </a:cxn>
                  <a:cxn ang="0">
                    <a:pos x="155" y="97"/>
                  </a:cxn>
                  <a:cxn ang="0">
                    <a:pos x="184" y="106"/>
                  </a:cxn>
                  <a:cxn ang="0">
                    <a:pos x="232" y="145"/>
                  </a:cxn>
                  <a:cxn ang="0">
                    <a:pos x="242" y="155"/>
                  </a:cxn>
                  <a:cxn ang="0">
                    <a:pos x="232" y="145"/>
                  </a:cxn>
                  <a:cxn ang="0">
                    <a:pos x="242" y="155"/>
                  </a:cxn>
                  <a:cxn ang="0">
                    <a:pos x="242" y="155"/>
                  </a:cxn>
                  <a:cxn ang="0">
                    <a:pos x="300" y="77"/>
                  </a:cxn>
                </a:cxnLst>
                <a:rect l="0" t="0" r="r" b="b"/>
                <a:pathLst>
                  <a:path w="310" h="155">
                    <a:moveTo>
                      <a:pt x="300" y="77"/>
                    </a:moveTo>
                    <a:lnTo>
                      <a:pt x="310" y="87"/>
                    </a:lnTo>
                    <a:lnTo>
                      <a:pt x="242" y="29"/>
                    </a:lnTo>
                    <a:lnTo>
                      <a:pt x="155" y="0"/>
                    </a:lnTo>
                    <a:lnTo>
                      <a:pt x="68" y="29"/>
                    </a:lnTo>
                    <a:lnTo>
                      <a:pt x="0" y="87"/>
                    </a:lnTo>
                    <a:lnTo>
                      <a:pt x="77" y="145"/>
                    </a:lnTo>
                    <a:lnTo>
                      <a:pt x="126" y="106"/>
                    </a:lnTo>
                    <a:lnTo>
                      <a:pt x="155" y="97"/>
                    </a:lnTo>
                    <a:lnTo>
                      <a:pt x="184" y="106"/>
                    </a:lnTo>
                    <a:lnTo>
                      <a:pt x="232" y="145"/>
                    </a:lnTo>
                    <a:lnTo>
                      <a:pt x="242" y="155"/>
                    </a:lnTo>
                    <a:lnTo>
                      <a:pt x="232" y="145"/>
                    </a:lnTo>
                    <a:lnTo>
                      <a:pt x="242" y="155"/>
                    </a:lnTo>
                    <a:lnTo>
                      <a:pt x="242" y="155"/>
                    </a:lnTo>
                    <a:lnTo>
                      <a:pt x="300" y="77"/>
                    </a:lnTo>
                    <a:close/>
                  </a:path>
                </a:pathLst>
              </a:custGeom>
              <a:solidFill>
                <a:srgbClr val="000000"/>
              </a:solidFill>
              <a:ln w="9525">
                <a:noFill/>
                <a:round/>
                <a:headEnd/>
                <a:tailEnd/>
              </a:ln>
            </p:spPr>
            <p:txBody>
              <a:bodyPr/>
              <a:lstStyle/>
              <a:p>
                <a:endParaRPr lang="en-US"/>
              </a:p>
            </p:txBody>
          </p:sp>
          <p:sp>
            <p:nvSpPr>
              <p:cNvPr id="80" name="Freeform 79"/>
              <p:cNvSpPr>
                <a:spLocks/>
              </p:cNvSpPr>
              <p:nvPr/>
            </p:nvSpPr>
            <p:spPr bwMode="auto">
              <a:xfrm>
                <a:off x="10076" y="5741"/>
                <a:ext cx="416" cy="146"/>
              </a:xfrm>
              <a:custGeom>
                <a:avLst/>
                <a:gdLst/>
                <a:ahLst/>
                <a:cxnLst>
                  <a:cxn ang="0">
                    <a:pos x="339" y="0"/>
                  </a:cxn>
                  <a:cxn ang="0">
                    <a:pos x="358" y="0"/>
                  </a:cxn>
                  <a:cxn ang="0">
                    <a:pos x="319" y="10"/>
                  </a:cxn>
                  <a:cxn ang="0">
                    <a:pos x="271" y="29"/>
                  </a:cxn>
                  <a:cxn ang="0">
                    <a:pos x="242" y="39"/>
                  </a:cxn>
                  <a:cxn ang="0">
                    <a:pos x="194" y="49"/>
                  </a:cxn>
                  <a:cxn ang="0">
                    <a:pos x="174" y="49"/>
                  </a:cxn>
                  <a:cxn ang="0">
                    <a:pos x="136" y="39"/>
                  </a:cxn>
                  <a:cxn ang="0">
                    <a:pos x="97" y="29"/>
                  </a:cxn>
                  <a:cxn ang="0">
                    <a:pos x="58" y="0"/>
                  </a:cxn>
                  <a:cxn ang="0">
                    <a:pos x="0" y="78"/>
                  </a:cxn>
                  <a:cxn ang="0">
                    <a:pos x="58" y="107"/>
                  </a:cxn>
                  <a:cxn ang="0">
                    <a:pos x="97" y="136"/>
                  </a:cxn>
                  <a:cxn ang="0">
                    <a:pos x="155" y="146"/>
                  </a:cxn>
                  <a:cxn ang="0">
                    <a:pos x="213" y="146"/>
                  </a:cxn>
                  <a:cxn ang="0">
                    <a:pos x="261" y="136"/>
                  </a:cxn>
                  <a:cxn ang="0">
                    <a:pos x="310" y="126"/>
                  </a:cxn>
                  <a:cxn ang="0">
                    <a:pos x="358" y="107"/>
                  </a:cxn>
                  <a:cxn ang="0">
                    <a:pos x="397" y="78"/>
                  </a:cxn>
                  <a:cxn ang="0">
                    <a:pos x="416" y="78"/>
                  </a:cxn>
                  <a:cxn ang="0">
                    <a:pos x="397" y="78"/>
                  </a:cxn>
                  <a:cxn ang="0">
                    <a:pos x="407" y="78"/>
                  </a:cxn>
                  <a:cxn ang="0">
                    <a:pos x="416" y="78"/>
                  </a:cxn>
                  <a:cxn ang="0">
                    <a:pos x="339" y="0"/>
                  </a:cxn>
                </a:cxnLst>
                <a:rect l="0" t="0" r="r" b="b"/>
                <a:pathLst>
                  <a:path w="416" h="146">
                    <a:moveTo>
                      <a:pt x="339" y="0"/>
                    </a:moveTo>
                    <a:lnTo>
                      <a:pt x="358" y="0"/>
                    </a:lnTo>
                    <a:lnTo>
                      <a:pt x="319" y="10"/>
                    </a:lnTo>
                    <a:lnTo>
                      <a:pt x="271" y="29"/>
                    </a:lnTo>
                    <a:lnTo>
                      <a:pt x="242" y="39"/>
                    </a:lnTo>
                    <a:lnTo>
                      <a:pt x="194" y="49"/>
                    </a:lnTo>
                    <a:lnTo>
                      <a:pt x="174" y="49"/>
                    </a:lnTo>
                    <a:lnTo>
                      <a:pt x="136" y="39"/>
                    </a:lnTo>
                    <a:lnTo>
                      <a:pt x="97" y="29"/>
                    </a:lnTo>
                    <a:lnTo>
                      <a:pt x="58" y="0"/>
                    </a:lnTo>
                    <a:lnTo>
                      <a:pt x="0" y="78"/>
                    </a:lnTo>
                    <a:lnTo>
                      <a:pt x="58" y="107"/>
                    </a:lnTo>
                    <a:lnTo>
                      <a:pt x="97" y="136"/>
                    </a:lnTo>
                    <a:lnTo>
                      <a:pt x="155" y="146"/>
                    </a:lnTo>
                    <a:lnTo>
                      <a:pt x="213" y="146"/>
                    </a:lnTo>
                    <a:lnTo>
                      <a:pt x="261" y="136"/>
                    </a:lnTo>
                    <a:lnTo>
                      <a:pt x="310" y="126"/>
                    </a:lnTo>
                    <a:lnTo>
                      <a:pt x="358" y="107"/>
                    </a:lnTo>
                    <a:lnTo>
                      <a:pt x="397" y="78"/>
                    </a:lnTo>
                    <a:lnTo>
                      <a:pt x="416" y="78"/>
                    </a:lnTo>
                    <a:lnTo>
                      <a:pt x="397" y="78"/>
                    </a:lnTo>
                    <a:lnTo>
                      <a:pt x="407" y="78"/>
                    </a:lnTo>
                    <a:lnTo>
                      <a:pt x="416" y="78"/>
                    </a:lnTo>
                    <a:lnTo>
                      <a:pt x="339" y="0"/>
                    </a:lnTo>
                    <a:close/>
                  </a:path>
                </a:pathLst>
              </a:custGeom>
              <a:solidFill>
                <a:srgbClr val="000000"/>
              </a:solidFill>
              <a:ln w="9525">
                <a:noFill/>
                <a:round/>
                <a:headEnd/>
                <a:tailEnd/>
              </a:ln>
            </p:spPr>
            <p:txBody>
              <a:bodyPr/>
              <a:lstStyle/>
              <a:p>
                <a:endParaRPr lang="en-US"/>
              </a:p>
            </p:txBody>
          </p:sp>
          <p:sp>
            <p:nvSpPr>
              <p:cNvPr id="81" name="Freeform 80"/>
              <p:cNvSpPr>
                <a:spLocks/>
              </p:cNvSpPr>
              <p:nvPr/>
            </p:nvSpPr>
            <p:spPr bwMode="auto">
              <a:xfrm>
                <a:off x="10415" y="5664"/>
                <a:ext cx="329" cy="155"/>
              </a:xfrm>
              <a:custGeom>
                <a:avLst/>
                <a:gdLst/>
                <a:ahLst/>
                <a:cxnLst>
                  <a:cxn ang="0">
                    <a:pos x="319" y="77"/>
                  </a:cxn>
                  <a:cxn ang="0">
                    <a:pos x="329" y="87"/>
                  </a:cxn>
                  <a:cxn ang="0">
                    <a:pos x="252" y="29"/>
                  </a:cxn>
                  <a:cxn ang="0">
                    <a:pos x="164" y="0"/>
                  </a:cxn>
                  <a:cxn ang="0">
                    <a:pos x="87" y="29"/>
                  </a:cxn>
                  <a:cxn ang="0">
                    <a:pos x="0" y="77"/>
                  </a:cxn>
                  <a:cxn ang="0">
                    <a:pos x="77" y="155"/>
                  </a:cxn>
                  <a:cxn ang="0">
                    <a:pos x="126" y="106"/>
                  </a:cxn>
                  <a:cxn ang="0">
                    <a:pos x="164" y="97"/>
                  </a:cxn>
                  <a:cxn ang="0">
                    <a:pos x="213" y="106"/>
                  </a:cxn>
                  <a:cxn ang="0">
                    <a:pos x="252" y="145"/>
                  </a:cxn>
                  <a:cxn ang="0">
                    <a:pos x="261" y="155"/>
                  </a:cxn>
                  <a:cxn ang="0">
                    <a:pos x="252" y="145"/>
                  </a:cxn>
                  <a:cxn ang="0">
                    <a:pos x="261" y="155"/>
                  </a:cxn>
                  <a:cxn ang="0">
                    <a:pos x="261" y="155"/>
                  </a:cxn>
                  <a:cxn ang="0">
                    <a:pos x="319" y="77"/>
                  </a:cxn>
                </a:cxnLst>
                <a:rect l="0" t="0" r="r" b="b"/>
                <a:pathLst>
                  <a:path w="329" h="155">
                    <a:moveTo>
                      <a:pt x="319" y="77"/>
                    </a:moveTo>
                    <a:lnTo>
                      <a:pt x="329" y="87"/>
                    </a:lnTo>
                    <a:lnTo>
                      <a:pt x="252" y="29"/>
                    </a:lnTo>
                    <a:lnTo>
                      <a:pt x="164" y="0"/>
                    </a:lnTo>
                    <a:lnTo>
                      <a:pt x="87" y="29"/>
                    </a:lnTo>
                    <a:lnTo>
                      <a:pt x="0" y="77"/>
                    </a:lnTo>
                    <a:lnTo>
                      <a:pt x="77" y="155"/>
                    </a:lnTo>
                    <a:lnTo>
                      <a:pt x="126" y="106"/>
                    </a:lnTo>
                    <a:lnTo>
                      <a:pt x="164" y="97"/>
                    </a:lnTo>
                    <a:lnTo>
                      <a:pt x="213" y="106"/>
                    </a:lnTo>
                    <a:lnTo>
                      <a:pt x="252" y="145"/>
                    </a:lnTo>
                    <a:lnTo>
                      <a:pt x="261" y="155"/>
                    </a:lnTo>
                    <a:lnTo>
                      <a:pt x="252" y="145"/>
                    </a:lnTo>
                    <a:lnTo>
                      <a:pt x="261" y="155"/>
                    </a:lnTo>
                    <a:lnTo>
                      <a:pt x="261" y="155"/>
                    </a:lnTo>
                    <a:lnTo>
                      <a:pt x="319" y="77"/>
                    </a:lnTo>
                    <a:close/>
                  </a:path>
                </a:pathLst>
              </a:custGeom>
              <a:solidFill>
                <a:srgbClr val="000000"/>
              </a:solidFill>
              <a:ln w="9525">
                <a:noFill/>
                <a:round/>
                <a:headEnd/>
                <a:tailEnd/>
              </a:ln>
            </p:spPr>
            <p:txBody>
              <a:bodyPr/>
              <a:lstStyle/>
              <a:p>
                <a:endParaRPr lang="en-US"/>
              </a:p>
            </p:txBody>
          </p:sp>
          <p:sp>
            <p:nvSpPr>
              <p:cNvPr id="82" name="Freeform 81"/>
              <p:cNvSpPr>
                <a:spLocks/>
              </p:cNvSpPr>
              <p:nvPr/>
            </p:nvSpPr>
            <p:spPr bwMode="auto">
              <a:xfrm>
                <a:off x="10676" y="5741"/>
                <a:ext cx="349" cy="136"/>
              </a:xfrm>
              <a:custGeom>
                <a:avLst/>
                <a:gdLst/>
                <a:ahLst/>
                <a:cxnLst>
                  <a:cxn ang="0">
                    <a:pos x="271" y="10"/>
                  </a:cxn>
                  <a:cxn ang="0">
                    <a:pos x="281" y="0"/>
                  </a:cxn>
                  <a:cxn ang="0">
                    <a:pos x="223" y="29"/>
                  </a:cxn>
                  <a:cxn ang="0">
                    <a:pos x="175" y="39"/>
                  </a:cxn>
                  <a:cxn ang="0">
                    <a:pos x="116" y="29"/>
                  </a:cxn>
                  <a:cxn ang="0">
                    <a:pos x="58" y="0"/>
                  </a:cxn>
                  <a:cxn ang="0">
                    <a:pos x="0" y="78"/>
                  </a:cxn>
                  <a:cxn ang="0">
                    <a:pos x="78" y="126"/>
                  </a:cxn>
                  <a:cxn ang="0">
                    <a:pos x="175" y="136"/>
                  </a:cxn>
                  <a:cxn ang="0">
                    <a:pos x="262" y="126"/>
                  </a:cxn>
                  <a:cxn ang="0">
                    <a:pos x="339" y="78"/>
                  </a:cxn>
                  <a:cxn ang="0">
                    <a:pos x="349" y="68"/>
                  </a:cxn>
                  <a:cxn ang="0">
                    <a:pos x="339" y="78"/>
                  </a:cxn>
                  <a:cxn ang="0">
                    <a:pos x="339" y="78"/>
                  </a:cxn>
                  <a:cxn ang="0">
                    <a:pos x="349" y="68"/>
                  </a:cxn>
                  <a:cxn ang="0">
                    <a:pos x="271" y="10"/>
                  </a:cxn>
                </a:cxnLst>
                <a:rect l="0" t="0" r="r" b="b"/>
                <a:pathLst>
                  <a:path w="349" h="136">
                    <a:moveTo>
                      <a:pt x="271" y="10"/>
                    </a:moveTo>
                    <a:lnTo>
                      <a:pt x="281" y="0"/>
                    </a:lnTo>
                    <a:lnTo>
                      <a:pt x="223" y="29"/>
                    </a:lnTo>
                    <a:lnTo>
                      <a:pt x="175" y="39"/>
                    </a:lnTo>
                    <a:lnTo>
                      <a:pt x="116" y="29"/>
                    </a:lnTo>
                    <a:lnTo>
                      <a:pt x="58" y="0"/>
                    </a:lnTo>
                    <a:lnTo>
                      <a:pt x="0" y="78"/>
                    </a:lnTo>
                    <a:lnTo>
                      <a:pt x="78" y="126"/>
                    </a:lnTo>
                    <a:lnTo>
                      <a:pt x="175" y="136"/>
                    </a:lnTo>
                    <a:lnTo>
                      <a:pt x="262" y="126"/>
                    </a:lnTo>
                    <a:lnTo>
                      <a:pt x="339" y="78"/>
                    </a:lnTo>
                    <a:lnTo>
                      <a:pt x="349" y="68"/>
                    </a:lnTo>
                    <a:lnTo>
                      <a:pt x="339" y="78"/>
                    </a:lnTo>
                    <a:lnTo>
                      <a:pt x="339" y="78"/>
                    </a:lnTo>
                    <a:lnTo>
                      <a:pt x="349" y="68"/>
                    </a:lnTo>
                    <a:lnTo>
                      <a:pt x="271" y="10"/>
                    </a:lnTo>
                    <a:close/>
                  </a:path>
                </a:pathLst>
              </a:custGeom>
              <a:solidFill>
                <a:srgbClr val="000000"/>
              </a:solidFill>
              <a:ln w="9525">
                <a:noFill/>
                <a:round/>
                <a:headEnd/>
                <a:tailEnd/>
              </a:ln>
            </p:spPr>
            <p:txBody>
              <a:bodyPr/>
              <a:lstStyle/>
              <a:p>
                <a:endParaRPr lang="en-US"/>
              </a:p>
            </p:txBody>
          </p:sp>
          <p:sp>
            <p:nvSpPr>
              <p:cNvPr id="83" name="Freeform 82"/>
              <p:cNvSpPr>
                <a:spLocks/>
              </p:cNvSpPr>
              <p:nvPr/>
            </p:nvSpPr>
            <p:spPr bwMode="auto">
              <a:xfrm>
                <a:off x="10947" y="5645"/>
                <a:ext cx="359" cy="174"/>
              </a:xfrm>
              <a:custGeom>
                <a:avLst/>
                <a:gdLst/>
                <a:ahLst/>
                <a:cxnLst>
                  <a:cxn ang="0">
                    <a:pos x="349" y="96"/>
                  </a:cxn>
                  <a:cxn ang="0">
                    <a:pos x="359" y="106"/>
                  </a:cxn>
                  <a:cxn ang="0">
                    <a:pos x="281" y="29"/>
                  </a:cxn>
                  <a:cxn ang="0">
                    <a:pos x="184" y="0"/>
                  </a:cxn>
                  <a:cxn ang="0">
                    <a:pos x="87" y="29"/>
                  </a:cxn>
                  <a:cxn ang="0">
                    <a:pos x="0" y="106"/>
                  </a:cxn>
                  <a:cxn ang="0">
                    <a:pos x="78" y="164"/>
                  </a:cxn>
                  <a:cxn ang="0">
                    <a:pos x="146" y="106"/>
                  </a:cxn>
                  <a:cxn ang="0">
                    <a:pos x="184" y="96"/>
                  </a:cxn>
                  <a:cxn ang="0">
                    <a:pos x="223" y="106"/>
                  </a:cxn>
                  <a:cxn ang="0">
                    <a:pos x="281" y="164"/>
                  </a:cxn>
                  <a:cxn ang="0">
                    <a:pos x="291" y="174"/>
                  </a:cxn>
                  <a:cxn ang="0">
                    <a:pos x="281" y="164"/>
                  </a:cxn>
                  <a:cxn ang="0">
                    <a:pos x="281" y="174"/>
                  </a:cxn>
                  <a:cxn ang="0">
                    <a:pos x="291" y="174"/>
                  </a:cxn>
                  <a:cxn ang="0">
                    <a:pos x="349" y="96"/>
                  </a:cxn>
                </a:cxnLst>
                <a:rect l="0" t="0" r="r" b="b"/>
                <a:pathLst>
                  <a:path w="359" h="174">
                    <a:moveTo>
                      <a:pt x="349" y="96"/>
                    </a:moveTo>
                    <a:lnTo>
                      <a:pt x="359" y="106"/>
                    </a:lnTo>
                    <a:lnTo>
                      <a:pt x="281" y="29"/>
                    </a:lnTo>
                    <a:lnTo>
                      <a:pt x="184" y="0"/>
                    </a:lnTo>
                    <a:lnTo>
                      <a:pt x="87" y="29"/>
                    </a:lnTo>
                    <a:lnTo>
                      <a:pt x="0" y="106"/>
                    </a:lnTo>
                    <a:lnTo>
                      <a:pt x="78" y="164"/>
                    </a:lnTo>
                    <a:lnTo>
                      <a:pt x="146" y="106"/>
                    </a:lnTo>
                    <a:lnTo>
                      <a:pt x="184" y="96"/>
                    </a:lnTo>
                    <a:lnTo>
                      <a:pt x="223" y="106"/>
                    </a:lnTo>
                    <a:lnTo>
                      <a:pt x="281" y="164"/>
                    </a:lnTo>
                    <a:lnTo>
                      <a:pt x="291" y="174"/>
                    </a:lnTo>
                    <a:lnTo>
                      <a:pt x="281" y="164"/>
                    </a:lnTo>
                    <a:lnTo>
                      <a:pt x="281" y="174"/>
                    </a:lnTo>
                    <a:lnTo>
                      <a:pt x="291" y="174"/>
                    </a:lnTo>
                    <a:lnTo>
                      <a:pt x="349" y="96"/>
                    </a:lnTo>
                    <a:close/>
                  </a:path>
                </a:pathLst>
              </a:custGeom>
              <a:solidFill>
                <a:srgbClr val="000000"/>
              </a:solidFill>
              <a:ln w="9525">
                <a:noFill/>
                <a:round/>
                <a:headEnd/>
                <a:tailEnd/>
              </a:ln>
            </p:spPr>
            <p:txBody>
              <a:bodyPr/>
              <a:lstStyle/>
              <a:p>
                <a:endParaRPr lang="en-US"/>
              </a:p>
            </p:txBody>
          </p:sp>
          <p:sp>
            <p:nvSpPr>
              <p:cNvPr id="84" name="Freeform 83"/>
              <p:cNvSpPr>
                <a:spLocks/>
              </p:cNvSpPr>
              <p:nvPr/>
            </p:nvSpPr>
            <p:spPr bwMode="auto">
              <a:xfrm>
                <a:off x="11238" y="5741"/>
                <a:ext cx="300" cy="136"/>
              </a:xfrm>
              <a:custGeom>
                <a:avLst/>
                <a:gdLst/>
                <a:ahLst/>
                <a:cxnLst>
                  <a:cxn ang="0">
                    <a:pos x="222" y="0"/>
                  </a:cxn>
                  <a:cxn ang="0">
                    <a:pos x="232" y="0"/>
                  </a:cxn>
                  <a:cxn ang="0">
                    <a:pos x="184" y="29"/>
                  </a:cxn>
                  <a:cxn ang="0">
                    <a:pos x="145" y="39"/>
                  </a:cxn>
                  <a:cxn ang="0">
                    <a:pos x="106" y="29"/>
                  </a:cxn>
                  <a:cxn ang="0">
                    <a:pos x="58" y="0"/>
                  </a:cxn>
                  <a:cxn ang="0">
                    <a:pos x="0" y="78"/>
                  </a:cxn>
                  <a:cxn ang="0">
                    <a:pos x="68" y="126"/>
                  </a:cxn>
                  <a:cxn ang="0">
                    <a:pos x="145" y="136"/>
                  </a:cxn>
                  <a:cxn ang="0">
                    <a:pos x="222" y="126"/>
                  </a:cxn>
                  <a:cxn ang="0">
                    <a:pos x="290" y="78"/>
                  </a:cxn>
                  <a:cxn ang="0">
                    <a:pos x="300" y="78"/>
                  </a:cxn>
                  <a:cxn ang="0">
                    <a:pos x="290" y="78"/>
                  </a:cxn>
                  <a:cxn ang="0">
                    <a:pos x="290" y="78"/>
                  </a:cxn>
                  <a:cxn ang="0">
                    <a:pos x="300" y="78"/>
                  </a:cxn>
                  <a:cxn ang="0">
                    <a:pos x="222" y="0"/>
                  </a:cxn>
                </a:cxnLst>
                <a:rect l="0" t="0" r="r" b="b"/>
                <a:pathLst>
                  <a:path w="300" h="136">
                    <a:moveTo>
                      <a:pt x="222" y="0"/>
                    </a:moveTo>
                    <a:lnTo>
                      <a:pt x="232" y="0"/>
                    </a:lnTo>
                    <a:lnTo>
                      <a:pt x="184" y="29"/>
                    </a:lnTo>
                    <a:lnTo>
                      <a:pt x="145" y="39"/>
                    </a:lnTo>
                    <a:lnTo>
                      <a:pt x="106" y="29"/>
                    </a:lnTo>
                    <a:lnTo>
                      <a:pt x="58" y="0"/>
                    </a:lnTo>
                    <a:lnTo>
                      <a:pt x="0" y="78"/>
                    </a:lnTo>
                    <a:lnTo>
                      <a:pt x="68" y="126"/>
                    </a:lnTo>
                    <a:lnTo>
                      <a:pt x="145" y="136"/>
                    </a:lnTo>
                    <a:lnTo>
                      <a:pt x="222" y="126"/>
                    </a:lnTo>
                    <a:lnTo>
                      <a:pt x="290" y="78"/>
                    </a:lnTo>
                    <a:lnTo>
                      <a:pt x="300" y="78"/>
                    </a:lnTo>
                    <a:lnTo>
                      <a:pt x="290" y="78"/>
                    </a:lnTo>
                    <a:lnTo>
                      <a:pt x="290" y="78"/>
                    </a:lnTo>
                    <a:lnTo>
                      <a:pt x="300" y="78"/>
                    </a:lnTo>
                    <a:lnTo>
                      <a:pt x="222" y="0"/>
                    </a:lnTo>
                    <a:close/>
                  </a:path>
                </a:pathLst>
              </a:custGeom>
              <a:solidFill>
                <a:srgbClr val="000000"/>
              </a:solidFill>
              <a:ln w="9525">
                <a:noFill/>
                <a:round/>
                <a:headEnd/>
                <a:tailEnd/>
              </a:ln>
            </p:spPr>
            <p:txBody>
              <a:bodyPr/>
              <a:lstStyle/>
              <a:p>
                <a:endParaRPr lang="en-US"/>
              </a:p>
            </p:txBody>
          </p:sp>
          <p:sp>
            <p:nvSpPr>
              <p:cNvPr id="85" name="Freeform 84"/>
              <p:cNvSpPr>
                <a:spLocks/>
              </p:cNvSpPr>
              <p:nvPr/>
            </p:nvSpPr>
            <p:spPr bwMode="auto">
              <a:xfrm>
                <a:off x="11460" y="5654"/>
                <a:ext cx="339" cy="165"/>
              </a:xfrm>
              <a:custGeom>
                <a:avLst/>
                <a:gdLst/>
                <a:ahLst/>
                <a:cxnLst>
                  <a:cxn ang="0">
                    <a:pos x="339" y="78"/>
                  </a:cxn>
                  <a:cxn ang="0">
                    <a:pos x="252" y="29"/>
                  </a:cxn>
                  <a:cxn ang="0">
                    <a:pos x="165" y="0"/>
                  </a:cxn>
                  <a:cxn ang="0">
                    <a:pos x="78" y="39"/>
                  </a:cxn>
                  <a:cxn ang="0">
                    <a:pos x="0" y="87"/>
                  </a:cxn>
                  <a:cxn ang="0">
                    <a:pos x="78" y="165"/>
                  </a:cxn>
                  <a:cxn ang="0">
                    <a:pos x="136" y="116"/>
                  </a:cxn>
                  <a:cxn ang="0">
                    <a:pos x="165" y="97"/>
                  </a:cxn>
                  <a:cxn ang="0">
                    <a:pos x="213" y="107"/>
                  </a:cxn>
                  <a:cxn ang="0">
                    <a:pos x="262" y="155"/>
                  </a:cxn>
                  <a:cxn ang="0">
                    <a:pos x="339" y="78"/>
                  </a:cxn>
                </a:cxnLst>
                <a:rect l="0" t="0" r="r" b="b"/>
                <a:pathLst>
                  <a:path w="339" h="165">
                    <a:moveTo>
                      <a:pt x="339" y="78"/>
                    </a:moveTo>
                    <a:lnTo>
                      <a:pt x="252" y="29"/>
                    </a:lnTo>
                    <a:lnTo>
                      <a:pt x="165" y="0"/>
                    </a:lnTo>
                    <a:lnTo>
                      <a:pt x="78" y="39"/>
                    </a:lnTo>
                    <a:lnTo>
                      <a:pt x="0" y="87"/>
                    </a:lnTo>
                    <a:lnTo>
                      <a:pt x="78" y="165"/>
                    </a:lnTo>
                    <a:lnTo>
                      <a:pt x="136" y="116"/>
                    </a:lnTo>
                    <a:lnTo>
                      <a:pt x="165" y="97"/>
                    </a:lnTo>
                    <a:lnTo>
                      <a:pt x="213" y="107"/>
                    </a:lnTo>
                    <a:lnTo>
                      <a:pt x="262" y="155"/>
                    </a:lnTo>
                    <a:lnTo>
                      <a:pt x="339" y="78"/>
                    </a:lnTo>
                    <a:close/>
                  </a:path>
                </a:pathLst>
              </a:custGeom>
              <a:solidFill>
                <a:srgbClr val="000000"/>
              </a:solidFill>
              <a:ln w="9525">
                <a:noFill/>
                <a:round/>
                <a:headEnd/>
                <a:tailEnd/>
              </a:ln>
            </p:spPr>
            <p:txBody>
              <a:bodyPr/>
              <a:lstStyle/>
              <a:p>
                <a:endParaRPr lang="en-US"/>
              </a:p>
            </p:txBody>
          </p:sp>
          <p:sp>
            <p:nvSpPr>
              <p:cNvPr id="86" name="Freeform 85"/>
              <p:cNvSpPr>
                <a:spLocks/>
              </p:cNvSpPr>
              <p:nvPr/>
            </p:nvSpPr>
            <p:spPr bwMode="auto">
              <a:xfrm>
                <a:off x="10037" y="5906"/>
                <a:ext cx="262" cy="136"/>
              </a:xfrm>
              <a:custGeom>
                <a:avLst/>
                <a:gdLst/>
                <a:ahLst/>
                <a:cxnLst>
                  <a:cxn ang="0">
                    <a:pos x="252" y="58"/>
                  </a:cxn>
                  <a:cxn ang="0">
                    <a:pos x="262" y="58"/>
                  </a:cxn>
                  <a:cxn ang="0">
                    <a:pos x="194" y="20"/>
                  </a:cxn>
                  <a:cxn ang="0">
                    <a:pos x="126" y="0"/>
                  </a:cxn>
                  <a:cxn ang="0">
                    <a:pos x="68" y="20"/>
                  </a:cxn>
                  <a:cxn ang="0">
                    <a:pos x="0" y="68"/>
                  </a:cxn>
                  <a:cxn ang="0">
                    <a:pos x="78" y="126"/>
                  </a:cxn>
                  <a:cxn ang="0">
                    <a:pos x="107" y="97"/>
                  </a:cxn>
                  <a:cxn ang="0">
                    <a:pos x="126" y="97"/>
                  </a:cxn>
                  <a:cxn ang="0">
                    <a:pos x="155" y="97"/>
                  </a:cxn>
                  <a:cxn ang="0">
                    <a:pos x="184" y="136"/>
                  </a:cxn>
                  <a:cxn ang="0">
                    <a:pos x="194" y="136"/>
                  </a:cxn>
                  <a:cxn ang="0">
                    <a:pos x="184" y="136"/>
                  </a:cxn>
                  <a:cxn ang="0">
                    <a:pos x="194" y="136"/>
                  </a:cxn>
                  <a:cxn ang="0">
                    <a:pos x="194" y="136"/>
                  </a:cxn>
                  <a:cxn ang="0">
                    <a:pos x="252" y="58"/>
                  </a:cxn>
                </a:cxnLst>
                <a:rect l="0" t="0" r="r" b="b"/>
                <a:pathLst>
                  <a:path w="262" h="136">
                    <a:moveTo>
                      <a:pt x="252" y="58"/>
                    </a:moveTo>
                    <a:lnTo>
                      <a:pt x="262" y="58"/>
                    </a:lnTo>
                    <a:lnTo>
                      <a:pt x="194" y="20"/>
                    </a:lnTo>
                    <a:lnTo>
                      <a:pt x="126" y="0"/>
                    </a:lnTo>
                    <a:lnTo>
                      <a:pt x="68" y="20"/>
                    </a:lnTo>
                    <a:lnTo>
                      <a:pt x="0" y="68"/>
                    </a:lnTo>
                    <a:lnTo>
                      <a:pt x="78" y="126"/>
                    </a:lnTo>
                    <a:lnTo>
                      <a:pt x="107" y="97"/>
                    </a:lnTo>
                    <a:lnTo>
                      <a:pt x="126" y="97"/>
                    </a:lnTo>
                    <a:lnTo>
                      <a:pt x="155" y="97"/>
                    </a:lnTo>
                    <a:lnTo>
                      <a:pt x="184" y="136"/>
                    </a:lnTo>
                    <a:lnTo>
                      <a:pt x="194" y="136"/>
                    </a:lnTo>
                    <a:lnTo>
                      <a:pt x="184" y="136"/>
                    </a:lnTo>
                    <a:lnTo>
                      <a:pt x="194" y="136"/>
                    </a:lnTo>
                    <a:lnTo>
                      <a:pt x="194" y="136"/>
                    </a:lnTo>
                    <a:lnTo>
                      <a:pt x="252" y="58"/>
                    </a:lnTo>
                    <a:close/>
                  </a:path>
                </a:pathLst>
              </a:custGeom>
              <a:solidFill>
                <a:srgbClr val="000000"/>
              </a:solidFill>
              <a:ln w="9525">
                <a:noFill/>
                <a:round/>
                <a:headEnd/>
                <a:tailEnd/>
              </a:ln>
            </p:spPr>
            <p:txBody>
              <a:bodyPr/>
              <a:lstStyle/>
              <a:p>
                <a:endParaRPr lang="en-US"/>
              </a:p>
            </p:txBody>
          </p:sp>
          <p:sp>
            <p:nvSpPr>
              <p:cNvPr id="87" name="Freeform 86"/>
              <p:cNvSpPr>
                <a:spLocks/>
              </p:cNvSpPr>
              <p:nvPr/>
            </p:nvSpPr>
            <p:spPr bwMode="auto">
              <a:xfrm>
                <a:off x="10231" y="5964"/>
                <a:ext cx="319" cy="126"/>
              </a:xfrm>
              <a:custGeom>
                <a:avLst/>
                <a:gdLst/>
                <a:ahLst/>
                <a:cxnLst>
                  <a:cxn ang="0">
                    <a:pos x="242" y="0"/>
                  </a:cxn>
                  <a:cxn ang="0">
                    <a:pos x="261" y="0"/>
                  </a:cxn>
                  <a:cxn ang="0">
                    <a:pos x="203" y="20"/>
                  </a:cxn>
                  <a:cxn ang="0">
                    <a:pos x="155" y="29"/>
                  </a:cxn>
                  <a:cxn ang="0">
                    <a:pos x="97" y="29"/>
                  </a:cxn>
                  <a:cxn ang="0">
                    <a:pos x="58" y="0"/>
                  </a:cxn>
                  <a:cxn ang="0">
                    <a:pos x="0" y="78"/>
                  </a:cxn>
                  <a:cxn ang="0">
                    <a:pos x="77" y="126"/>
                  </a:cxn>
                  <a:cxn ang="0">
                    <a:pos x="155" y="126"/>
                  </a:cxn>
                  <a:cxn ang="0">
                    <a:pos x="223" y="117"/>
                  </a:cxn>
                  <a:cxn ang="0">
                    <a:pos x="300" y="78"/>
                  </a:cxn>
                  <a:cxn ang="0">
                    <a:pos x="319" y="78"/>
                  </a:cxn>
                  <a:cxn ang="0">
                    <a:pos x="300" y="78"/>
                  </a:cxn>
                  <a:cxn ang="0">
                    <a:pos x="310" y="78"/>
                  </a:cxn>
                  <a:cxn ang="0">
                    <a:pos x="319" y="78"/>
                  </a:cxn>
                  <a:cxn ang="0">
                    <a:pos x="242" y="0"/>
                  </a:cxn>
                </a:cxnLst>
                <a:rect l="0" t="0" r="r" b="b"/>
                <a:pathLst>
                  <a:path w="319" h="126">
                    <a:moveTo>
                      <a:pt x="242" y="0"/>
                    </a:moveTo>
                    <a:lnTo>
                      <a:pt x="261" y="0"/>
                    </a:lnTo>
                    <a:lnTo>
                      <a:pt x="203" y="20"/>
                    </a:lnTo>
                    <a:lnTo>
                      <a:pt x="155" y="29"/>
                    </a:lnTo>
                    <a:lnTo>
                      <a:pt x="97" y="29"/>
                    </a:lnTo>
                    <a:lnTo>
                      <a:pt x="58" y="0"/>
                    </a:lnTo>
                    <a:lnTo>
                      <a:pt x="0" y="78"/>
                    </a:lnTo>
                    <a:lnTo>
                      <a:pt x="77" y="126"/>
                    </a:lnTo>
                    <a:lnTo>
                      <a:pt x="155" y="126"/>
                    </a:lnTo>
                    <a:lnTo>
                      <a:pt x="223" y="117"/>
                    </a:lnTo>
                    <a:lnTo>
                      <a:pt x="300" y="78"/>
                    </a:lnTo>
                    <a:lnTo>
                      <a:pt x="319" y="78"/>
                    </a:lnTo>
                    <a:lnTo>
                      <a:pt x="300" y="78"/>
                    </a:lnTo>
                    <a:lnTo>
                      <a:pt x="310" y="78"/>
                    </a:lnTo>
                    <a:lnTo>
                      <a:pt x="319" y="78"/>
                    </a:lnTo>
                    <a:lnTo>
                      <a:pt x="242" y="0"/>
                    </a:lnTo>
                    <a:close/>
                  </a:path>
                </a:pathLst>
              </a:custGeom>
              <a:solidFill>
                <a:srgbClr val="000000"/>
              </a:solidFill>
              <a:ln w="9525">
                <a:noFill/>
                <a:round/>
                <a:headEnd/>
                <a:tailEnd/>
              </a:ln>
            </p:spPr>
            <p:txBody>
              <a:bodyPr/>
              <a:lstStyle/>
              <a:p>
                <a:endParaRPr lang="en-US"/>
              </a:p>
            </p:txBody>
          </p:sp>
          <p:sp>
            <p:nvSpPr>
              <p:cNvPr id="88" name="Freeform 87"/>
              <p:cNvSpPr>
                <a:spLocks/>
              </p:cNvSpPr>
              <p:nvPr/>
            </p:nvSpPr>
            <p:spPr bwMode="auto">
              <a:xfrm>
                <a:off x="10473" y="5906"/>
                <a:ext cx="271" cy="136"/>
              </a:xfrm>
              <a:custGeom>
                <a:avLst/>
                <a:gdLst/>
                <a:ahLst/>
                <a:cxnLst>
                  <a:cxn ang="0">
                    <a:pos x="261" y="58"/>
                  </a:cxn>
                  <a:cxn ang="0">
                    <a:pos x="271" y="68"/>
                  </a:cxn>
                  <a:cxn ang="0">
                    <a:pos x="203" y="20"/>
                  </a:cxn>
                  <a:cxn ang="0">
                    <a:pos x="135" y="0"/>
                  </a:cxn>
                  <a:cxn ang="0">
                    <a:pos x="68" y="20"/>
                  </a:cxn>
                  <a:cxn ang="0">
                    <a:pos x="0" y="58"/>
                  </a:cxn>
                  <a:cxn ang="0">
                    <a:pos x="77" y="136"/>
                  </a:cxn>
                  <a:cxn ang="0">
                    <a:pos x="106" y="97"/>
                  </a:cxn>
                  <a:cxn ang="0">
                    <a:pos x="135" y="97"/>
                  </a:cxn>
                  <a:cxn ang="0">
                    <a:pos x="165" y="97"/>
                  </a:cxn>
                  <a:cxn ang="0">
                    <a:pos x="194" y="126"/>
                  </a:cxn>
                  <a:cxn ang="0">
                    <a:pos x="203" y="136"/>
                  </a:cxn>
                  <a:cxn ang="0">
                    <a:pos x="194" y="126"/>
                  </a:cxn>
                  <a:cxn ang="0">
                    <a:pos x="203" y="136"/>
                  </a:cxn>
                  <a:cxn ang="0">
                    <a:pos x="203" y="136"/>
                  </a:cxn>
                  <a:cxn ang="0">
                    <a:pos x="261" y="58"/>
                  </a:cxn>
                </a:cxnLst>
                <a:rect l="0" t="0" r="r" b="b"/>
                <a:pathLst>
                  <a:path w="271" h="136">
                    <a:moveTo>
                      <a:pt x="261" y="58"/>
                    </a:moveTo>
                    <a:lnTo>
                      <a:pt x="271" y="68"/>
                    </a:lnTo>
                    <a:lnTo>
                      <a:pt x="203" y="20"/>
                    </a:lnTo>
                    <a:lnTo>
                      <a:pt x="135" y="0"/>
                    </a:lnTo>
                    <a:lnTo>
                      <a:pt x="68" y="20"/>
                    </a:lnTo>
                    <a:lnTo>
                      <a:pt x="0" y="58"/>
                    </a:lnTo>
                    <a:lnTo>
                      <a:pt x="77" y="136"/>
                    </a:lnTo>
                    <a:lnTo>
                      <a:pt x="106" y="97"/>
                    </a:lnTo>
                    <a:lnTo>
                      <a:pt x="135" y="97"/>
                    </a:lnTo>
                    <a:lnTo>
                      <a:pt x="165" y="97"/>
                    </a:lnTo>
                    <a:lnTo>
                      <a:pt x="194" y="126"/>
                    </a:lnTo>
                    <a:lnTo>
                      <a:pt x="203" y="136"/>
                    </a:lnTo>
                    <a:lnTo>
                      <a:pt x="194" y="126"/>
                    </a:lnTo>
                    <a:lnTo>
                      <a:pt x="203" y="136"/>
                    </a:lnTo>
                    <a:lnTo>
                      <a:pt x="203" y="136"/>
                    </a:lnTo>
                    <a:lnTo>
                      <a:pt x="261" y="58"/>
                    </a:lnTo>
                    <a:close/>
                  </a:path>
                </a:pathLst>
              </a:custGeom>
              <a:solidFill>
                <a:srgbClr val="000000"/>
              </a:solidFill>
              <a:ln w="9525">
                <a:noFill/>
                <a:round/>
                <a:headEnd/>
                <a:tailEnd/>
              </a:ln>
            </p:spPr>
            <p:txBody>
              <a:bodyPr/>
              <a:lstStyle/>
              <a:p>
                <a:endParaRPr lang="en-US"/>
              </a:p>
            </p:txBody>
          </p:sp>
          <p:sp>
            <p:nvSpPr>
              <p:cNvPr id="89" name="Freeform 88"/>
              <p:cNvSpPr>
                <a:spLocks/>
              </p:cNvSpPr>
              <p:nvPr/>
            </p:nvSpPr>
            <p:spPr bwMode="auto">
              <a:xfrm>
                <a:off x="10676" y="5964"/>
                <a:ext cx="281" cy="126"/>
              </a:xfrm>
              <a:custGeom>
                <a:avLst/>
                <a:gdLst/>
                <a:ahLst/>
                <a:cxnLst>
                  <a:cxn ang="0">
                    <a:pos x="204" y="10"/>
                  </a:cxn>
                  <a:cxn ang="0">
                    <a:pos x="213" y="0"/>
                  </a:cxn>
                  <a:cxn ang="0">
                    <a:pos x="175" y="20"/>
                  </a:cxn>
                  <a:cxn ang="0">
                    <a:pos x="136" y="29"/>
                  </a:cxn>
                  <a:cxn ang="0">
                    <a:pos x="97" y="20"/>
                  </a:cxn>
                  <a:cxn ang="0">
                    <a:pos x="58" y="0"/>
                  </a:cxn>
                  <a:cxn ang="0">
                    <a:pos x="0" y="78"/>
                  </a:cxn>
                  <a:cxn ang="0">
                    <a:pos x="58" y="117"/>
                  </a:cxn>
                  <a:cxn ang="0">
                    <a:pos x="136" y="126"/>
                  </a:cxn>
                  <a:cxn ang="0">
                    <a:pos x="213" y="117"/>
                  </a:cxn>
                  <a:cxn ang="0">
                    <a:pos x="271" y="78"/>
                  </a:cxn>
                  <a:cxn ang="0">
                    <a:pos x="281" y="68"/>
                  </a:cxn>
                  <a:cxn ang="0">
                    <a:pos x="271" y="78"/>
                  </a:cxn>
                  <a:cxn ang="0">
                    <a:pos x="271" y="78"/>
                  </a:cxn>
                  <a:cxn ang="0">
                    <a:pos x="281" y="68"/>
                  </a:cxn>
                  <a:cxn ang="0">
                    <a:pos x="204" y="10"/>
                  </a:cxn>
                </a:cxnLst>
                <a:rect l="0" t="0" r="r" b="b"/>
                <a:pathLst>
                  <a:path w="281" h="126">
                    <a:moveTo>
                      <a:pt x="204" y="10"/>
                    </a:moveTo>
                    <a:lnTo>
                      <a:pt x="213" y="0"/>
                    </a:lnTo>
                    <a:lnTo>
                      <a:pt x="175" y="20"/>
                    </a:lnTo>
                    <a:lnTo>
                      <a:pt x="136" y="29"/>
                    </a:lnTo>
                    <a:lnTo>
                      <a:pt x="97" y="20"/>
                    </a:lnTo>
                    <a:lnTo>
                      <a:pt x="58" y="0"/>
                    </a:lnTo>
                    <a:lnTo>
                      <a:pt x="0" y="78"/>
                    </a:lnTo>
                    <a:lnTo>
                      <a:pt x="58" y="117"/>
                    </a:lnTo>
                    <a:lnTo>
                      <a:pt x="136" y="126"/>
                    </a:lnTo>
                    <a:lnTo>
                      <a:pt x="213" y="117"/>
                    </a:lnTo>
                    <a:lnTo>
                      <a:pt x="271" y="78"/>
                    </a:lnTo>
                    <a:lnTo>
                      <a:pt x="281" y="68"/>
                    </a:lnTo>
                    <a:lnTo>
                      <a:pt x="271" y="78"/>
                    </a:lnTo>
                    <a:lnTo>
                      <a:pt x="271" y="78"/>
                    </a:lnTo>
                    <a:lnTo>
                      <a:pt x="281" y="68"/>
                    </a:lnTo>
                    <a:lnTo>
                      <a:pt x="204" y="10"/>
                    </a:lnTo>
                    <a:close/>
                  </a:path>
                </a:pathLst>
              </a:custGeom>
              <a:solidFill>
                <a:srgbClr val="000000"/>
              </a:solidFill>
              <a:ln w="9525">
                <a:noFill/>
                <a:round/>
                <a:headEnd/>
                <a:tailEnd/>
              </a:ln>
            </p:spPr>
            <p:txBody>
              <a:bodyPr/>
              <a:lstStyle/>
              <a:p>
                <a:endParaRPr lang="en-US"/>
              </a:p>
            </p:txBody>
          </p:sp>
          <p:sp>
            <p:nvSpPr>
              <p:cNvPr id="90" name="Freeform 89"/>
              <p:cNvSpPr>
                <a:spLocks/>
              </p:cNvSpPr>
              <p:nvPr/>
            </p:nvSpPr>
            <p:spPr bwMode="auto">
              <a:xfrm>
                <a:off x="10880" y="5887"/>
                <a:ext cx="280" cy="155"/>
              </a:xfrm>
              <a:custGeom>
                <a:avLst/>
                <a:gdLst/>
                <a:ahLst/>
                <a:cxnLst>
                  <a:cxn ang="0">
                    <a:pos x="271" y="77"/>
                  </a:cxn>
                  <a:cxn ang="0">
                    <a:pos x="280" y="87"/>
                  </a:cxn>
                  <a:cxn ang="0">
                    <a:pos x="222" y="29"/>
                  </a:cxn>
                  <a:cxn ang="0">
                    <a:pos x="145" y="0"/>
                  </a:cxn>
                  <a:cxn ang="0">
                    <a:pos x="67" y="29"/>
                  </a:cxn>
                  <a:cxn ang="0">
                    <a:pos x="0" y="87"/>
                  </a:cxn>
                  <a:cxn ang="0">
                    <a:pos x="77" y="145"/>
                  </a:cxn>
                  <a:cxn ang="0">
                    <a:pos x="125" y="106"/>
                  </a:cxn>
                  <a:cxn ang="0">
                    <a:pos x="145" y="97"/>
                  </a:cxn>
                  <a:cxn ang="0">
                    <a:pos x="164" y="106"/>
                  </a:cxn>
                  <a:cxn ang="0">
                    <a:pos x="203" y="145"/>
                  </a:cxn>
                  <a:cxn ang="0">
                    <a:pos x="213" y="155"/>
                  </a:cxn>
                  <a:cxn ang="0">
                    <a:pos x="203" y="145"/>
                  </a:cxn>
                  <a:cxn ang="0">
                    <a:pos x="203" y="145"/>
                  </a:cxn>
                  <a:cxn ang="0">
                    <a:pos x="213" y="155"/>
                  </a:cxn>
                  <a:cxn ang="0">
                    <a:pos x="271" y="77"/>
                  </a:cxn>
                </a:cxnLst>
                <a:rect l="0" t="0" r="r" b="b"/>
                <a:pathLst>
                  <a:path w="280" h="155">
                    <a:moveTo>
                      <a:pt x="271" y="77"/>
                    </a:moveTo>
                    <a:lnTo>
                      <a:pt x="280" y="87"/>
                    </a:lnTo>
                    <a:lnTo>
                      <a:pt x="222" y="29"/>
                    </a:lnTo>
                    <a:lnTo>
                      <a:pt x="145" y="0"/>
                    </a:lnTo>
                    <a:lnTo>
                      <a:pt x="67" y="29"/>
                    </a:lnTo>
                    <a:lnTo>
                      <a:pt x="0" y="87"/>
                    </a:lnTo>
                    <a:lnTo>
                      <a:pt x="77" y="145"/>
                    </a:lnTo>
                    <a:lnTo>
                      <a:pt x="125" y="106"/>
                    </a:lnTo>
                    <a:lnTo>
                      <a:pt x="145" y="97"/>
                    </a:lnTo>
                    <a:lnTo>
                      <a:pt x="164" y="106"/>
                    </a:lnTo>
                    <a:lnTo>
                      <a:pt x="203" y="145"/>
                    </a:lnTo>
                    <a:lnTo>
                      <a:pt x="213" y="155"/>
                    </a:lnTo>
                    <a:lnTo>
                      <a:pt x="203" y="145"/>
                    </a:lnTo>
                    <a:lnTo>
                      <a:pt x="203" y="145"/>
                    </a:lnTo>
                    <a:lnTo>
                      <a:pt x="213" y="155"/>
                    </a:lnTo>
                    <a:lnTo>
                      <a:pt x="271" y="77"/>
                    </a:lnTo>
                    <a:close/>
                  </a:path>
                </a:pathLst>
              </a:custGeom>
              <a:solidFill>
                <a:srgbClr val="000000"/>
              </a:solidFill>
              <a:ln w="9525">
                <a:noFill/>
                <a:round/>
                <a:headEnd/>
                <a:tailEnd/>
              </a:ln>
            </p:spPr>
            <p:txBody>
              <a:bodyPr/>
              <a:lstStyle/>
              <a:p>
                <a:endParaRPr lang="en-US"/>
              </a:p>
            </p:txBody>
          </p:sp>
          <p:sp>
            <p:nvSpPr>
              <p:cNvPr id="91" name="Freeform 90"/>
              <p:cNvSpPr>
                <a:spLocks/>
              </p:cNvSpPr>
              <p:nvPr/>
            </p:nvSpPr>
            <p:spPr bwMode="auto">
              <a:xfrm>
                <a:off x="11093" y="5964"/>
                <a:ext cx="251" cy="126"/>
              </a:xfrm>
              <a:custGeom>
                <a:avLst/>
                <a:gdLst/>
                <a:ahLst/>
                <a:cxnLst>
                  <a:cxn ang="0">
                    <a:pos x="174" y="10"/>
                  </a:cxn>
                  <a:cxn ang="0">
                    <a:pos x="174" y="0"/>
                  </a:cxn>
                  <a:cxn ang="0">
                    <a:pos x="145" y="20"/>
                  </a:cxn>
                  <a:cxn ang="0">
                    <a:pos x="125" y="29"/>
                  </a:cxn>
                  <a:cxn ang="0">
                    <a:pos x="96" y="20"/>
                  </a:cxn>
                  <a:cxn ang="0">
                    <a:pos x="58" y="0"/>
                  </a:cxn>
                  <a:cxn ang="0">
                    <a:pos x="0" y="78"/>
                  </a:cxn>
                  <a:cxn ang="0">
                    <a:pos x="58" y="117"/>
                  </a:cxn>
                  <a:cxn ang="0">
                    <a:pos x="125" y="126"/>
                  </a:cxn>
                  <a:cxn ang="0">
                    <a:pos x="184" y="117"/>
                  </a:cxn>
                  <a:cxn ang="0">
                    <a:pos x="251" y="78"/>
                  </a:cxn>
                  <a:cxn ang="0">
                    <a:pos x="251" y="68"/>
                  </a:cxn>
                  <a:cxn ang="0">
                    <a:pos x="251" y="78"/>
                  </a:cxn>
                  <a:cxn ang="0">
                    <a:pos x="251" y="68"/>
                  </a:cxn>
                  <a:cxn ang="0">
                    <a:pos x="251" y="68"/>
                  </a:cxn>
                  <a:cxn ang="0">
                    <a:pos x="174" y="10"/>
                  </a:cxn>
                </a:cxnLst>
                <a:rect l="0" t="0" r="r" b="b"/>
                <a:pathLst>
                  <a:path w="251" h="126">
                    <a:moveTo>
                      <a:pt x="174" y="10"/>
                    </a:moveTo>
                    <a:lnTo>
                      <a:pt x="174" y="0"/>
                    </a:lnTo>
                    <a:lnTo>
                      <a:pt x="145" y="20"/>
                    </a:lnTo>
                    <a:lnTo>
                      <a:pt x="125" y="29"/>
                    </a:lnTo>
                    <a:lnTo>
                      <a:pt x="96" y="20"/>
                    </a:lnTo>
                    <a:lnTo>
                      <a:pt x="58" y="0"/>
                    </a:lnTo>
                    <a:lnTo>
                      <a:pt x="0" y="78"/>
                    </a:lnTo>
                    <a:lnTo>
                      <a:pt x="58" y="117"/>
                    </a:lnTo>
                    <a:lnTo>
                      <a:pt x="125" y="126"/>
                    </a:lnTo>
                    <a:lnTo>
                      <a:pt x="184" y="117"/>
                    </a:lnTo>
                    <a:lnTo>
                      <a:pt x="251" y="78"/>
                    </a:lnTo>
                    <a:lnTo>
                      <a:pt x="251" y="68"/>
                    </a:lnTo>
                    <a:lnTo>
                      <a:pt x="251" y="78"/>
                    </a:lnTo>
                    <a:lnTo>
                      <a:pt x="251" y="68"/>
                    </a:lnTo>
                    <a:lnTo>
                      <a:pt x="251" y="68"/>
                    </a:lnTo>
                    <a:lnTo>
                      <a:pt x="174" y="10"/>
                    </a:lnTo>
                    <a:close/>
                  </a:path>
                </a:pathLst>
              </a:custGeom>
              <a:solidFill>
                <a:srgbClr val="000000"/>
              </a:solidFill>
              <a:ln w="9525">
                <a:noFill/>
                <a:round/>
                <a:headEnd/>
                <a:tailEnd/>
              </a:ln>
            </p:spPr>
            <p:txBody>
              <a:bodyPr/>
              <a:lstStyle/>
              <a:p>
                <a:endParaRPr lang="en-US"/>
              </a:p>
            </p:txBody>
          </p:sp>
          <p:sp>
            <p:nvSpPr>
              <p:cNvPr id="92" name="Freeform 91"/>
              <p:cNvSpPr>
                <a:spLocks/>
              </p:cNvSpPr>
              <p:nvPr/>
            </p:nvSpPr>
            <p:spPr bwMode="auto">
              <a:xfrm>
                <a:off x="11267" y="5896"/>
                <a:ext cx="271" cy="136"/>
              </a:xfrm>
              <a:custGeom>
                <a:avLst/>
                <a:gdLst/>
                <a:ahLst/>
                <a:cxnLst>
                  <a:cxn ang="0">
                    <a:pos x="271" y="78"/>
                  </a:cxn>
                  <a:cxn ang="0">
                    <a:pos x="193" y="20"/>
                  </a:cxn>
                  <a:cxn ang="0">
                    <a:pos x="116" y="0"/>
                  </a:cxn>
                  <a:cxn ang="0">
                    <a:pos x="58" y="30"/>
                  </a:cxn>
                  <a:cxn ang="0">
                    <a:pos x="0" y="78"/>
                  </a:cxn>
                  <a:cxn ang="0">
                    <a:pos x="77" y="136"/>
                  </a:cxn>
                  <a:cxn ang="0">
                    <a:pos x="116" y="107"/>
                  </a:cxn>
                  <a:cxn ang="0">
                    <a:pos x="135" y="97"/>
                  </a:cxn>
                  <a:cxn ang="0">
                    <a:pos x="155" y="97"/>
                  </a:cxn>
                  <a:cxn ang="0">
                    <a:pos x="193" y="136"/>
                  </a:cxn>
                  <a:cxn ang="0">
                    <a:pos x="271" y="78"/>
                  </a:cxn>
                </a:cxnLst>
                <a:rect l="0" t="0" r="r" b="b"/>
                <a:pathLst>
                  <a:path w="271" h="136">
                    <a:moveTo>
                      <a:pt x="271" y="78"/>
                    </a:moveTo>
                    <a:lnTo>
                      <a:pt x="193" y="20"/>
                    </a:lnTo>
                    <a:lnTo>
                      <a:pt x="116" y="0"/>
                    </a:lnTo>
                    <a:lnTo>
                      <a:pt x="58" y="30"/>
                    </a:lnTo>
                    <a:lnTo>
                      <a:pt x="0" y="78"/>
                    </a:lnTo>
                    <a:lnTo>
                      <a:pt x="77" y="136"/>
                    </a:lnTo>
                    <a:lnTo>
                      <a:pt x="116" y="107"/>
                    </a:lnTo>
                    <a:lnTo>
                      <a:pt x="135" y="97"/>
                    </a:lnTo>
                    <a:lnTo>
                      <a:pt x="155" y="97"/>
                    </a:lnTo>
                    <a:lnTo>
                      <a:pt x="193" y="136"/>
                    </a:lnTo>
                    <a:lnTo>
                      <a:pt x="271" y="78"/>
                    </a:lnTo>
                    <a:close/>
                  </a:path>
                </a:pathLst>
              </a:custGeom>
              <a:solidFill>
                <a:srgbClr val="000000"/>
              </a:solidFill>
              <a:ln w="9525">
                <a:noFill/>
                <a:round/>
                <a:headEnd/>
                <a:tailEnd/>
              </a:ln>
            </p:spPr>
            <p:txBody>
              <a:bodyPr/>
              <a:lstStyle/>
              <a:p>
                <a:endParaRPr lang="en-US"/>
              </a:p>
            </p:txBody>
          </p:sp>
          <p:sp>
            <p:nvSpPr>
              <p:cNvPr id="93" name="Freeform 92"/>
              <p:cNvSpPr>
                <a:spLocks/>
              </p:cNvSpPr>
              <p:nvPr/>
            </p:nvSpPr>
            <p:spPr bwMode="auto">
              <a:xfrm>
                <a:off x="10250" y="6168"/>
                <a:ext cx="175" cy="126"/>
              </a:xfrm>
              <a:custGeom>
                <a:avLst/>
                <a:gdLst/>
                <a:ahLst/>
                <a:cxnLst>
                  <a:cxn ang="0">
                    <a:pos x="165" y="48"/>
                  </a:cxn>
                  <a:cxn ang="0">
                    <a:pos x="175" y="58"/>
                  </a:cxn>
                  <a:cxn ang="0">
                    <a:pos x="145" y="19"/>
                  </a:cxn>
                  <a:cxn ang="0">
                    <a:pos x="87" y="0"/>
                  </a:cxn>
                  <a:cxn ang="0">
                    <a:pos x="29" y="19"/>
                  </a:cxn>
                  <a:cxn ang="0">
                    <a:pos x="0" y="58"/>
                  </a:cxn>
                  <a:cxn ang="0">
                    <a:pos x="78" y="116"/>
                  </a:cxn>
                  <a:cxn ang="0">
                    <a:pos x="87" y="97"/>
                  </a:cxn>
                  <a:cxn ang="0">
                    <a:pos x="87" y="97"/>
                  </a:cxn>
                  <a:cxn ang="0">
                    <a:pos x="87" y="97"/>
                  </a:cxn>
                  <a:cxn ang="0">
                    <a:pos x="97" y="116"/>
                  </a:cxn>
                  <a:cxn ang="0">
                    <a:pos x="107" y="126"/>
                  </a:cxn>
                  <a:cxn ang="0">
                    <a:pos x="97" y="116"/>
                  </a:cxn>
                  <a:cxn ang="0">
                    <a:pos x="97" y="116"/>
                  </a:cxn>
                  <a:cxn ang="0">
                    <a:pos x="107" y="126"/>
                  </a:cxn>
                  <a:cxn ang="0">
                    <a:pos x="165" y="48"/>
                  </a:cxn>
                </a:cxnLst>
                <a:rect l="0" t="0" r="r" b="b"/>
                <a:pathLst>
                  <a:path w="175" h="126">
                    <a:moveTo>
                      <a:pt x="165" y="48"/>
                    </a:moveTo>
                    <a:lnTo>
                      <a:pt x="175" y="58"/>
                    </a:lnTo>
                    <a:lnTo>
                      <a:pt x="145" y="19"/>
                    </a:lnTo>
                    <a:lnTo>
                      <a:pt x="87" y="0"/>
                    </a:lnTo>
                    <a:lnTo>
                      <a:pt x="29" y="19"/>
                    </a:lnTo>
                    <a:lnTo>
                      <a:pt x="0" y="58"/>
                    </a:lnTo>
                    <a:lnTo>
                      <a:pt x="78" y="116"/>
                    </a:lnTo>
                    <a:lnTo>
                      <a:pt x="87" y="97"/>
                    </a:lnTo>
                    <a:lnTo>
                      <a:pt x="87" y="97"/>
                    </a:lnTo>
                    <a:lnTo>
                      <a:pt x="87" y="97"/>
                    </a:lnTo>
                    <a:lnTo>
                      <a:pt x="97" y="116"/>
                    </a:lnTo>
                    <a:lnTo>
                      <a:pt x="107" y="126"/>
                    </a:lnTo>
                    <a:lnTo>
                      <a:pt x="97" y="116"/>
                    </a:lnTo>
                    <a:lnTo>
                      <a:pt x="97" y="116"/>
                    </a:lnTo>
                    <a:lnTo>
                      <a:pt x="107" y="126"/>
                    </a:lnTo>
                    <a:lnTo>
                      <a:pt x="165" y="48"/>
                    </a:lnTo>
                    <a:close/>
                  </a:path>
                </a:pathLst>
              </a:custGeom>
              <a:solidFill>
                <a:srgbClr val="000000"/>
              </a:solidFill>
              <a:ln w="9525">
                <a:noFill/>
                <a:round/>
                <a:headEnd/>
                <a:tailEnd/>
              </a:ln>
            </p:spPr>
            <p:txBody>
              <a:bodyPr/>
              <a:lstStyle/>
              <a:p>
                <a:endParaRPr lang="en-US"/>
              </a:p>
            </p:txBody>
          </p:sp>
          <p:sp>
            <p:nvSpPr>
              <p:cNvPr id="94" name="Freeform 93"/>
              <p:cNvSpPr>
                <a:spLocks/>
              </p:cNvSpPr>
              <p:nvPr/>
            </p:nvSpPr>
            <p:spPr bwMode="auto">
              <a:xfrm>
                <a:off x="10357" y="6216"/>
                <a:ext cx="222" cy="117"/>
              </a:xfrm>
              <a:custGeom>
                <a:avLst/>
                <a:gdLst/>
                <a:ahLst/>
                <a:cxnLst>
                  <a:cxn ang="0">
                    <a:pos x="145" y="10"/>
                  </a:cxn>
                  <a:cxn ang="0">
                    <a:pos x="155" y="0"/>
                  </a:cxn>
                  <a:cxn ang="0">
                    <a:pos x="126" y="10"/>
                  </a:cxn>
                  <a:cxn ang="0">
                    <a:pos x="106" y="20"/>
                  </a:cxn>
                  <a:cxn ang="0">
                    <a:pos x="87" y="10"/>
                  </a:cxn>
                  <a:cxn ang="0">
                    <a:pos x="58" y="0"/>
                  </a:cxn>
                  <a:cxn ang="0">
                    <a:pos x="0" y="78"/>
                  </a:cxn>
                  <a:cxn ang="0">
                    <a:pos x="48" y="107"/>
                  </a:cxn>
                  <a:cxn ang="0">
                    <a:pos x="106" y="117"/>
                  </a:cxn>
                  <a:cxn ang="0">
                    <a:pos x="164" y="107"/>
                  </a:cxn>
                  <a:cxn ang="0">
                    <a:pos x="213" y="78"/>
                  </a:cxn>
                  <a:cxn ang="0">
                    <a:pos x="222" y="68"/>
                  </a:cxn>
                  <a:cxn ang="0">
                    <a:pos x="213" y="78"/>
                  </a:cxn>
                  <a:cxn ang="0">
                    <a:pos x="213" y="78"/>
                  </a:cxn>
                  <a:cxn ang="0">
                    <a:pos x="222" y="68"/>
                  </a:cxn>
                  <a:cxn ang="0">
                    <a:pos x="145" y="10"/>
                  </a:cxn>
                </a:cxnLst>
                <a:rect l="0" t="0" r="r" b="b"/>
                <a:pathLst>
                  <a:path w="222" h="117">
                    <a:moveTo>
                      <a:pt x="145" y="10"/>
                    </a:moveTo>
                    <a:lnTo>
                      <a:pt x="155" y="0"/>
                    </a:lnTo>
                    <a:lnTo>
                      <a:pt x="126" y="10"/>
                    </a:lnTo>
                    <a:lnTo>
                      <a:pt x="106" y="20"/>
                    </a:lnTo>
                    <a:lnTo>
                      <a:pt x="87" y="10"/>
                    </a:lnTo>
                    <a:lnTo>
                      <a:pt x="58" y="0"/>
                    </a:lnTo>
                    <a:lnTo>
                      <a:pt x="0" y="78"/>
                    </a:lnTo>
                    <a:lnTo>
                      <a:pt x="48" y="107"/>
                    </a:lnTo>
                    <a:lnTo>
                      <a:pt x="106" y="117"/>
                    </a:lnTo>
                    <a:lnTo>
                      <a:pt x="164" y="107"/>
                    </a:lnTo>
                    <a:lnTo>
                      <a:pt x="213" y="78"/>
                    </a:lnTo>
                    <a:lnTo>
                      <a:pt x="222" y="68"/>
                    </a:lnTo>
                    <a:lnTo>
                      <a:pt x="213" y="78"/>
                    </a:lnTo>
                    <a:lnTo>
                      <a:pt x="213" y="78"/>
                    </a:lnTo>
                    <a:lnTo>
                      <a:pt x="222" y="68"/>
                    </a:lnTo>
                    <a:lnTo>
                      <a:pt x="145" y="10"/>
                    </a:lnTo>
                    <a:close/>
                  </a:path>
                </a:pathLst>
              </a:custGeom>
              <a:solidFill>
                <a:srgbClr val="000000"/>
              </a:solidFill>
              <a:ln w="9525">
                <a:noFill/>
                <a:round/>
                <a:headEnd/>
                <a:tailEnd/>
              </a:ln>
            </p:spPr>
            <p:txBody>
              <a:bodyPr/>
              <a:lstStyle/>
              <a:p>
                <a:endParaRPr lang="en-US"/>
              </a:p>
            </p:txBody>
          </p:sp>
          <p:sp>
            <p:nvSpPr>
              <p:cNvPr id="95" name="Freeform 94"/>
              <p:cNvSpPr>
                <a:spLocks/>
              </p:cNvSpPr>
              <p:nvPr/>
            </p:nvSpPr>
            <p:spPr bwMode="auto">
              <a:xfrm>
                <a:off x="10502" y="6168"/>
                <a:ext cx="194" cy="126"/>
              </a:xfrm>
              <a:custGeom>
                <a:avLst/>
                <a:gdLst/>
                <a:ahLst/>
                <a:cxnLst>
                  <a:cxn ang="0">
                    <a:pos x="184" y="48"/>
                  </a:cxn>
                  <a:cxn ang="0">
                    <a:pos x="194" y="58"/>
                  </a:cxn>
                  <a:cxn ang="0">
                    <a:pos x="155" y="19"/>
                  </a:cxn>
                  <a:cxn ang="0">
                    <a:pos x="97" y="0"/>
                  </a:cxn>
                  <a:cxn ang="0">
                    <a:pos x="39" y="19"/>
                  </a:cxn>
                  <a:cxn ang="0">
                    <a:pos x="0" y="58"/>
                  </a:cxn>
                  <a:cxn ang="0">
                    <a:pos x="77" y="116"/>
                  </a:cxn>
                  <a:cxn ang="0">
                    <a:pos x="97" y="97"/>
                  </a:cxn>
                  <a:cxn ang="0">
                    <a:pos x="97" y="97"/>
                  </a:cxn>
                  <a:cxn ang="0">
                    <a:pos x="97" y="97"/>
                  </a:cxn>
                  <a:cxn ang="0">
                    <a:pos x="116" y="116"/>
                  </a:cxn>
                  <a:cxn ang="0">
                    <a:pos x="126" y="126"/>
                  </a:cxn>
                  <a:cxn ang="0">
                    <a:pos x="116" y="116"/>
                  </a:cxn>
                  <a:cxn ang="0">
                    <a:pos x="126" y="126"/>
                  </a:cxn>
                  <a:cxn ang="0">
                    <a:pos x="126" y="126"/>
                  </a:cxn>
                  <a:cxn ang="0">
                    <a:pos x="184" y="48"/>
                  </a:cxn>
                </a:cxnLst>
                <a:rect l="0" t="0" r="r" b="b"/>
                <a:pathLst>
                  <a:path w="194" h="126">
                    <a:moveTo>
                      <a:pt x="184" y="48"/>
                    </a:moveTo>
                    <a:lnTo>
                      <a:pt x="194" y="58"/>
                    </a:lnTo>
                    <a:lnTo>
                      <a:pt x="155" y="19"/>
                    </a:lnTo>
                    <a:lnTo>
                      <a:pt x="97" y="0"/>
                    </a:lnTo>
                    <a:lnTo>
                      <a:pt x="39" y="19"/>
                    </a:lnTo>
                    <a:lnTo>
                      <a:pt x="0" y="58"/>
                    </a:lnTo>
                    <a:lnTo>
                      <a:pt x="77" y="116"/>
                    </a:lnTo>
                    <a:lnTo>
                      <a:pt x="97" y="97"/>
                    </a:lnTo>
                    <a:lnTo>
                      <a:pt x="97" y="97"/>
                    </a:lnTo>
                    <a:lnTo>
                      <a:pt x="97" y="97"/>
                    </a:lnTo>
                    <a:lnTo>
                      <a:pt x="116" y="116"/>
                    </a:lnTo>
                    <a:lnTo>
                      <a:pt x="126" y="126"/>
                    </a:lnTo>
                    <a:lnTo>
                      <a:pt x="116" y="116"/>
                    </a:lnTo>
                    <a:lnTo>
                      <a:pt x="126" y="126"/>
                    </a:lnTo>
                    <a:lnTo>
                      <a:pt x="126" y="126"/>
                    </a:lnTo>
                    <a:lnTo>
                      <a:pt x="184" y="48"/>
                    </a:lnTo>
                    <a:close/>
                  </a:path>
                </a:pathLst>
              </a:custGeom>
              <a:solidFill>
                <a:srgbClr val="000000"/>
              </a:solidFill>
              <a:ln w="9525">
                <a:noFill/>
                <a:round/>
                <a:headEnd/>
                <a:tailEnd/>
              </a:ln>
            </p:spPr>
            <p:txBody>
              <a:bodyPr/>
              <a:lstStyle/>
              <a:p>
                <a:endParaRPr lang="en-US"/>
              </a:p>
            </p:txBody>
          </p:sp>
          <p:sp>
            <p:nvSpPr>
              <p:cNvPr id="96" name="Freeform 95"/>
              <p:cNvSpPr>
                <a:spLocks/>
              </p:cNvSpPr>
              <p:nvPr/>
            </p:nvSpPr>
            <p:spPr bwMode="auto">
              <a:xfrm>
                <a:off x="10628" y="6216"/>
                <a:ext cx="193" cy="107"/>
              </a:xfrm>
              <a:custGeom>
                <a:avLst/>
                <a:gdLst/>
                <a:ahLst/>
                <a:cxnLst>
                  <a:cxn ang="0">
                    <a:pos x="116" y="10"/>
                  </a:cxn>
                  <a:cxn ang="0">
                    <a:pos x="126" y="0"/>
                  </a:cxn>
                  <a:cxn ang="0">
                    <a:pos x="106" y="10"/>
                  </a:cxn>
                  <a:cxn ang="0">
                    <a:pos x="87" y="10"/>
                  </a:cxn>
                  <a:cxn ang="0">
                    <a:pos x="77" y="10"/>
                  </a:cxn>
                  <a:cxn ang="0">
                    <a:pos x="58" y="0"/>
                  </a:cxn>
                  <a:cxn ang="0">
                    <a:pos x="0" y="78"/>
                  </a:cxn>
                  <a:cxn ang="0">
                    <a:pos x="39" y="107"/>
                  </a:cxn>
                  <a:cxn ang="0">
                    <a:pos x="87" y="107"/>
                  </a:cxn>
                  <a:cxn ang="0">
                    <a:pos x="126" y="107"/>
                  </a:cxn>
                  <a:cxn ang="0">
                    <a:pos x="184" y="78"/>
                  </a:cxn>
                  <a:cxn ang="0">
                    <a:pos x="193" y="68"/>
                  </a:cxn>
                  <a:cxn ang="0">
                    <a:pos x="184" y="78"/>
                  </a:cxn>
                  <a:cxn ang="0">
                    <a:pos x="193" y="78"/>
                  </a:cxn>
                  <a:cxn ang="0">
                    <a:pos x="193" y="68"/>
                  </a:cxn>
                  <a:cxn ang="0">
                    <a:pos x="116" y="10"/>
                  </a:cxn>
                </a:cxnLst>
                <a:rect l="0" t="0" r="r" b="b"/>
                <a:pathLst>
                  <a:path w="193" h="107">
                    <a:moveTo>
                      <a:pt x="116" y="10"/>
                    </a:moveTo>
                    <a:lnTo>
                      <a:pt x="126" y="0"/>
                    </a:lnTo>
                    <a:lnTo>
                      <a:pt x="106" y="10"/>
                    </a:lnTo>
                    <a:lnTo>
                      <a:pt x="87" y="10"/>
                    </a:lnTo>
                    <a:lnTo>
                      <a:pt x="77" y="10"/>
                    </a:lnTo>
                    <a:lnTo>
                      <a:pt x="58" y="0"/>
                    </a:lnTo>
                    <a:lnTo>
                      <a:pt x="0" y="78"/>
                    </a:lnTo>
                    <a:lnTo>
                      <a:pt x="39" y="107"/>
                    </a:lnTo>
                    <a:lnTo>
                      <a:pt x="87" y="107"/>
                    </a:lnTo>
                    <a:lnTo>
                      <a:pt x="126" y="107"/>
                    </a:lnTo>
                    <a:lnTo>
                      <a:pt x="184" y="78"/>
                    </a:lnTo>
                    <a:lnTo>
                      <a:pt x="193" y="68"/>
                    </a:lnTo>
                    <a:lnTo>
                      <a:pt x="184" y="78"/>
                    </a:lnTo>
                    <a:lnTo>
                      <a:pt x="193" y="78"/>
                    </a:lnTo>
                    <a:lnTo>
                      <a:pt x="193" y="68"/>
                    </a:lnTo>
                    <a:lnTo>
                      <a:pt x="116" y="10"/>
                    </a:lnTo>
                    <a:close/>
                  </a:path>
                </a:pathLst>
              </a:custGeom>
              <a:solidFill>
                <a:srgbClr val="000000"/>
              </a:solidFill>
              <a:ln w="9525">
                <a:noFill/>
                <a:round/>
                <a:headEnd/>
                <a:tailEnd/>
              </a:ln>
            </p:spPr>
            <p:txBody>
              <a:bodyPr/>
              <a:lstStyle/>
              <a:p>
                <a:endParaRPr lang="en-US"/>
              </a:p>
            </p:txBody>
          </p:sp>
          <p:sp>
            <p:nvSpPr>
              <p:cNvPr id="97" name="Freeform 96"/>
              <p:cNvSpPr>
                <a:spLocks/>
              </p:cNvSpPr>
              <p:nvPr/>
            </p:nvSpPr>
            <p:spPr bwMode="auto">
              <a:xfrm>
                <a:off x="10744" y="6158"/>
                <a:ext cx="194" cy="136"/>
              </a:xfrm>
              <a:custGeom>
                <a:avLst/>
                <a:gdLst/>
                <a:ahLst/>
                <a:cxnLst>
                  <a:cxn ang="0">
                    <a:pos x="184" y="58"/>
                  </a:cxn>
                  <a:cxn ang="0">
                    <a:pos x="194" y="68"/>
                  </a:cxn>
                  <a:cxn ang="0">
                    <a:pos x="155" y="29"/>
                  </a:cxn>
                  <a:cxn ang="0">
                    <a:pos x="97" y="0"/>
                  </a:cxn>
                  <a:cxn ang="0">
                    <a:pos x="39" y="29"/>
                  </a:cxn>
                  <a:cxn ang="0">
                    <a:pos x="0" y="68"/>
                  </a:cxn>
                  <a:cxn ang="0">
                    <a:pos x="77" y="126"/>
                  </a:cxn>
                  <a:cxn ang="0">
                    <a:pos x="97" y="107"/>
                  </a:cxn>
                  <a:cxn ang="0">
                    <a:pos x="97" y="97"/>
                  </a:cxn>
                  <a:cxn ang="0">
                    <a:pos x="97" y="107"/>
                  </a:cxn>
                  <a:cxn ang="0">
                    <a:pos x="116" y="126"/>
                  </a:cxn>
                  <a:cxn ang="0">
                    <a:pos x="126" y="136"/>
                  </a:cxn>
                  <a:cxn ang="0">
                    <a:pos x="116" y="126"/>
                  </a:cxn>
                  <a:cxn ang="0">
                    <a:pos x="116" y="126"/>
                  </a:cxn>
                  <a:cxn ang="0">
                    <a:pos x="126" y="136"/>
                  </a:cxn>
                  <a:cxn ang="0">
                    <a:pos x="184" y="58"/>
                  </a:cxn>
                </a:cxnLst>
                <a:rect l="0" t="0" r="r" b="b"/>
                <a:pathLst>
                  <a:path w="194" h="136">
                    <a:moveTo>
                      <a:pt x="184" y="58"/>
                    </a:moveTo>
                    <a:lnTo>
                      <a:pt x="194" y="68"/>
                    </a:lnTo>
                    <a:lnTo>
                      <a:pt x="155" y="29"/>
                    </a:lnTo>
                    <a:lnTo>
                      <a:pt x="97" y="0"/>
                    </a:lnTo>
                    <a:lnTo>
                      <a:pt x="39" y="29"/>
                    </a:lnTo>
                    <a:lnTo>
                      <a:pt x="0" y="68"/>
                    </a:lnTo>
                    <a:lnTo>
                      <a:pt x="77" y="126"/>
                    </a:lnTo>
                    <a:lnTo>
                      <a:pt x="97" y="107"/>
                    </a:lnTo>
                    <a:lnTo>
                      <a:pt x="97" y="97"/>
                    </a:lnTo>
                    <a:lnTo>
                      <a:pt x="97" y="107"/>
                    </a:lnTo>
                    <a:lnTo>
                      <a:pt x="116" y="126"/>
                    </a:lnTo>
                    <a:lnTo>
                      <a:pt x="126" y="136"/>
                    </a:lnTo>
                    <a:lnTo>
                      <a:pt x="116" y="126"/>
                    </a:lnTo>
                    <a:lnTo>
                      <a:pt x="116" y="126"/>
                    </a:lnTo>
                    <a:lnTo>
                      <a:pt x="126" y="136"/>
                    </a:lnTo>
                    <a:lnTo>
                      <a:pt x="184" y="58"/>
                    </a:lnTo>
                    <a:close/>
                  </a:path>
                </a:pathLst>
              </a:custGeom>
              <a:solidFill>
                <a:srgbClr val="000000"/>
              </a:solidFill>
              <a:ln w="9525">
                <a:noFill/>
                <a:round/>
                <a:headEnd/>
                <a:tailEnd/>
              </a:ln>
            </p:spPr>
            <p:txBody>
              <a:bodyPr/>
              <a:lstStyle/>
              <a:p>
                <a:endParaRPr lang="en-US"/>
              </a:p>
            </p:txBody>
          </p:sp>
          <p:sp>
            <p:nvSpPr>
              <p:cNvPr id="98" name="Freeform 97"/>
              <p:cNvSpPr>
                <a:spLocks/>
              </p:cNvSpPr>
              <p:nvPr/>
            </p:nvSpPr>
            <p:spPr bwMode="auto">
              <a:xfrm>
                <a:off x="10870" y="6216"/>
                <a:ext cx="174" cy="107"/>
              </a:xfrm>
              <a:custGeom>
                <a:avLst/>
                <a:gdLst/>
                <a:ahLst/>
                <a:cxnLst>
                  <a:cxn ang="0">
                    <a:pos x="97" y="10"/>
                  </a:cxn>
                  <a:cxn ang="0">
                    <a:pos x="97" y="0"/>
                  </a:cxn>
                  <a:cxn ang="0">
                    <a:pos x="97" y="10"/>
                  </a:cxn>
                  <a:cxn ang="0">
                    <a:pos x="87" y="10"/>
                  </a:cxn>
                  <a:cxn ang="0">
                    <a:pos x="77" y="10"/>
                  </a:cxn>
                  <a:cxn ang="0">
                    <a:pos x="58" y="0"/>
                  </a:cxn>
                  <a:cxn ang="0">
                    <a:pos x="0" y="78"/>
                  </a:cxn>
                  <a:cxn ang="0">
                    <a:pos x="39" y="107"/>
                  </a:cxn>
                  <a:cxn ang="0">
                    <a:pos x="87" y="107"/>
                  </a:cxn>
                  <a:cxn ang="0">
                    <a:pos x="135" y="107"/>
                  </a:cxn>
                  <a:cxn ang="0">
                    <a:pos x="174" y="78"/>
                  </a:cxn>
                  <a:cxn ang="0">
                    <a:pos x="174" y="68"/>
                  </a:cxn>
                  <a:cxn ang="0">
                    <a:pos x="174" y="78"/>
                  </a:cxn>
                  <a:cxn ang="0">
                    <a:pos x="174" y="68"/>
                  </a:cxn>
                  <a:cxn ang="0">
                    <a:pos x="174" y="68"/>
                  </a:cxn>
                  <a:cxn ang="0">
                    <a:pos x="97" y="10"/>
                  </a:cxn>
                </a:cxnLst>
                <a:rect l="0" t="0" r="r" b="b"/>
                <a:pathLst>
                  <a:path w="174" h="107">
                    <a:moveTo>
                      <a:pt x="97" y="10"/>
                    </a:moveTo>
                    <a:lnTo>
                      <a:pt x="97" y="0"/>
                    </a:lnTo>
                    <a:lnTo>
                      <a:pt x="97" y="10"/>
                    </a:lnTo>
                    <a:lnTo>
                      <a:pt x="87" y="10"/>
                    </a:lnTo>
                    <a:lnTo>
                      <a:pt x="77" y="10"/>
                    </a:lnTo>
                    <a:lnTo>
                      <a:pt x="58" y="0"/>
                    </a:lnTo>
                    <a:lnTo>
                      <a:pt x="0" y="78"/>
                    </a:lnTo>
                    <a:lnTo>
                      <a:pt x="39" y="107"/>
                    </a:lnTo>
                    <a:lnTo>
                      <a:pt x="87" y="107"/>
                    </a:lnTo>
                    <a:lnTo>
                      <a:pt x="135" y="107"/>
                    </a:lnTo>
                    <a:lnTo>
                      <a:pt x="174" y="78"/>
                    </a:lnTo>
                    <a:lnTo>
                      <a:pt x="174" y="68"/>
                    </a:lnTo>
                    <a:lnTo>
                      <a:pt x="174" y="78"/>
                    </a:lnTo>
                    <a:lnTo>
                      <a:pt x="174" y="68"/>
                    </a:lnTo>
                    <a:lnTo>
                      <a:pt x="174" y="68"/>
                    </a:lnTo>
                    <a:lnTo>
                      <a:pt x="97" y="10"/>
                    </a:lnTo>
                    <a:close/>
                  </a:path>
                </a:pathLst>
              </a:custGeom>
              <a:solidFill>
                <a:srgbClr val="000000"/>
              </a:solidFill>
              <a:ln w="9525">
                <a:noFill/>
                <a:round/>
                <a:headEnd/>
                <a:tailEnd/>
              </a:ln>
            </p:spPr>
            <p:txBody>
              <a:bodyPr/>
              <a:lstStyle/>
              <a:p>
                <a:endParaRPr lang="en-US"/>
              </a:p>
            </p:txBody>
          </p:sp>
          <p:sp>
            <p:nvSpPr>
              <p:cNvPr id="99" name="Freeform 98"/>
              <p:cNvSpPr>
                <a:spLocks/>
              </p:cNvSpPr>
              <p:nvPr/>
            </p:nvSpPr>
            <p:spPr bwMode="auto">
              <a:xfrm>
                <a:off x="10967" y="6168"/>
                <a:ext cx="193" cy="116"/>
              </a:xfrm>
              <a:custGeom>
                <a:avLst/>
                <a:gdLst/>
                <a:ahLst/>
                <a:cxnLst>
                  <a:cxn ang="0">
                    <a:pos x="193" y="48"/>
                  </a:cxn>
                  <a:cxn ang="0">
                    <a:pos x="145" y="10"/>
                  </a:cxn>
                  <a:cxn ang="0">
                    <a:pos x="87" y="0"/>
                  </a:cxn>
                  <a:cxn ang="0">
                    <a:pos x="38" y="19"/>
                  </a:cxn>
                  <a:cxn ang="0">
                    <a:pos x="0" y="58"/>
                  </a:cxn>
                  <a:cxn ang="0">
                    <a:pos x="77" y="116"/>
                  </a:cxn>
                  <a:cxn ang="0">
                    <a:pos x="97" y="97"/>
                  </a:cxn>
                  <a:cxn ang="0">
                    <a:pos x="106" y="97"/>
                  </a:cxn>
                  <a:cxn ang="0">
                    <a:pos x="106" y="87"/>
                  </a:cxn>
                  <a:cxn ang="0">
                    <a:pos x="116" y="106"/>
                  </a:cxn>
                  <a:cxn ang="0">
                    <a:pos x="193" y="48"/>
                  </a:cxn>
                </a:cxnLst>
                <a:rect l="0" t="0" r="r" b="b"/>
                <a:pathLst>
                  <a:path w="193" h="116">
                    <a:moveTo>
                      <a:pt x="193" y="48"/>
                    </a:moveTo>
                    <a:lnTo>
                      <a:pt x="145" y="10"/>
                    </a:lnTo>
                    <a:lnTo>
                      <a:pt x="87" y="0"/>
                    </a:lnTo>
                    <a:lnTo>
                      <a:pt x="38" y="19"/>
                    </a:lnTo>
                    <a:lnTo>
                      <a:pt x="0" y="58"/>
                    </a:lnTo>
                    <a:lnTo>
                      <a:pt x="77" y="116"/>
                    </a:lnTo>
                    <a:lnTo>
                      <a:pt x="97" y="97"/>
                    </a:lnTo>
                    <a:lnTo>
                      <a:pt x="106" y="97"/>
                    </a:lnTo>
                    <a:lnTo>
                      <a:pt x="106" y="87"/>
                    </a:lnTo>
                    <a:lnTo>
                      <a:pt x="116" y="106"/>
                    </a:lnTo>
                    <a:lnTo>
                      <a:pt x="193" y="48"/>
                    </a:lnTo>
                    <a:close/>
                  </a:path>
                </a:pathLst>
              </a:custGeom>
              <a:solidFill>
                <a:srgbClr val="000000"/>
              </a:solidFill>
              <a:ln w="9525">
                <a:noFill/>
                <a:round/>
                <a:headEnd/>
                <a:tailEnd/>
              </a:ln>
            </p:spPr>
            <p:txBody>
              <a:bodyPr/>
              <a:lstStyle/>
              <a:p>
                <a:endParaRPr lang="en-US"/>
              </a:p>
            </p:txBody>
          </p:sp>
          <p:sp>
            <p:nvSpPr>
              <p:cNvPr id="100" name="Freeform 99"/>
              <p:cNvSpPr>
                <a:spLocks/>
              </p:cNvSpPr>
              <p:nvPr/>
            </p:nvSpPr>
            <p:spPr bwMode="auto">
              <a:xfrm>
                <a:off x="8411" y="3493"/>
                <a:ext cx="706" cy="843"/>
              </a:xfrm>
              <a:custGeom>
                <a:avLst/>
                <a:gdLst/>
                <a:ahLst/>
                <a:cxnLst>
                  <a:cxn ang="0">
                    <a:pos x="687" y="271"/>
                  </a:cxn>
                  <a:cxn ang="0">
                    <a:pos x="648" y="213"/>
                  </a:cxn>
                  <a:cxn ang="0">
                    <a:pos x="590" y="126"/>
                  </a:cxn>
                  <a:cxn ang="0">
                    <a:pos x="532" y="68"/>
                  </a:cxn>
                  <a:cxn ang="0">
                    <a:pos x="445" y="39"/>
                  </a:cxn>
                  <a:cxn ang="0">
                    <a:pos x="368" y="39"/>
                  </a:cxn>
                  <a:cxn ang="0">
                    <a:pos x="300" y="68"/>
                  </a:cxn>
                  <a:cxn ang="0">
                    <a:pos x="242" y="107"/>
                  </a:cxn>
                  <a:cxn ang="0">
                    <a:pos x="193" y="175"/>
                  </a:cxn>
                  <a:cxn ang="0">
                    <a:pos x="164" y="262"/>
                  </a:cxn>
                  <a:cxn ang="0">
                    <a:pos x="135" y="378"/>
                  </a:cxn>
                  <a:cxn ang="0">
                    <a:pos x="135" y="494"/>
                  </a:cxn>
                  <a:cxn ang="0">
                    <a:pos x="155" y="591"/>
                  </a:cxn>
                  <a:cxn ang="0">
                    <a:pos x="184" y="669"/>
                  </a:cxn>
                  <a:cxn ang="0">
                    <a:pos x="242" y="737"/>
                  </a:cxn>
                  <a:cxn ang="0">
                    <a:pos x="300" y="766"/>
                  </a:cxn>
                  <a:cxn ang="0">
                    <a:pos x="387" y="795"/>
                  </a:cxn>
                  <a:cxn ang="0">
                    <a:pos x="455" y="795"/>
                  </a:cxn>
                  <a:cxn ang="0">
                    <a:pos x="522" y="775"/>
                  </a:cxn>
                  <a:cxn ang="0">
                    <a:pos x="581" y="746"/>
                  </a:cxn>
                  <a:cxn ang="0">
                    <a:pos x="648" y="679"/>
                  </a:cxn>
                  <a:cxn ang="0">
                    <a:pos x="706" y="649"/>
                  </a:cxn>
                  <a:cxn ang="0">
                    <a:pos x="639" y="737"/>
                  </a:cxn>
                  <a:cxn ang="0">
                    <a:pos x="561" y="795"/>
                  </a:cxn>
                  <a:cxn ang="0">
                    <a:pos x="474" y="834"/>
                  </a:cxn>
                  <a:cxn ang="0">
                    <a:pos x="377" y="843"/>
                  </a:cxn>
                  <a:cxn ang="0">
                    <a:pos x="290" y="834"/>
                  </a:cxn>
                  <a:cxn ang="0">
                    <a:pos x="203" y="804"/>
                  </a:cxn>
                  <a:cxn ang="0">
                    <a:pos x="135" y="766"/>
                  </a:cxn>
                  <a:cxn ang="0">
                    <a:pos x="77" y="698"/>
                  </a:cxn>
                  <a:cxn ang="0">
                    <a:pos x="19" y="582"/>
                  </a:cxn>
                  <a:cxn ang="0">
                    <a:pos x="0" y="436"/>
                  </a:cxn>
                  <a:cxn ang="0">
                    <a:pos x="9" y="320"/>
                  </a:cxn>
                  <a:cxn ang="0">
                    <a:pos x="48" y="223"/>
                  </a:cxn>
                  <a:cxn ang="0">
                    <a:pos x="106" y="126"/>
                  </a:cxn>
                  <a:cxn ang="0">
                    <a:pos x="184" y="58"/>
                  </a:cxn>
                  <a:cxn ang="0">
                    <a:pos x="280" y="10"/>
                  </a:cxn>
                  <a:cxn ang="0">
                    <a:pos x="397" y="0"/>
                  </a:cxn>
                  <a:cxn ang="0">
                    <a:pos x="474" y="10"/>
                  </a:cxn>
                  <a:cxn ang="0">
                    <a:pos x="561" y="39"/>
                  </a:cxn>
                  <a:cxn ang="0">
                    <a:pos x="581" y="39"/>
                  </a:cxn>
                  <a:cxn ang="0">
                    <a:pos x="600" y="49"/>
                  </a:cxn>
                  <a:cxn ang="0">
                    <a:pos x="610" y="39"/>
                  </a:cxn>
                  <a:cxn ang="0">
                    <a:pos x="619" y="39"/>
                  </a:cxn>
                  <a:cxn ang="0">
                    <a:pos x="639" y="29"/>
                  </a:cxn>
                  <a:cxn ang="0">
                    <a:pos x="648" y="0"/>
                  </a:cxn>
                </a:cxnLst>
                <a:rect l="0" t="0" r="r" b="b"/>
                <a:pathLst>
                  <a:path w="706" h="843">
                    <a:moveTo>
                      <a:pt x="668" y="0"/>
                    </a:moveTo>
                    <a:lnTo>
                      <a:pt x="687" y="271"/>
                    </a:lnTo>
                    <a:lnTo>
                      <a:pt x="668" y="271"/>
                    </a:lnTo>
                    <a:lnTo>
                      <a:pt x="648" y="213"/>
                    </a:lnTo>
                    <a:lnTo>
                      <a:pt x="619" y="165"/>
                    </a:lnTo>
                    <a:lnTo>
                      <a:pt x="590" y="126"/>
                    </a:lnTo>
                    <a:lnTo>
                      <a:pt x="561" y="97"/>
                    </a:lnTo>
                    <a:lnTo>
                      <a:pt x="532" y="68"/>
                    </a:lnTo>
                    <a:lnTo>
                      <a:pt x="493" y="49"/>
                    </a:lnTo>
                    <a:lnTo>
                      <a:pt x="445" y="39"/>
                    </a:lnTo>
                    <a:lnTo>
                      <a:pt x="406" y="39"/>
                    </a:lnTo>
                    <a:lnTo>
                      <a:pt x="368" y="39"/>
                    </a:lnTo>
                    <a:lnTo>
                      <a:pt x="339" y="49"/>
                    </a:lnTo>
                    <a:lnTo>
                      <a:pt x="300" y="68"/>
                    </a:lnTo>
                    <a:lnTo>
                      <a:pt x="271" y="78"/>
                    </a:lnTo>
                    <a:lnTo>
                      <a:pt x="242" y="107"/>
                    </a:lnTo>
                    <a:lnTo>
                      <a:pt x="213" y="136"/>
                    </a:lnTo>
                    <a:lnTo>
                      <a:pt x="193" y="175"/>
                    </a:lnTo>
                    <a:lnTo>
                      <a:pt x="174" y="213"/>
                    </a:lnTo>
                    <a:lnTo>
                      <a:pt x="164" y="262"/>
                    </a:lnTo>
                    <a:lnTo>
                      <a:pt x="145" y="320"/>
                    </a:lnTo>
                    <a:lnTo>
                      <a:pt x="135" y="378"/>
                    </a:lnTo>
                    <a:lnTo>
                      <a:pt x="135" y="436"/>
                    </a:lnTo>
                    <a:lnTo>
                      <a:pt x="135" y="494"/>
                    </a:lnTo>
                    <a:lnTo>
                      <a:pt x="145" y="543"/>
                    </a:lnTo>
                    <a:lnTo>
                      <a:pt x="155" y="591"/>
                    </a:lnTo>
                    <a:lnTo>
                      <a:pt x="164" y="630"/>
                    </a:lnTo>
                    <a:lnTo>
                      <a:pt x="184" y="669"/>
                    </a:lnTo>
                    <a:lnTo>
                      <a:pt x="213" y="708"/>
                    </a:lnTo>
                    <a:lnTo>
                      <a:pt x="242" y="737"/>
                    </a:lnTo>
                    <a:lnTo>
                      <a:pt x="271" y="756"/>
                    </a:lnTo>
                    <a:lnTo>
                      <a:pt x="300" y="766"/>
                    </a:lnTo>
                    <a:lnTo>
                      <a:pt x="339" y="785"/>
                    </a:lnTo>
                    <a:lnTo>
                      <a:pt x="387" y="795"/>
                    </a:lnTo>
                    <a:lnTo>
                      <a:pt x="426" y="795"/>
                    </a:lnTo>
                    <a:lnTo>
                      <a:pt x="455" y="795"/>
                    </a:lnTo>
                    <a:lnTo>
                      <a:pt x="493" y="785"/>
                    </a:lnTo>
                    <a:lnTo>
                      <a:pt x="522" y="775"/>
                    </a:lnTo>
                    <a:lnTo>
                      <a:pt x="552" y="766"/>
                    </a:lnTo>
                    <a:lnTo>
                      <a:pt x="581" y="746"/>
                    </a:lnTo>
                    <a:lnTo>
                      <a:pt x="619" y="717"/>
                    </a:lnTo>
                    <a:lnTo>
                      <a:pt x="648" y="679"/>
                    </a:lnTo>
                    <a:lnTo>
                      <a:pt x="687" y="640"/>
                    </a:lnTo>
                    <a:lnTo>
                      <a:pt x="706" y="649"/>
                    </a:lnTo>
                    <a:lnTo>
                      <a:pt x="677" y="698"/>
                    </a:lnTo>
                    <a:lnTo>
                      <a:pt x="639" y="737"/>
                    </a:lnTo>
                    <a:lnTo>
                      <a:pt x="600" y="775"/>
                    </a:lnTo>
                    <a:lnTo>
                      <a:pt x="561" y="795"/>
                    </a:lnTo>
                    <a:lnTo>
                      <a:pt x="522" y="814"/>
                    </a:lnTo>
                    <a:lnTo>
                      <a:pt x="474" y="834"/>
                    </a:lnTo>
                    <a:lnTo>
                      <a:pt x="426" y="843"/>
                    </a:lnTo>
                    <a:lnTo>
                      <a:pt x="377" y="843"/>
                    </a:lnTo>
                    <a:lnTo>
                      <a:pt x="329" y="843"/>
                    </a:lnTo>
                    <a:lnTo>
                      <a:pt x="290" y="834"/>
                    </a:lnTo>
                    <a:lnTo>
                      <a:pt x="242" y="824"/>
                    </a:lnTo>
                    <a:lnTo>
                      <a:pt x="203" y="804"/>
                    </a:lnTo>
                    <a:lnTo>
                      <a:pt x="164" y="785"/>
                    </a:lnTo>
                    <a:lnTo>
                      <a:pt x="135" y="766"/>
                    </a:lnTo>
                    <a:lnTo>
                      <a:pt x="106" y="737"/>
                    </a:lnTo>
                    <a:lnTo>
                      <a:pt x="77" y="698"/>
                    </a:lnTo>
                    <a:lnTo>
                      <a:pt x="48" y="640"/>
                    </a:lnTo>
                    <a:lnTo>
                      <a:pt x="19" y="582"/>
                    </a:lnTo>
                    <a:lnTo>
                      <a:pt x="9" y="504"/>
                    </a:lnTo>
                    <a:lnTo>
                      <a:pt x="0" y="436"/>
                    </a:lnTo>
                    <a:lnTo>
                      <a:pt x="0" y="378"/>
                    </a:lnTo>
                    <a:lnTo>
                      <a:pt x="9" y="320"/>
                    </a:lnTo>
                    <a:lnTo>
                      <a:pt x="29" y="271"/>
                    </a:lnTo>
                    <a:lnTo>
                      <a:pt x="48" y="223"/>
                    </a:lnTo>
                    <a:lnTo>
                      <a:pt x="77" y="175"/>
                    </a:lnTo>
                    <a:lnTo>
                      <a:pt x="106" y="126"/>
                    </a:lnTo>
                    <a:lnTo>
                      <a:pt x="145" y="87"/>
                    </a:lnTo>
                    <a:lnTo>
                      <a:pt x="184" y="58"/>
                    </a:lnTo>
                    <a:lnTo>
                      <a:pt x="232" y="29"/>
                    </a:lnTo>
                    <a:lnTo>
                      <a:pt x="280" y="10"/>
                    </a:lnTo>
                    <a:lnTo>
                      <a:pt x="339" y="0"/>
                    </a:lnTo>
                    <a:lnTo>
                      <a:pt x="397" y="0"/>
                    </a:lnTo>
                    <a:lnTo>
                      <a:pt x="435" y="0"/>
                    </a:lnTo>
                    <a:lnTo>
                      <a:pt x="474" y="10"/>
                    </a:lnTo>
                    <a:lnTo>
                      <a:pt x="522" y="29"/>
                    </a:lnTo>
                    <a:lnTo>
                      <a:pt x="561" y="39"/>
                    </a:lnTo>
                    <a:lnTo>
                      <a:pt x="571" y="39"/>
                    </a:lnTo>
                    <a:lnTo>
                      <a:pt x="581" y="39"/>
                    </a:lnTo>
                    <a:lnTo>
                      <a:pt x="590" y="49"/>
                    </a:lnTo>
                    <a:lnTo>
                      <a:pt x="600" y="49"/>
                    </a:lnTo>
                    <a:lnTo>
                      <a:pt x="600" y="49"/>
                    </a:lnTo>
                    <a:lnTo>
                      <a:pt x="610" y="39"/>
                    </a:lnTo>
                    <a:lnTo>
                      <a:pt x="619" y="39"/>
                    </a:lnTo>
                    <a:lnTo>
                      <a:pt x="619" y="39"/>
                    </a:lnTo>
                    <a:lnTo>
                      <a:pt x="629" y="39"/>
                    </a:lnTo>
                    <a:lnTo>
                      <a:pt x="639" y="29"/>
                    </a:lnTo>
                    <a:lnTo>
                      <a:pt x="648" y="10"/>
                    </a:lnTo>
                    <a:lnTo>
                      <a:pt x="648" y="0"/>
                    </a:lnTo>
                    <a:lnTo>
                      <a:pt x="668" y="0"/>
                    </a:lnTo>
                    <a:close/>
                  </a:path>
                </a:pathLst>
              </a:custGeom>
              <a:solidFill>
                <a:srgbClr val="000000"/>
              </a:solidFill>
              <a:ln w="9525">
                <a:noFill/>
                <a:round/>
                <a:headEnd/>
                <a:tailEnd/>
              </a:ln>
            </p:spPr>
            <p:txBody>
              <a:bodyPr/>
              <a:lstStyle/>
              <a:p>
                <a:endParaRPr lang="en-US"/>
              </a:p>
            </p:txBody>
          </p:sp>
          <p:sp>
            <p:nvSpPr>
              <p:cNvPr id="101" name="Freeform 100"/>
              <p:cNvSpPr>
                <a:spLocks/>
              </p:cNvSpPr>
              <p:nvPr/>
            </p:nvSpPr>
            <p:spPr bwMode="auto">
              <a:xfrm>
                <a:off x="9224" y="3513"/>
                <a:ext cx="348" cy="804"/>
              </a:xfrm>
              <a:custGeom>
                <a:avLst/>
                <a:gdLst/>
                <a:ahLst/>
                <a:cxnLst>
                  <a:cxn ang="0">
                    <a:pos x="348" y="784"/>
                  </a:cxn>
                  <a:cxn ang="0">
                    <a:pos x="348" y="804"/>
                  </a:cxn>
                  <a:cxn ang="0">
                    <a:pos x="0" y="804"/>
                  </a:cxn>
                  <a:cxn ang="0">
                    <a:pos x="0" y="784"/>
                  </a:cxn>
                  <a:cxn ang="0">
                    <a:pos x="19" y="784"/>
                  </a:cxn>
                  <a:cxn ang="0">
                    <a:pos x="48" y="784"/>
                  </a:cxn>
                  <a:cxn ang="0">
                    <a:pos x="68" y="775"/>
                  </a:cxn>
                  <a:cxn ang="0">
                    <a:pos x="87" y="765"/>
                  </a:cxn>
                  <a:cxn ang="0">
                    <a:pos x="97" y="755"/>
                  </a:cxn>
                  <a:cxn ang="0">
                    <a:pos x="106" y="746"/>
                  </a:cxn>
                  <a:cxn ang="0">
                    <a:pos x="106" y="717"/>
                  </a:cxn>
                  <a:cxn ang="0">
                    <a:pos x="116" y="697"/>
                  </a:cxn>
                  <a:cxn ang="0">
                    <a:pos x="116" y="659"/>
                  </a:cxn>
                  <a:cxn ang="0">
                    <a:pos x="116" y="145"/>
                  </a:cxn>
                  <a:cxn ang="0">
                    <a:pos x="116" y="116"/>
                  </a:cxn>
                  <a:cxn ang="0">
                    <a:pos x="116" y="96"/>
                  </a:cxn>
                  <a:cxn ang="0">
                    <a:pos x="106" y="77"/>
                  </a:cxn>
                  <a:cxn ang="0">
                    <a:pos x="106" y="67"/>
                  </a:cxn>
                  <a:cxn ang="0">
                    <a:pos x="106" y="58"/>
                  </a:cxn>
                  <a:cxn ang="0">
                    <a:pos x="97" y="48"/>
                  </a:cxn>
                  <a:cxn ang="0">
                    <a:pos x="87" y="38"/>
                  </a:cxn>
                  <a:cxn ang="0">
                    <a:pos x="77" y="38"/>
                  </a:cxn>
                  <a:cxn ang="0">
                    <a:pos x="68" y="29"/>
                  </a:cxn>
                  <a:cxn ang="0">
                    <a:pos x="48" y="29"/>
                  </a:cxn>
                  <a:cxn ang="0">
                    <a:pos x="39" y="19"/>
                  </a:cxn>
                  <a:cxn ang="0">
                    <a:pos x="19" y="19"/>
                  </a:cxn>
                  <a:cxn ang="0">
                    <a:pos x="0" y="19"/>
                  </a:cxn>
                  <a:cxn ang="0">
                    <a:pos x="0" y="0"/>
                  </a:cxn>
                  <a:cxn ang="0">
                    <a:pos x="348" y="0"/>
                  </a:cxn>
                  <a:cxn ang="0">
                    <a:pos x="348" y="19"/>
                  </a:cxn>
                  <a:cxn ang="0">
                    <a:pos x="310" y="19"/>
                  </a:cxn>
                  <a:cxn ang="0">
                    <a:pos x="290" y="19"/>
                  </a:cxn>
                  <a:cxn ang="0">
                    <a:pos x="271" y="29"/>
                  </a:cxn>
                  <a:cxn ang="0">
                    <a:pos x="252" y="48"/>
                  </a:cxn>
                  <a:cxn ang="0">
                    <a:pos x="242" y="58"/>
                  </a:cxn>
                  <a:cxn ang="0">
                    <a:pos x="242" y="67"/>
                  </a:cxn>
                  <a:cxn ang="0">
                    <a:pos x="242" y="87"/>
                  </a:cxn>
                  <a:cxn ang="0">
                    <a:pos x="232" y="116"/>
                  </a:cxn>
                  <a:cxn ang="0">
                    <a:pos x="232" y="145"/>
                  </a:cxn>
                  <a:cxn ang="0">
                    <a:pos x="232" y="659"/>
                  </a:cxn>
                  <a:cxn ang="0">
                    <a:pos x="232" y="688"/>
                  </a:cxn>
                  <a:cxn ang="0">
                    <a:pos x="232" y="717"/>
                  </a:cxn>
                  <a:cxn ang="0">
                    <a:pos x="232" y="736"/>
                  </a:cxn>
                  <a:cxn ang="0">
                    <a:pos x="232" y="746"/>
                  </a:cxn>
                  <a:cxn ang="0">
                    <a:pos x="232" y="755"/>
                  </a:cxn>
                  <a:cxn ang="0">
                    <a:pos x="242" y="765"/>
                  </a:cxn>
                  <a:cxn ang="0">
                    <a:pos x="252" y="775"/>
                  </a:cxn>
                  <a:cxn ang="0">
                    <a:pos x="261" y="775"/>
                  </a:cxn>
                  <a:cxn ang="0">
                    <a:pos x="271" y="775"/>
                  </a:cxn>
                  <a:cxn ang="0">
                    <a:pos x="290" y="775"/>
                  </a:cxn>
                  <a:cxn ang="0">
                    <a:pos x="300" y="784"/>
                  </a:cxn>
                  <a:cxn ang="0">
                    <a:pos x="310" y="784"/>
                  </a:cxn>
                  <a:cxn ang="0">
                    <a:pos x="348" y="784"/>
                  </a:cxn>
                </a:cxnLst>
                <a:rect l="0" t="0" r="r" b="b"/>
                <a:pathLst>
                  <a:path w="348" h="804">
                    <a:moveTo>
                      <a:pt x="348" y="784"/>
                    </a:moveTo>
                    <a:lnTo>
                      <a:pt x="348" y="804"/>
                    </a:lnTo>
                    <a:lnTo>
                      <a:pt x="0" y="804"/>
                    </a:lnTo>
                    <a:lnTo>
                      <a:pt x="0" y="784"/>
                    </a:lnTo>
                    <a:lnTo>
                      <a:pt x="19" y="784"/>
                    </a:lnTo>
                    <a:lnTo>
                      <a:pt x="48" y="784"/>
                    </a:lnTo>
                    <a:lnTo>
                      <a:pt x="68" y="775"/>
                    </a:lnTo>
                    <a:lnTo>
                      <a:pt x="87" y="765"/>
                    </a:lnTo>
                    <a:lnTo>
                      <a:pt x="97" y="755"/>
                    </a:lnTo>
                    <a:lnTo>
                      <a:pt x="106" y="746"/>
                    </a:lnTo>
                    <a:lnTo>
                      <a:pt x="106" y="717"/>
                    </a:lnTo>
                    <a:lnTo>
                      <a:pt x="116" y="697"/>
                    </a:lnTo>
                    <a:lnTo>
                      <a:pt x="116" y="659"/>
                    </a:lnTo>
                    <a:lnTo>
                      <a:pt x="116" y="145"/>
                    </a:lnTo>
                    <a:lnTo>
                      <a:pt x="116" y="116"/>
                    </a:lnTo>
                    <a:lnTo>
                      <a:pt x="116" y="96"/>
                    </a:lnTo>
                    <a:lnTo>
                      <a:pt x="106" y="77"/>
                    </a:lnTo>
                    <a:lnTo>
                      <a:pt x="106" y="67"/>
                    </a:lnTo>
                    <a:lnTo>
                      <a:pt x="106" y="58"/>
                    </a:lnTo>
                    <a:lnTo>
                      <a:pt x="97" y="48"/>
                    </a:lnTo>
                    <a:lnTo>
                      <a:pt x="87" y="38"/>
                    </a:lnTo>
                    <a:lnTo>
                      <a:pt x="77" y="38"/>
                    </a:lnTo>
                    <a:lnTo>
                      <a:pt x="68" y="29"/>
                    </a:lnTo>
                    <a:lnTo>
                      <a:pt x="48" y="29"/>
                    </a:lnTo>
                    <a:lnTo>
                      <a:pt x="39" y="19"/>
                    </a:lnTo>
                    <a:lnTo>
                      <a:pt x="19" y="19"/>
                    </a:lnTo>
                    <a:lnTo>
                      <a:pt x="0" y="19"/>
                    </a:lnTo>
                    <a:lnTo>
                      <a:pt x="0" y="0"/>
                    </a:lnTo>
                    <a:lnTo>
                      <a:pt x="348" y="0"/>
                    </a:lnTo>
                    <a:lnTo>
                      <a:pt x="348" y="19"/>
                    </a:lnTo>
                    <a:lnTo>
                      <a:pt x="310" y="19"/>
                    </a:lnTo>
                    <a:lnTo>
                      <a:pt x="290" y="19"/>
                    </a:lnTo>
                    <a:lnTo>
                      <a:pt x="271" y="29"/>
                    </a:lnTo>
                    <a:lnTo>
                      <a:pt x="252" y="48"/>
                    </a:lnTo>
                    <a:lnTo>
                      <a:pt x="242" y="58"/>
                    </a:lnTo>
                    <a:lnTo>
                      <a:pt x="242" y="67"/>
                    </a:lnTo>
                    <a:lnTo>
                      <a:pt x="242" y="87"/>
                    </a:lnTo>
                    <a:lnTo>
                      <a:pt x="232" y="116"/>
                    </a:lnTo>
                    <a:lnTo>
                      <a:pt x="232" y="145"/>
                    </a:lnTo>
                    <a:lnTo>
                      <a:pt x="232" y="659"/>
                    </a:lnTo>
                    <a:lnTo>
                      <a:pt x="232" y="688"/>
                    </a:lnTo>
                    <a:lnTo>
                      <a:pt x="232" y="717"/>
                    </a:lnTo>
                    <a:lnTo>
                      <a:pt x="232" y="736"/>
                    </a:lnTo>
                    <a:lnTo>
                      <a:pt x="232" y="746"/>
                    </a:lnTo>
                    <a:lnTo>
                      <a:pt x="232" y="755"/>
                    </a:lnTo>
                    <a:lnTo>
                      <a:pt x="242" y="765"/>
                    </a:lnTo>
                    <a:lnTo>
                      <a:pt x="252" y="775"/>
                    </a:lnTo>
                    <a:lnTo>
                      <a:pt x="261" y="775"/>
                    </a:lnTo>
                    <a:lnTo>
                      <a:pt x="271" y="775"/>
                    </a:lnTo>
                    <a:lnTo>
                      <a:pt x="290" y="775"/>
                    </a:lnTo>
                    <a:lnTo>
                      <a:pt x="300" y="784"/>
                    </a:lnTo>
                    <a:lnTo>
                      <a:pt x="310" y="784"/>
                    </a:lnTo>
                    <a:lnTo>
                      <a:pt x="348" y="784"/>
                    </a:lnTo>
                    <a:close/>
                  </a:path>
                </a:pathLst>
              </a:custGeom>
              <a:solidFill>
                <a:srgbClr val="000000"/>
              </a:solidFill>
              <a:ln w="9525">
                <a:noFill/>
                <a:round/>
                <a:headEnd/>
                <a:tailEnd/>
              </a:ln>
            </p:spPr>
            <p:txBody>
              <a:bodyPr/>
              <a:lstStyle/>
              <a:p>
                <a:endParaRPr lang="en-US"/>
              </a:p>
            </p:txBody>
          </p:sp>
          <p:sp>
            <p:nvSpPr>
              <p:cNvPr id="102" name="Freeform 101"/>
              <p:cNvSpPr>
                <a:spLocks noEditPoints="1"/>
              </p:cNvSpPr>
              <p:nvPr/>
            </p:nvSpPr>
            <p:spPr bwMode="auto">
              <a:xfrm>
                <a:off x="9640" y="3513"/>
                <a:ext cx="823" cy="804"/>
              </a:xfrm>
              <a:custGeom>
                <a:avLst/>
                <a:gdLst/>
                <a:ahLst/>
                <a:cxnLst>
                  <a:cxn ang="0">
                    <a:pos x="591" y="804"/>
                  </a:cxn>
                  <a:cxn ang="0">
                    <a:pos x="300" y="426"/>
                  </a:cxn>
                  <a:cxn ang="0">
                    <a:pos x="271" y="436"/>
                  </a:cxn>
                  <a:cxn ang="0">
                    <a:pos x="262" y="436"/>
                  </a:cxn>
                  <a:cxn ang="0">
                    <a:pos x="242" y="436"/>
                  </a:cxn>
                  <a:cxn ang="0">
                    <a:pos x="242" y="436"/>
                  </a:cxn>
                  <a:cxn ang="0">
                    <a:pos x="233" y="426"/>
                  </a:cxn>
                  <a:cxn ang="0">
                    <a:pos x="233" y="659"/>
                  </a:cxn>
                  <a:cxn ang="0">
                    <a:pos x="242" y="726"/>
                  </a:cxn>
                  <a:cxn ang="0">
                    <a:pos x="242" y="765"/>
                  </a:cxn>
                  <a:cxn ang="0">
                    <a:pos x="281" y="775"/>
                  </a:cxn>
                  <a:cxn ang="0">
                    <a:pos x="310" y="784"/>
                  </a:cxn>
                  <a:cxn ang="0">
                    <a:pos x="349" y="804"/>
                  </a:cxn>
                  <a:cxn ang="0">
                    <a:pos x="0" y="784"/>
                  </a:cxn>
                  <a:cxn ang="0">
                    <a:pos x="49" y="784"/>
                  </a:cxn>
                  <a:cxn ang="0">
                    <a:pos x="87" y="765"/>
                  </a:cxn>
                  <a:cxn ang="0">
                    <a:pos x="107" y="746"/>
                  </a:cxn>
                  <a:cxn ang="0">
                    <a:pos x="116" y="697"/>
                  </a:cxn>
                  <a:cxn ang="0">
                    <a:pos x="116" y="145"/>
                  </a:cxn>
                  <a:cxn ang="0">
                    <a:pos x="107" y="77"/>
                  </a:cxn>
                  <a:cxn ang="0">
                    <a:pos x="97" y="48"/>
                  </a:cxn>
                  <a:cxn ang="0">
                    <a:pos x="68" y="29"/>
                  </a:cxn>
                  <a:cxn ang="0">
                    <a:pos x="29" y="19"/>
                  </a:cxn>
                  <a:cxn ang="0">
                    <a:pos x="0" y="0"/>
                  </a:cxn>
                  <a:cxn ang="0">
                    <a:pos x="349" y="0"/>
                  </a:cxn>
                  <a:cxn ang="0">
                    <a:pos x="446" y="9"/>
                  </a:cxn>
                  <a:cxn ang="0">
                    <a:pos x="513" y="29"/>
                  </a:cxn>
                  <a:cxn ang="0">
                    <a:pos x="572" y="67"/>
                  </a:cxn>
                  <a:cxn ang="0">
                    <a:pos x="610" y="116"/>
                  </a:cxn>
                  <a:cxn ang="0">
                    <a:pos x="639" y="174"/>
                  </a:cxn>
                  <a:cxn ang="0">
                    <a:pos x="639" y="242"/>
                  </a:cxn>
                  <a:cxn ang="0">
                    <a:pos x="610" y="300"/>
                  </a:cxn>
                  <a:cxn ang="0">
                    <a:pos x="562" y="348"/>
                  </a:cxn>
                  <a:cxn ang="0">
                    <a:pos x="484" y="387"/>
                  </a:cxn>
                  <a:cxn ang="0">
                    <a:pos x="610" y="639"/>
                  </a:cxn>
                  <a:cxn ang="0">
                    <a:pos x="668" y="707"/>
                  </a:cxn>
                  <a:cxn ang="0">
                    <a:pos x="707" y="755"/>
                  </a:cxn>
                  <a:cxn ang="0">
                    <a:pos x="755" y="775"/>
                  </a:cxn>
                  <a:cxn ang="0">
                    <a:pos x="814" y="784"/>
                  </a:cxn>
                  <a:cxn ang="0">
                    <a:pos x="233" y="387"/>
                  </a:cxn>
                  <a:cxn ang="0">
                    <a:pos x="242" y="387"/>
                  </a:cxn>
                  <a:cxn ang="0">
                    <a:pos x="242" y="387"/>
                  </a:cxn>
                  <a:cxn ang="0">
                    <a:pos x="252" y="387"/>
                  </a:cxn>
                  <a:cxn ang="0">
                    <a:pos x="262" y="397"/>
                  </a:cxn>
                  <a:cxn ang="0">
                    <a:pos x="368" y="387"/>
                  </a:cxn>
                  <a:cxn ang="0">
                    <a:pos x="436" y="348"/>
                  </a:cxn>
                  <a:cxn ang="0">
                    <a:pos x="484" y="281"/>
                  </a:cxn>
                  <a:cxn ang="0">
                    <a:pos x="504" y="213"/>
                  </a:cxn>
                  <a:cxn ang="0">
                    <a:pos x="494" y="145"/>
                  </a:cxn>
                  <a:cxn ang="0">
                    <a:pos x="455" y="87"/>
                  </a:cxn>
                  <a:cxn ang="0">
                    <a:pos x="397" y="48"/>
                  </a:cxn>
                  <a:cxn ang="0">
                    <a:pos x="320" y="38"/>
                  </a:cxn>
                  <a:cxn ang="0">
                    <a:pos x="281" y="48"/>
                  </a:cxn>
                  <a:cxn ang="0">
                    <a:pos x="233" y="58"/>
                  </a:cxn>
                </a:cxnLst>
                <a:rect l="0" t="0" r="r" b="b"/>
                <a:pathLst>
                  <a:path w="823" h="804">
                    <a:moveTo>
                      <a:pt x="823" y="804"/>
                    </a:moveTo>
                    <a:lnTo>
                      <a:pt x="591" y="804"/>
                    </a:lnTo>
                    <a:lnTo>
                      <a:pt x="310" y="426"/>
                    </a:lnTo>
                    <a:lnTo>
                      <a:pt x="300" y="426"/>
                    </a:lnTo>
                    <a:lnTo>
                      <a:pt x="281" y="426"/>
                    </a:lnTo>
                    <a:lnTo>
                      <a:pt x="271" y="436"/>
                    </a:lnTo>
                    <a:lnTo>
                      <a:pt x="262" y="436"/>
                    </a:lnTo>
                    <a:lnTo>
                      <a:pt x="262" y="436"/>
                    </a:lnTo>
                    <a:lnTo>
                      <a:pt x="252" y="436"/>
                    </a:lnTo>
                    <a:lnTo>
                      <a:pt x="242" y="436"/>
                    </a:lnTo>
                    <a:lnTo>
                      <a:pt x="242" y="436"/>
                    </a:lnTo>
                    <a:lnTo>
                      <a:pt x="242" y="436"/>
                    </a:lnTo>
                    <a:lnTo>
                      <a:pt x="242" y="426"/>
                    </a:lnTo>
                    <a:lnTo>
                      <a:pt x="233" y="426"/>
                    </a:lnTo>
                    <a:lnTo>
                      <a:pt x="233" y="426"/>
                    </a:lnTo>
                    <a:lnTo>
                      <a:pt x="233" y="659"/>
                    </a:lnTo>
                    <a:lnTo>
                      <a:pt x="233" y="697"/>
                    </a:lnTo>
                    <a:lnTo>
                      <a:pt x="242" y="726"/>
                    </a:lnTo>
                    <a:lnTo>
                      <a:pt x="242" y="755"/>
                    </a:lnTo>
                    <a:lnTo>
                      <a:pt x="242" y="765"/>
                    </a:lnTo>
                    <a:lnTo>
                      <a:pt x="262" y="775"/>
                    </a:lnTo>
                    <a:lnTo>
                      <a:pt x="281" y="775"/>
                    </a:lnTo>
                    <a:lnTo>
                      <a:pt x="291" y="784"/>
                    </a:lnTo>
                    <a:lnTo>
                      <a:pt x="310" y="784"/>
                    </a:lnTo>
                    <a:lnTo>
                      <a:pt x="349" y="784"/>
                    </a:lnTo>
                    <a:lnTo>
                      <a:pt x="349" y="804"/>
                    </a:lnTo>
                    <a:lnTo>
                      <a:pt x="0" y="804"/>
                    </a:lnTo>
                    <a:lnTo>
                      <a:pt x="0" y="784"/>
                    </a:lnTo>
                    <a:lnTo>
                      <a:pt x="29" y="784"/>
                    </a:lnTo>
                    <a:lnTo>
                      <a:pt x="49" y="784"/>
                    </a:lnTo>
                    <a:lnTo>
                      <a:pt x="68" y="775"/>
                    </a:lnTo>
                    <a:lnTo>
                      <a:pt x="87" y="765"/>
                    </a:lnTo>
                    <a:lnTo>
                      <a:pt x="97" y="755"/>
                    </a:lnTo>
                    <a:lnTo>
                      <a:pt x="107" y="746"/>
                    </a:lnTo>
                    <a:lnTo>
                      <a:pt x="107" y="717"/>
                    </a:lnTo>
                    <a:lnTo>
                      <a:pt x="116" y="697"/>
                    </a:lnTo>
                    <a:lnTo>
                      <a:pt x="116" y="659"/>
                    </a:lnTo>
                    <a:lnTo>
                      <a:pt x="116" y="145"/>
                    </a:lnTo>
                    <a:lnTo>
                      <a:pt x="116" y="106"/>
                    </a:lnTo>
                    <a:lnTo>
                      <a:pt x="107" y="77"/>
                    </a:lnTo>
                    <a:lnTo>
                      <a:pt x="107" y="58"/>
                    </a:lnTo>
                    <a:lnTo>
                      <a:pt x="97" y="48"/>
                    </a:lnTo>
                    <a:lnTo>
                      <a:pt x="78" y="38"/>
                    </a:lnTo>
                    <a:lnTo>
                      <a:pt x="68" y="29"/>
                    </a:lnTo>
                    <a:lnTo>
                      <a:pt x="49" y="19"/>
                    </a:lnTo>
                    <a:lnTo>
                      <a:pt x="29" y="19"/>
                    </a:lnTo>
                    <a:lnTo>
                      <a:pt x="0" y="19"/>
                    </a:lnTo>
                    <a:lnTo>
                      <a:pt x="0" y="0"/>
                    </a:lnTo>
                    <a:lnTo>
                      <a:pt x="291" y="0"/>
                    </a:lnTo>
                    <a:lnTo>
                      <a:pt x="349" y="0"/>
                    </a:lnTo>
                    <a:lnTo>
                      <a:pt x="407" y="9"/>
                    </a:lnTo>
                    <a:lnTo>
                      <a:pt x="446" y="9"/>
                    </a:lnTo>
                    <a:lnTo>
                      <a:pt x="484" y="19"/>
                    </a:lnTo>
                    <a:lnTo>
                      <a:pt x="513" y="29"/>
                    </a:lnTo>
                    <a:lnTo>
                      <a:pt x="542" y="48"/>
                    </a:lnTo>
                    <a:lnTo>
                      <a:pt x="572" y="67"/>
                    </a:lnTo>
                    <a:lnTo>
                      <a:pt x="591" y="87"/>
                    </a:lnTo>
                    <a:lnTo>
                      <a:pt x="610" y="116"/>
                    </a:lnTo>
                    <a:lnTo>
                      <a:pt x="630" y="145"/>
                    </a:lnTo>
                    <a:lnTo>
                      <a:pt x="639" y="174"/>
                    </a:lnTo>
                    <a:lnTo>
                      <a:pt x="639" y="203"/>
                    </a:lnTo>
                    <a:lnTo>
                      <a:pt x="639" y="242"/>
                    </a:lnTo>
                    <a:lnTo>
                      <a:pt x="630" y="271"/>
                    </a:lnTo>
                    <a:lnTo>
                      <a:pt x="610" y="300"/>
                    </a:lnTo>
                    <a:lnTo>
                      <a:pt x="591" y="329"/>
                    </a:lnTo>
                    <a:lnTo>
                      <a:pt x="562" y="348"/>
                    </a:lnTo>
                    <a:lnTo>
                      <a:pt x="533" y="368"/>
                    </a:lnTo>
                    <a:lnTo>
                      <a:pt x="484" y="387"/>
                    </a:lnTo>
                    <a:lnTo>
                      <a:pt x="436" y="407"/>
                    </a:lnTo>
                    <a:lnTo>
                      <a:pt x="610" y="639"/>
                    </a:lnTo>
                    <a:lnTo>
                      <a:pt x="639" y="678"/>
                    </a:lnTo>
                    <a:lnTo>
                      <a:pt x="668" y="707"/>
                    </a:lnTo>
                    <a:lnTo>
                      <a:pt x="688" y="736"/>
                    </a:lnTo>
                    <a:lnTo>
                      <a:pt x="707" y="755"/>
                    </a:lnTo>
                    <a:lnTo>
                      <a:pt x="726" y="765"/>
                    </a:lnTo>
                    <a:lnTo>
                      <a:pt x="755" y="775"/>
                    </a:lnTo>
                    <a:lnTo>
                      <a:pt x="785" y="784"/>
                    </a:lnTo>
                    <a:lnTo>
                      <a:pt x="814" y="784"/>
                    </a:lnTo>
                    <a:lnTo>
                      <a:pt x="823" y="804"/>
                    </a:lnTo>
                    <a:close/>
                    <a:moveTo>
                      <a:pt x="233" y="387"/>
                    </a:moveTo>
                    <a:lnTo>
                      <a:pt x="233" y="387"/>
                    </a:lnTo>
                    <a:lnTo>
                      <a:pt x="242" y="387"/>
                    </a:lnTo>
                    <a:lnTo>
                      <a:pt x="242" y="387"/>
                    </a:lnTo>
                    <a:lnTo>
                      <a:pt x="242" y="387"/>
                    </a:lnTo>
                    <a:lnTo>
                      <a:pt x="242" y="387"/>
                    </a:lnTo>
                    <a:lnTo>
                      <a:pt x="252" y="387"/>
                    </a:lnTo>
                    <a:lnTo>
                      <a:pt x="262" y="397"/>
                    </a:lnTo>
                    <a:lnTo>
                      <a:pt x="262" y="397"/>
                    </a:lnTo>
                    <a:lnTo>
                      <a:pt x="320" y="397"/>
                    </a:lnTo>
                    <a:lnTo>
                      <a:pt x="368" y="387"/>
                    </a:lnTo>
                    <a:lnTo>
                      <a:pt x="407" y="368"/>
                    </a:lnTo>
                    <a:lnTo>
                      <a:pt x="436" y="348"/>
                    </a:lnTo>
                    <a:lnTo>
                      <a:pt x="465" y="319"/>
                    </a:lnTo>
                    <a:lnTo>
                      <a:pt x="484" y="281"/>
                    </a:lnTo>
                    <a:lnTo>
                      <a:pt x="494" y="251"/>
                    </a:lnTo>
                    <a:lnTo>
                      <a:pt x="504" y="213"/>
                    </a:lnTo>
                    <a:lnTo>
                      <a:pt x="504" y="174"/>
                    </a:lnTo>
                    <a:lnTo>
                      <a:pt x="494" y="145"/>
                    </a:lnTo>
                    <a:lnTo>
                      <a:pt x="475" y="116"/>
                    </a:lnTo>
                    <a:lnTo>
                      <a:pt x="455" y="87"/>
                    </a:lnTo>
                    <a:lnTo>
                      <a:pt x="426" y="67"/>
                    </a:lnTo>
                    <a:lnTo>
                      <a:pt x="397" y="48"/>
                    </a:lnTo>
                    <a:lnTo>
                      <a:pt x="358" y="38"/>
                    </a:lnTo>
                    <a:lnTo>
                      <a:pt x="320" y="38"/>
                    </a:lnTo>
                    <a:lnTo>
                      <a:pt x="300" y="38"/>
                    </a:lnTo>
                    <a:lnTo>
                      <a:pt x="281" y="48"/>
                    </a:lnTo>
                    <a:lnTo>
                      <a:pt x="262" y="48"/>
                    </a:lnTo>
                    <a:lnTo>
                      <a:pt x="233" y="58"/>
                    </a:lnTo>
                    <a:lnTo>
                      <a:pt x="233" y="387"/>
                    </a:lnTo>
                    <a:close/>
                  </a:path>
                </a:pathLst>
              </a:custGeom>
              <a:solidFill>
                <a:srgbClr val="000000"/>
              </a:solidFill>
              <a:ln w="9525">
                <a:noFill/>
                <a:round/>
                <a:headEnd/>
                <a:tailEnd/>
              </a:ln>
            </p:spPr>
            <p:txBody>
              <a:bodyPr/>
              <a:lstStyle/>
              <a:p>
                <a:endParaRPr lang="en-US"/>
              </a:p>
            </p:txBody>
          </p:sp>
          <p:sp>
            <p:nvSpPr>
              <p:cNvPr id="103" name="Freeform 102"/>
              <p:cNvSpPr>
                <a:spLocks/>
              </p:cNvSpPr>
              <p:nvPr/>
            </p:nvSpPr>
            <p:spPr bwMode="auto">
              <a:xfrm>
                <a:off x="10444" y="3513"/>
                <a:ext cx="891" cy="823"/>
              </a:xfrm>
              <a:custGeom>
                <a:avLst/>
                <a:gdLst/>
                <a:ahLst/>
                <a:cxnLst>
                  <a:cxn ang="0">
                    <a:pos x="213" y="0"/>
                  </a:cxn>
                  <a:cxn ang="0">
                    <a:pos x="726" y="145"/>
                  </a:cxn>
                  <a:cxn ang="0">
                    <a:pos x="716" y="77"/>
                  </a:cxn>
                  <a:cxn ang="0">
                    <a:pos x="707" y="48"/>
                  </a:cxn>
                  <a:cxn ang="0">
                    <a:pos x="668" y="29"/>
                  </a:cxn>
                  <a:cxn ang="0">
                    <a:pos x="629" y="19"/>
                  </a:cxn>
                  <a:cxn ang="0">
                    <a:pos x="610" y="0"/>
                  </a:cxn>
                  <a:cxn ang="0">
                    <a:pos x="891" y="19"/>
                  </a:cxn>
                  <a:cxn ang="0">
                    <a:pos x="833" y="19"/>
                  </a:cxn>
                  <a:cxn ang="0">
                    <a:pos x="794" y="48"/>
                  </a:cxn>
                  <a:cxn ang="0">
                    <a:pos x="784" y="67"/>
                  </a:cxn>
                  <a:cxn ang="0">
                    <a:pos x="774" y="116"/>
                  </a:cxn>
                  <a:cxn ang="0">
                    <a:pos x="774" y="823"/>
                  </a:cxn>
                  <a:cxn ang="0">
                    <a:pos x="213" y="174"/>
                  </a:cxn>
                  <a:cxn ang="0">
                    <a:pos x="213" y="697"/>
                  </a:cxn>
                  <a:cxn ang="0">
                    <a:pos x="223" y="755"/>
                  </a:cxn>
                  <a:cxn ang="0">
                    <a:pos x="242" y="775"/>
                  </a:cxn>
                  <a:cxn ang="0">
                    <a:pos x="281" y="784"/>
                  </a:cxn>
                  <a:cxn ang="0">
                    <a:pos x="329" y="784"/>
                  </a:cxn>
                  <a:cxn ang="0">
                    <a:pos x="48" y="804"/>
                  </a:cxn>
                  <a:cxn ang="0">
                    <a:pos x="68" y="784"/>
                  </a:cxn>
                  <a:cxn ang="0">
                    <a:pos x="116" y="775"/>
                  </a:cxn>
                  <a:cxn ang="0">
                    <a:pos x="145" y="755"/>
                  </a:cxn>
                  <a:cxn ang="0">
                    <a:pos x="155" y="717"/>
                  </a:cxn>
                  <a:cxn ang="0">
                    <a:pos x="164" y="659"/>
                  </a:cxn>
                  <a:cxn ang="0">
                    <a:pos x="145" y="96"/>
                  </a:cxn>
                  <a:cxn ang="0">
                    <a:pos x="116" y="67"/>
                  </a:cxn>
                  <a:cxn ang="0">
                    <a:pos x="97" y="58"/>
                  </a:cxn>
                  <a:cxn ang="0">
                    <a:pos x="68" y="38"/>
                  </a:cxn>
                  <a:cxn ang="0">
                    <a:pos x="48" y="38"/>
                  </a:cxn>
                  <a:cxn ang="0">
                    <a:pos x="19" y="29"/>
                  </a:cxn>
                  <a:cxn ang="0">
                    <a:pos x="0" y="0"/>
                  </a:cxn>
                </a:cxnLst>
                <a:rect l="0" t="0" r="r" b="b"/>
                <a:pathLst>
                  <a:path w="891" h="823">
                    <a:moveTo>
                      <a:pt x="0" y="0"/>
                    </a:moveTo>
                    <a:lnTo>
                      <a:pt x="213" y="0"/>
                    </a:lnTo>
                    <a:lnTo>
                      <a:pt x="726" y="629"/>
                    </a:lnTo>
                    <a:lnTo>
                      <a:pt x="726" y="145"/>
                    </a:lnTo>
                    <a:lnTo>
                      <a:pt x="726" y="106"/>
                    </a:lnTo>
                    <a:lnTo>
                      <a:pt x="716" y="77"/>
                    </a:lnTo>
                    <a:lnTo>
                      <a:pt x="716" y="58"/>
                    </a:lnTo>
                    <a:lnTo>
                      <a:pt x="707" y="48"/>
                    </a:lnTo>
                    <a:lnTo>
                      <a:pt x="687" y="38"/>
                    </a:lnTo>
                    <a:lnTo>
                      <a:pt x="668" y="29"/>
                    </a:lnTo>
                    <a:lnTo>
                      <a:pt x="649" y="19"/>
                    </a:lnTo>
                    <a:lnTo>
                      <a:pt x="629" y="19"/>
                    </a:lnTo>
                    <a:lnTo>
                      <a:pt x="610" y="19"/>
                    </a:lnTo>
                    <a:lnTo>
                      <a:pt x="610" y="0"/>
                    </a:lnTo>
                    <a:lnTo>
                      <a:pt x="891" y="0"/>
                    </a:lnTo>
                    <a:lnTo>
                      <a:pt x="891" y="19"/>
                    </a:lnTo>
                    <a:lnTo>
                      <a:pt x="862" y="19"/>
                    </a:lnTo>
                    <a:lnTo>
                      <a:pt x="833" y="19"/>
                    </a:lnTo>
                    <a:lnTo>
                      <a:pt x="813" y="29"/>
                    </a:lnTo>
                    <a:lnTo>
                      <a:pt x="794" y="48"/>
                    </a:lnTo>
                    <a:lnTo>
                      <a:pt x="784" y="58"/>
                    </a:lnTo>
                    <a:lnTo>
                      <a:pt x="784" y="67"/>
                    </a:lnTo>
                    <a:lnTo>
                      <a:pt x="784" y="87"/>
                    </a:lnTo>
                    <a:lnTo>
                      <a:pt x="774" y="116"/>
                    </a:lnTo>
                    <a:lnTo>
                      <a:pt x="774" y="145"/>
                    </a:lnTo>
                    <a:lnTo>
                      <a:pt x="774" y="823"/>
                    </a:lnTo>
                    <a:lnTo>
                      <a:pt x="745" y="823"/>
                    </a:lnTo>
                    <a:lnTo>
                      <a:pt x="213" y="174"/>
                    </a:lnTo>
                    <a:lnTo>
                      <a:pt x="213" y="659"/>
                    </a:lnTo>
                    <a:lnTo>
                      <a:pt x="213" y="697"/>
                    </a:lnTo>
                    <a:lnTo>
                      <a:pt x="223" y="726"/>
                    </a:lnTo>
                    <a:lnTo>
                      <a:pt x="223" y="755"/>
                    </a:lnTo>
                    <a:lnTo>
                      <a:pt x="223" y="765"/>
                    </a:lnTo>
                    <a:lnTo>
                      <a:pt x="242" y="775"/>
                    </a:lnTo>
                    <a:lnTo>
                      <a:pt x="261" y="775"/>
                    </a:lnTo>
                    <a:lnTo>
                      <a:pt x="281" y="784"/>
                    </a:lnTo>
                    <a:lnTo>
                      <a:pt x="300" y="784"/>
                    </a:lnTo>
                    <a:lnTo>
                      <a:pt x="329" y="784"/>
                    </a:lnTo>
                    <a:lnTo>
                      <a:pt x="329" y="804"/>
                    </a:lnTo>
                    <a:lnTo>
                      <a:pt x="48" y="804"/>
                    </a:lnTo>
                    <a:lnTo>
                      <a:pt x="48" y="784"/>
                    </a:lnTo>
                    <a:lnTo>
                      <a:pt x="68" y="784"/>
                    </a:lnTo>
                    <a:lnTo>
                      <a:pt x="97" y="784"/>
                    </a:lnTo>
                    <a:lnTo>
                      <a:pt x="116" y="775"/>
                    </a:lnTo>
                    <a:lnTo>
                      <a:pt x="135" y="765"/>
                    </a:lnTo>
                    <a:lnTo>
                      <a:pt x="145" y="755"/>
                    </a:lnTo>
                    <a:lnTo>
                      <a:pt x="155" y="746"/>
                    </a:lnTo>
                    <a:lnTo>
                      <a:pt x="155" y="717"/>
                    </a:lnTo>
                    <a:lnTo>
                      <a:pt x="164" y="697"/>
                    </a:lnTo>
                    <a:lnTo>
                      <a:pt x="164" y="659"/>
                    </a:lnTo>
                    <a:lnTo>
                      <a:pt x="164" y="116"/>
                    </a:lnTo>
                    <a:lnTo>
                      <a:pt x="145" y="96"/>
                    </a:lnTo>
                    <a:lnTo>
                      <a:pt x="135" y="87"/>
                    </a:lnTo>
                    <a:lnTo>
                      <a:pt x="116" y="67"/>
                    </a:lnTo>
                    <a:lnTo>
                      <a:pt x="106" y="67"/>
                    </a:lnTo>
                    <a:lnTo>
                      <a:pt x="97" y="58"/>
                    </a:lnTo>
                    <a:lnTo>
                      <a:pt x="87" y="48"/>
                    </a:lnTo>
                    <a:lnTo>
                      <a:pt x="68" y="38"/>
                    </a:lnTo>
                    <a:lnTo>
                      <a:pt x="58" y="38"/>
                    </a:lnTo>
                    <a:lnTo>
                      <a:pt x="48" y="38"/>
                    </a:lnTo>
                    <a:lnTo>
                      <a:pt x="29" y="29"/>
                    </a:lnTo>
                    <a:lnTo>
                      <a:pt x="19" y="29"/>
                    </a:lnTo>
                    <a:lnTo>
                      <a:pt x="0" y="29"/>
                    </a:lnTo>
                    <a:lnTo>
                      <a:pt x="0" y="0"/>
                    </a:lnTo>
                    <a:close/>
                  </a:path>
                </a:pathLst>
              </a:custGeom>
              <a:solidFill>
                <a:srgbClr val="000000"/>
              </a:solidFill>
              <a:ln w="9525">
                <a:noFill/>
                <a:round/>
                <a:headEnd/>
                <a:tailEnd/>
              </a:ln>
            </p:spPr>
            <p:txBody>
              <a:bodyPr/>
              <a:lstStyle/>
              <a:p>
                <a:endParaRPr lang="en-US"/>
              </a:p>
            </p:txBody>
          </p:sp>
          <p:sp>
            <p:nvSpPr>
              <p:cNvPr id="104" name="Freeform 103"/>
              <p:cNvSpPr>
                <a:spLocks/>
              </p:cNvSpPr>
              <p:nvPr/>
            </p:nvSpPr>
            <p:spPr bwMode="auto">
              <a:xfrm>
                <a:off x="11393" y="3513"/>
                <a:ext cx="1055" cy="804"/>
              </a:xfrm>
              <a:custGeom>
                <a:avLst/>
                <a:gdLst/>
                <a:ahLst/>
                <a:cxnLst>
                  <a:cxn ang="0">
                    <a:pos x="164" y="135"/>
                  </a:cxn>
                  <a:cxn ang="0">
                    <a:pos x="164" y="697"/>
                  </a:cxn>
                  <a:cxn ang="0">
                    <a:pos x="174" y="755"/>
                  </a:cxn>
                  <a:cxn ang="0">
                    <a:pos x="193" y="775"/>
                  </a:cxn>
                  <a:cxn ang="0">
                    <a:pos x="232" y="784"/>
                  </a:cxn>
                  <a:cxn ang="0">
                    <a:pos x="280" y="784"/>
                  </a:cxn>
                  <a:cxn ang="0">
                    <a:pos x="0" y="804"/>
                  </a:cxn>
                  <a:cxn ang="0">
                    <a:pos x="29" y="784"/>
                  </a:cxn>
                  <a:cxn ang="0">
                    <a:pos x="67" y="775"/>
                  </a:cxn>
                  <a:cxn ang="0">
                    <a:pos x="97" y="755"/>
                  </a:cxn>
                  <a:cxn ang="0">
                    <a:pos x="106" y="717"/>
                  </a:cxn>
                  <a:cxn ang="0">
                    <a:pos x="116" y="659"/>
                  </a:cxn>
                  <a:cxn ang="0">
                    <a:pos x="116" y="126"/>
                  </a:cxn>
                  <a:cxn ang="0">
                    <a:pos x="106" y="87"/>
                  </a:cxn>
                  <a:cxn ang="0">
                    <a:pos x="97" y="58"/>
                  </a:cxn>
                  <a:cxn ang="0">
                    <a:pos x="77" y="38"/>
                  </a:cxn>
                  <a:cxn ang="0">
                    <a:pos x="58" y="29"/>
                  </a:cxn>
                  <a:cxn ang="0">
                    <a:pos x="19" y="19"/>
                  </a:cxn>
                  <a:cxn ang="0">
                    <a:pos x="0" y="0"/>
                  </a:cxn>
                  <a:cxn ang="0">
                    <a:pos x="523" y="629"/>
                  </a:cxn>
                  <a:cxn ang="0">
                    <a:pos x="1055" y="0"/>
                  </a:cxn>
                  <a:cxn ang="0">
                    <a:pos x="1026" y="19"/>
                  </a:cxn>
                  <a:cxn ang="0">
                    <a:pos x="978" y="29"/>
                  </a:cxn>
                  <a:cxn ang="0">
                    <a:pos x="949" y="58"/>
                  </a:cxn>
                  <a:cxn ang="0">
                    <a:pos x="949" y="87"/>
                  </a:cxn>
                  <a:cxn ang="0">
                    <a:pos x="939" y="145"/>
                  </a:cxn>
                  <a:cxn ang="0">
                    <a:pos x="939" y="697"/>
                  </a:cxn>
                  <a:cxn ang="0">
                    <a:pos x="949" y="755"/>
                  </a:cxn>
                  <a:cxn ang="0">
                    <a:pos x="968" y="775"/>
                  </a:cxn>
                  <a:cxn ang="0">
                    <a:pos x="1007" y="784"/>
                  </a:cxn>
                  <a:cxn ang="0">
                    <a:pos x="1055" y="784"/>
                  </a:cxn>
                  <a:cxn ang="0">
                    <a:pos x="706" y="804"/>
                  </a:cxn>
                  <a:cxn ang="0">
                    <a:pos x="736" y="784"/>
                  </a:cxn>
                  <a:cxn ang="0">
                    <a:pos x="774" y="775"/>
                  </a:cxn>
                  <a:cxn ang="0">
                    <a:pos x="803" y="755"/>
                  </a:cxn>
                  <a:cxn ang="0">
                    <a:pos x="813" y="717"/>
                  </a:cxn>
                  <a:cxn ang="0">
                    <a:pos x="823" y="659"/>
                  </a:cxn>
                  <a:cxn ang="0">
                    <a:pos x="493" y="804"/>
                  </a:cxn>
                </a:cxnLst>
                <a:rect l="0" t="0" r="r" b="b"/>
                <a:pathLst>
                  <a:path w="1055" h="804">
                    <a:moveTo>
                      <a:pt x="484" y="804"/>
                    </a:moveTo>
                    <a:lnTo>
                      <a:pt x="164" y="135"/>
                    </a:lnTo>
                    <a:lnTo>
                      <a:pt x="164" y="659"/>
                    </a:lnTo>
                    <a:lnTo>
                      <a:pt x="164" y="697"/>
                    </a:lnTo>
                    <a:lnTo>
                      <a:pt x="174" y="726"/>
                    </a:lnTo>
                    <a:lnTo>
                      <a:pt x="174" y="755"/>
                    </a:lnTo>
                    <a:lnTo>
                      <a:pt x="174" y="765"/>
                    </a:lnTo>
                    <a:lnTo>
                      <a:pt x="193" y="775"/>
                    </a:lnTo>
                    <a:lnTo>
                      <a:pt x="213" y="775"/>
                    </a:lnTo>
                    <a:lnTo>
                      <a:pt x="232" y="784"/>
                    </a:lnTo>
                    <a:lnTo>
                      <a:pt x="251" y="784"/>
                    </a:lnTo>
                    <a:lnTo>
                      <a:pt x="280" y="784"/>
                    </a:lnTo>
                    <a:lnTo>
                      <a:pt x="280" y="804"/>
                    </a:lnTo>
                    <a:lnTo>
                      <a:pt x="0" y="804"/>
                    </a:lnTo>
                    <a:lnTo>
                      <a:pt x="0" y="784"/>
                    </a:lnTo>
                    <a:lnTo>
                      <a:pt x="29" y="784"/>
                    </a:lnTo>
                    <a:lnTo>
                      <a:pt x="48" y="784"/>
                    </a:lnTo>
                    <a:lnTo>
                      <a:pt x="67" y="775"/>
                    </a:lnTo>
                    <a:lnTo>
                      <a:pt x="87" y="765"/>
                    </a:lnTo>
                    <a:lnTo>
                      <a:pt x="97" y="755"/>
                    </a:lnTo>
                    <a:lnTo>
                      <a:pt x="106" y="746"/>
                    </a:lnTo>
                    <a:lnTo>
                      <a:pt x="106" y="717"/>
                    </a:lnTo>
                    <a:lnTo>
                      <a:pt x="116" y="697"/>
                    </a:lnTo>
                    <a:lnTo>
                      <a:pt x="116" y="659"/>
                    </a:lnTo>
                    <a:lnTo>
                      <a:pt x="116" y="145"/>
                    </a:lnTo>
                    <a:lnTo>
                      <a:pt x="116" y="126"/>
                    </a:lnTo>
                    <a:lnTo>
                      <a:pt x="106" y="106"/>
                    </a:lnTo>
                    <a:lnTo>
                      <a:pt x="106" y="87"/>
                    </a:lnTo>
                    <a:lnTo>
                      <a:pt x="97" y="67"/>
                    </a:lnTo>
                    <a:lnTo>
                      <a:pt x="97" y="58"/>
                    </a:lnTo>
                    <a:lnTo>
                      <a:pt x="87" y="48"/>
                    </a:lnTo>
                    <a:lnTo>
                      <a:pt x="77" y="38"/>
                    </a:lnTo>
                    <a:lnTo>
                      <a:pt x="67" y="38"/>
                    </a:lnTo>
                    <a:lnTo>
                      <a:pt x="58" y="29"/>
                    </a:lnTo>
                    <a:lnTo>
                      <a:pt x="38" y="29"/>
                    </a:lnTo>
                    <a:lnTo>
                      <a:pt x="19" y="19"/>
                    </a:lnTo>
                    <a:lnTo>
                      <a:pt x="0" y="19"/>
                    </a:lnTo>
                    <a:lnTo>
                      <a:pt x="0" y="0"/>
                    </a:lnTo>
                    <a:lnTo>
                      <a:pt x="222" y="0"/>
                    </a:lnTo>
                    <a:lnTo>
                      <a:pt x="523" y="629"/>
                    </a:lnTo>
                    <a:lnTo>
                      <a:pt x="823" y="0"/>
                    </a:lnTo>
                    <a:lnTo>
                      <a:pt x="1055" y="0"/>
                    </a:lnTo>
                    <a:lnTo>
                      <a:pt x="1055" y="19"/>
                    </a:lnTo>
                    <a:lnTo>
                      <a:pt x="1026" y="19"/>
                    </a:lnTo>
                    <a:lnTo>
                      <a:pt x="997" y="19"/>
                    </a:lnTo>
                    <a:lnTo>
                      <a:pt x="978" y="29"/>
                    </a:lnTo>
                    <a:lnTo>
                      <a:pt x="958" y="48"/>
                    </a:lnTo>
                    <a:lnTo>
                      <a:pt x="949" y="58"/>
                    </a:lnTo>
                    <a:lnTo>
                      <a:pt x="949" y="67"/>
                    </a:lnTo>
                    <a:lnTo>
                      <a:pt x="949" y="87"/>
                    </a:lnTo>
                    <a:lnTo>
                      <a:pt x="939" y="116"/>
                    </a:lnTo>
                    <a:lnTo>
                      <a:pt x="939" y="145"/>
                    </a:lnTo>
                    <a:lnTo>
                      <a:pt x="939" y="659"/>
                    </a:lnTo>
                    <a:lnTo>
                      <a:pt x="939" y="697"/>
                    </a:lnTo>
                    <a:lnTo>
                      <a:pt x="949" y="726"/>
                    </a:lnTo>
                    <a:lnTo>
                      <a:pt x="949" y="755"/>
                    </a:lnTo>
                    <a:lnTo>
                      <a:pt x="949" y="765"/>
                    </a:lnTo>
                    <a:lnTo>
                      <a:pt x="968" y="775"/>
                    </a:lnTo>
                    <a:lnTo>
                      <a:pt x="987" y="775"/>
                    </a:lnTo>
                    <a:lnTo>
                      <a:pt x="1007" y="784"/>
                    </a:lnTo>
                    <a:lnTo>
                      <a:pt x="1026" y="784"/>
                    </a:lnTo>
                    <a:lnTo>
                      <a:pt x="1055" y="784"/>
                    </a:lnTo>
                    <a:lnTo>
                      <a:pt x="1055" y="804"/>
                    </a:lnTo>
                    <a:lnTo>
                      <a:pt x="706" y="804"/>
                    </a:lnTo>
                    <a:lnTo>
                      <a:pt x="706" y="784"/>
                    </a:lnTo>
                    <a:lnTo>
                      <a:pt x="736" y="784"/>
                    </a:lnTo>
                    <a:lnTo>
                      <a:pt x="755" y="784"/>
                    </a:lnTo>
                    <a:lnTo>
                      <a:pt x="774" y="775"/>
                    </a:lnTo>
                    <a:lnTo>
                      <a:pt x="794" y="765"/>
                    </a:lnTo>
                    <a:lnTo>
                      <a:pt x="803" y="755"/>
                    </a:lnTo>
                    <a:lnTo>
                      <a:pt x="813" y="746"/>
                    </a:lnTo>
                    <a:lnTo>
                      <a:pt x="813" y="717"/>
                    </a:lnTo>
                    <a:lnTo>
                      <a:pt x="823" y="697"/>
                    </a:lnTo>
                    <a:lnTo>
                      <a:pt x="823" y="659"/>
                    </a:lnTo>
                    <a:lnTo>
                      <a:pt x="823" y="135"/>
                    </a:lnTo>
                    <a:lnTo>
                      <a:pt x="493" y="804"/>
                    </a:lnTo>
                    <a:lnTo>
                      <a:pt x="484" y="804"/>
                    </a:lnTo>
                    <a:close/>
                  </a:path>
                </a:pathLst>
              </a:custGeom>
              <a:solidFill>
                <a:srgbClr val="000000"/>
              </a:solidFill>
              <a:ln w="9525">
                <a:noFill/>
                <a:round/>
                <a:headEnd/>
                <a:tailEnd/>
              </a:ln>
            </p:spPr>
            <p:txBody>
              <a:bodyPr/>
              <a:lstStyle/>
              <a:p>
                <a:endParaRPr lang="en-US"/>
              </a:p>
            </p:txBody>
          </p:sp>
          <p:sp>
            <p:nvSpPr>
              <p:cNvPr id="105" name="Freeform 104"/>
              <p:cNvSpPr>
                <a:spLocks noEditPoints="1"/>
              </p:cNvSpPr>
              <p:nvPr/>
            </p:nvSpPr>
            <p:spPr bwMode="auto">
              <a:xfrm>
                <a:off x="12487" y="3493"/>
                <a:ext cx="852" cy="824"/>
              </a:xfrm>
              <a:custGeom>
                <a:avLst/>
                <a:gdLst/>
                <a:ahLst/>
                <a:cxnLst>
                  <a:cxn ang="0">
                    <a:pos x="542" y="553"/>
                  </a:cxn>
                  <a:cxn ang="0">
                    <a:pos x="232" y="553"/>
                  </a:cxn>
                  <a:cxn ang="0">
                    <a:pos x="184" y="688"/>
                  </a:cxn>
                  <a:cxn ang="0">
                    <a:pos x="174" y="708"/>
                  </a:cxn>
                  <a:cxn ang="0">
                    <a:pos x="164" y="727"/>
                  </a:cxn>
                  <a:cxn ang="0">
                    <a:pos x="155" y="746"/>
                  </a:cxn>
                  <a:cxn ang="0">
                    <a:pos x="155" y="756"/>
                  </a:cxn>
                  <a:cxn ang="0">
                    <a:pos x="155" y="766"/>
                  </a:cxn>
                  <a:cxn ang="0">
                    <a:pos x="164" y="775"/>
                  </a:cxn>
                  <a:cxn ang="0">
                    <a:pos x="164" y="785"/>
                  </a:cxn>
                  <a:cxn ang="0">
                    <a:pos x="174" y="785"/>
                  </a:cxn>
                  <a:cxn ang="0">
                    <a:pos x="184" y="795"/>
                  </a:cxn>
                  <a:cxn ang="0">
                    <a:pos x="203" y="795"/>
                  </a:cxn>
                  <a:cxn ang="0">
                    <a:pos x="222" y="804"/>
                  </a:cxn>
                  <a:cxn ang="0">
                    <a:pos x="251" y="804"/>
                  </a:cxn>
                  <a:cxn ang="0">
                    <a:pos x="251" y="824"/>
                  </a:cxn>
                  <a:cxn ang="0">
                    <a:pos x="0" y="824"/>
                  </a:cxn>
                  <a:cxn ang="0">
                    <a:pos x="0" y="804"/>
                  </a:cxn>
                  <a:cxn ang="0">
                    <a:pos x="29" y="804"/>
                  </a:cxn>
                  <a:cxn ang="0">
                    <a:pos x="48" y="795"/>
                  </a:cxn>
                  <a:cxn ang="0">
                    <a:pos x="58" y="795"/>
                  </a:cxn>
                  <a:cxn ang="0">
                    <a:pos x="68" y="785"/>
                  </a:cxn>
                  <a:cxn ang="0">
                    <a:pos x="87" y="766"/>
                  </a:cxn>
                  <a:cxn ang="0">
                    <a:pos x="106" y="737"/>
                  </a:cxn>
                  <a:cxn ang="0">
                    <a:pos x="116" y="708"/>
                  </a:cxn>
                  <a:cxn ang="0">
                    <a:pos x="135" y="669"/>
                  </a:cxn>
                  <a:cxn ang="0">
                    <a:pos x="426" y="0"/>
                  </a:cxn>
                  <a:cxn ang="0">
                    <a:pos x="445" y="0"/>
                  </a:cxn>
                  <a:cxn ang="0">
                    <a:pos x="716" y="679"/>
                  </a:cxn>
                  <a:cxn ang="0">
                    <a:pos x="736" y="717"/>
                  </a:cxn>
                  <a:cxn ang="0">
                    <a:pos x="745" y="737"/>
                  </a:cxn>
                  <a:cxn ang="0">
                    <a:pos x="765" y="766"/>
                  </a:cxn>
                  <a:cxn ang="0">
                    <a:pos x="774" y="775"/>
                  </a:cxn>
                  <a:cxn ang="0">
                    <a:pos x="794" y="785"/>
                  </a:cxn>
                  <a:cxn ang="0">
                    <a:pos x="813" y="795"/>
                  </a:cxn>
                  <a:cxn ang="0">
                    <a:pos x="832" y="804"/>
                  </a:cxn>
                  <a:cxn ang="0">
                    <a:pos x="852" y="804"/>
                  </a:cxn>
                  <a:cxn ang="0">
                    <a:pos x="852" y="824"/>
                  </a:cxn>
                  <a:cxn ang="0">
                    <a:pos x="523" y="824"/>
                  </a:cxn>
                  <a:cxn ang="0">
                    <a:pos x="523" y="804"/>
                  </a:cxn>
                  <a:cxn ang="0">
                    <a:pos x="542" y="804"/>
                  </a:cxn>
                  <a:cxn ang="0">
                    <a:pos x="561" y="795"/>
                  </a:cxn>
                  <a:cxn ang="0">
                    <a:pos x="581" y="795"/>
                  </a:cxn>
                  <a:cxn ang="0">
                    <a:pos x="590" y="795"/>
                  </a:cxn>
                  <a:cxn ang="0">
                    <a:pos x="600" y="785"/>
                  </a:cxn>
                  <a:cxn ang="0">
                    <a:pos x="600" y="775"/>
                  </a:cxn>
                  <a:cxn ang="0">
                    <a:pos x="610" y="766"/>
                  </a:cxn>
                  <a:cxn ang="0">
                    <a:pos x="610" y="756"/>
                  </a:cxn>
                  <a:cxn ang="0">
                    <a:pos x="610" y="737"/>
                  </a:cxn>
                  <a:cxn ang="0">
                    <a:pos x="600" y="717"/>
                  </a:cxn>
                  <a:cxn ang="0">
                    <a:pos x="590" y="698"/>
                  </a:cxn>
                  <a:cxn ang="0">
                    <a:pos x="581" y="669"/>
                  </a:cxn>
                  <a:cxn ang="0">
                    <a:pos x="542" y="553"/>
                  </a:cxn>
                  <a:cxn ang="0">
                    <a:pos x="532" y="514"/>
                  </a:cxn>
                  <a:cxn ang="0">
                    <a:pos x="397" y="194"/>
                  </a:cxn>
                  <a:cxn ang="0">
                    <a:pos x="251" y="514"/>
                  </a:cxn>
                  <a:cxn ang="0">
                    <a:pos x="532" y="514"/>
                  </a:cxn>
                </a:cxnLst>
                <a:rect l="0" t="0" r="r" b="b"/>
                <a:pathLst>
                  <a:path w="852" h="824">
                    <a:moveTo>
                      <a:pt x="542" y="553"/>
                    </a:moveTo>
                    <a:lnTo>
                      <a:pt x="232" y="553"/>
                    </a:lnTo>
                    <a:lnTo>
                      <a:pt x="184" y="688"/>
                    </a:lnTo>
                    <a:lnTo>
                      <a:pt x="174" y="708"/>
                    </a:lnTo>
                    <a:lnTo>
                      <a:pt x="164" y="727"/>
                    </a:lnTo>
                    <a:lnTo>
                      <a:pt x="155" y="746"/>
                    </a:lnTo>
                    <a:lnTo>
                      <a:pt x="155" y="756"/>
                    </a:lnTo>
                    <a:lnTo>
                      <a:pt x="155" y="766"/>
                    </a:lnTo>
                    <a:lnTo>
                      <a:pt x="164" y="775"/>
                    </a:lnTo>
                    <a:lnTo>
                      <a:pt x="164" y="785"/>
                    </a:lnTo>
                    <a:lnTo>
                      <a:pt x="174" y="785"/>
                    </a:lnTo>
                    <a:lnTo>
                      <a:pt x="184" y="795"/>
                    </a:lnTo>
                    <a:lnTo>
                      <a:pt x="203" y="795"/>
                    </a:lnTo>
                    <a:lnTo>
                      <a:pt x="222" y="804"/>
                    </a:lnTo>
                    <a:lnTo>
                      <a:pt x="251" y="804"/>
                    </a:lnTo>
                    <a:lnTo>
                      <a:pt x="251" y="824"/>
                    </a:lnTo>
                    <a:lnTo>
                      <a:pt x="0" y="824"/>
                    </a:lnTo>
                    <a:lnTo>
                      <a:pt x="0" y="804"/>
                    </a:lnTo>
                    <a:lnTo>
                      <a:pt x="29" y="804"/>
                    </a:lnTo>
                    <a:lnTo>
                      <a:pt x="48" y="795"/>
                    </a:lnTo>
                    <a:lnTo>
                      <a:pt x="58" y="795"/>
                    </a:lnTo>
                    <a:lnTo>
                      <a:pt x="68" y="785"/>
                    </a:lnTo>
                    <a:lnTo>
                      <a:pt x="87" y="766"/>
                    </a:lnTo>
                    <a:lnTo>
                      <a:pt x="106" y="737"/>
                    </a:lnTo>
                    <a:lnTo>
                      <a:pt x="116" y="708"/>
                    </a:lnTo>
                    <a:lnTo>
                      <a:pt x="135" y="669"/>
                    </a:lnTo>
                    <a:lnTo>
                      <a:pt x="426" y="0"/>
                    </a:lnTo>
                    <a:lnTo>
                      <a:pt x="445" y="0"/>
                    </a:lnTo>
                    <a:lnTo>
                      <a:pt x="716" y="679"/>
                    </a:lnTo>
                    <a:lnTo>
                      <a:pt x="736" y="717"/>
                    </a:lnTo>
                    <a:lnTo>
                      <a:pt x="745" y="737"/>
                    </a:lnTo>
                    <a:lnTo>
                      <a:pt x="765" y="766"/>
                    </a:lnTo>
                    <a:lnTo>
                      <a:pt x="774" y="775"/>
                    </a:lnTo>
                    <a:lnTo>
                      <a:pt x="794" y="785"/>
                    </a:lnTo>
                    <a:lnTo>
                      <a:pt x="813" y="795"/>
                    </a:lnTo>
                    <a:lnTo>
                      <a:pt x="832" y="804"/>
                    </a:lnTo>
                    <a:lnTo>
                      <a:pt x="852" y="804"/>
                    </a:lnTo>
                    <a:lnTo>
                      <a:pt x="852" y="824"/>
                    </a:lnTo>
                    <a:lnTo>
                      <a:pt x="523" y="824"/>
                    </a:lnTo>
                    <a:lnTo>
                      <a:pt x="523" y="804"/>
                    </a:lnTo>
                    <a:lnTo>
                      <a:pt x="542" y="804"/>
                    </a:lnTo>
                    <a:lnTo>
                      <a:pt x="561" y="795"/>
                    </a:lnTo>
                    <a:lnTo>
                      <a:pt x="581" y="795"/>
                    </a:lnTo>
                    <a:lnTo>
                      <a:pt x="590" y="795"/>
                    </a:lnTo>
                    <a:lnTo>
                      <a:pt x="600" y="785"/>
                    </a:lnTo>
                    <a:lnTo>
                      <a:pt x="600" y="775"/>
                    </a:lnTo>
                    <a:lnTo>
                      <a:pt x="610" y="766"/>
                    </a:lnTo>
                    <a:lnTo>
                      <a:pt x="610" y="756"/>
                    </a:lnTo>
                    <a:lnTo>
                      <a:pt x="610" y="737"/>
                    </a:lnTo>
                    <a:lnTo>
                      <a:pt x="600" y="717"/>
                    </a:lnTo>
                    <a:lnTo>
                      <a:pt x="590" y="698"/>
                    </a:lnTo>
                    <a:lnTo>
                      <a:pt x="581" y="669"/>
                    </a:lnTo>
                    <a:lnTo>
                      <a:pt x="542" y="553"/>
                    </a:lnTo>
                    <a:close/>
                    <a:moveTo>
                      <a:pt x="532" y="514"/>
                    </a:moveTo>
                    <a:lnTo>
                      <a:pt x="397" y="194"/>
                    </a:lnTo>
                    <a:lnTo>
                      <a:pt x="251" y="514"/>
                    </a:lnTo>
                    <a:lnTo>
                      <a:pt x="532" y="514"/>
                    </a:lnTo>
                    <a:close/>
                  </a:path>
                </a:pathLst>
              </a:custGeom>
              <a:solidFill>
                <a:srgbClr val="000000"/>
              </a:solidFill>
              <a:ln w="9525">
                <a:noFill/>
                <a:round/>
                <a:headEnd/>
                <a:tailEnd/>
              </a:ln>
            </p:spPr>
            <p:txBody>
              <a:bodyPr/>
              <a:lstStyle/>
              <a:p>
                <a:endParaRPr lang="en-US"/>
              </a:p>
            </p:txBody>
          </p:sp>
          <p:sp>
            <p:nvSpPr>
              <p:cNvPr id="106" name="Freeform 105"/>
              <p:cNvSpPr>
                <a:spLocks/>
              </p:cNvSpPr>
              <p:nvPr/>
            </p:nvSpPr>
            <p:spPr bwMode="auto">
              <a:xfrm>
                <a:off x="8411" y="3493"/>
                <a:ext cx="706" cy="843"/>
              </a:xfrm>
              <a:custGeom>
                <a:avLst/>
                <a:gdLst/>
                <a:ahLst/>
                <a:cxnLst>
                  <a:cxn ang="0">
                    <a:pos x="687" y="271"/>
                  </a:cxn>
                  <a:cxn ang="0">
                    <a:pos x="668" y="271"/>
                  </a:cxn>
                  <a:cxn ang="0">
                    <a:pos x="619" y="165"/>
                  </a:cxn>
                  <a:cxn ang="0">
                    <a:pos x="561" y="97"/>
                  </a:cxn>
                  <a:cxn ang="0">
                    <a:pos x="532" y="68"/>
                  </a:cxn>
                  <a:cxn ang="0">
                    <a:pos x="445" y="39"/>
                  </a:cxn>
                  <a:cxn ang="0">
                    <a:pos x="406" y="39"/>
                  </a:cxn>
                  <a:cxn ang="0">
                    <a:pos x="339" y="49"/>
                  </a:cxn>
                  <a:cxn ang="0">
                    <a:pos x="271" y="78"/>
                  </a:cxn>
                  <a:cxn ang="0">
                    <a:pos x="242" y="107"/>
                  </a:cxn>
                  <a:cxn ang="0">
                    <a:pos x="193" y="175"/>
                  </a:cxn>
                  <a:cxn ang="0">
                    <a:pos x="174" y="213"/>
                  </a:cxn>
                  <a:cxn ang="0">
                    <a:pos x="145" y="320"/>
                  </a:cxn>
                  <a:cxn ang="0">
                    <a:pos x="135" y="436"/>
                  </a:cxn>
                  <a:cxn ang="0">
                    <a:pos x="135" y="494"/>
                  </a:cxn>
                  <a:cxn ang="0">
                    <a:pos x="155" y="591"/>
                  </a:cxn>
                  <a:cxn ang="0">
                    <a:pos x="164" y="630"/>
                  </a:cxn>
                  <a:cxn ang="0">
                    <a:pos x="213" y="708"/>
                  </a:cxn>
                  <a:cxn ang="0">
                    <a:pos x="271" y="756"/>
                  </a:cxn>
                  <a:cxn ang="0">
                    <a:pos x="300" y="766"/>
                  </a:cxn>
                  <a:cxn ang="0">
                    <a:pos x="387" y="795"/>
                  </a:cxn>
                  <a:cxn ang="0">
                    <a:pos x="426" y="795"/>
                  </a:cxn>
                  <a:cxn ang="0">
                    <a:pos x="493" y="785"/>
                  </a:cxn>
                  <a:cxn ang="0">
                    <a:pos x="552" y="766"/>
                  </a:cxn>
                  <a:cxn ang="0">
                    <a:pos x="581" y="746"/>
                  </a:cxn>
                  <a:cxn ang="0">
                    <a:pos x="648" y="679"/>
                  </a:cxn>
                  <a:cxn ang="0">
                    <a:pos x="706" y="649"/>
                  </a:cxn>
                  <a:cxn ang="0">
                    <a:pos x="677" y="698"/>
                  </a:cxn>
                  <a:cxn ang="0">
                    <a:pos x="600" y="775"/>
                  </a:cxn>
                  <a:cxn ang="0">
                    <a:pos x="561" y="795"/>
                  </a:cxn>
                  <a:cxn ang="0">
                    <a:pos x="474" y="834"/>
                  </a:cxn>
                  <a:cxn ang="0">
                    <a:pos x="377" y="843"/>
                  </a:cxn>
                  <a:cxn ang="0">
                    <a:pos x="329" y="843"/>
                  </a:cxn>
                  <a:cxn ang="0">
                    <a:pos x="242" y="824"/>
                  </a:cxn>
                  <a:cxn ang="0">
                    <a:pos x="164" y="785"/>
                  </a:cxn>
                  <a:cxn ang="0">
                    <a:pos x="106" y="737"/>
                  </a:cxn>
                  <a:cxn ang="0">
                    <a:pos x="77" y="698"/>
                  </a:cxn>
                  <a:cxn ang="0">
                    <a:pos x="19" y="582"/>
                  </a:cxn>
                  <a:cxn ang="0">
                    <a:pos x="0" y="436"/>
                  </a:cxn>
                  <a:cxn ang="0">
                    <a:pos x="0" y="378"/>
                  </a:cxn>
                  <a:cxn ang="0">
                    <a:pos x="29" y="271"/>
                  </a:cxn>
                  <a:cxn ang="0">
                    <a:pos x="48" y="223"/>
                  </a:cxn>
                  <a:cxn ang="0">
                    <a:pos x="106" y="126"/>
                  </a:cxn>
                  <a:cxn ang="0">
                    <a:pos x="184" y="58"/>
                  </a:cxn>
                  <a:cxn ang="0">
                    <a:pos x="232" y="29"/>
                  </a:cxn>
                  <a:cxn ang="0">
                    <a:pos x="339" y="0"/>
                  </a:cxn>
                  <a:cxn ang="0">
                    <a:pos x="397" y="0"/>
                  </a:cxn>
                  <a:cxn ang="0">
                    <a:pos x="474" y="10"/>
                  </a:cxn>
                  <a:cxn ang="0">
                    <a:pos x="561" y="39"/>
                  </a:cxn>
                  <a:cxn ang="0">
                    <a:pos x="571" y="39"/>
                  </a:cxn>
                  <a:cxn ang="0">
                    <a:pos x="590" y="49"/>
                  </a:cxn>
                  <a:cxn ang="0">
                    <a:pos x="600" y="49"/>
                  </a:cxn>
                  <a:cxn ang="0">
                    <a:pos x="610" y="39"/>
                  </a:cxn>
                  <a:cxn ang="0">
                    <a:pos x="619" y="39"/>
                  </a:cxn>
                  <a:cxn ang="0">
                    <a:pos x="629" y="39"/>
                  </a:cxn>
                  <a:cxn ang="0">
                    <a:pos x="648" y="10"/>
                  </a:cxn>
                  <a:cxn ang="0">
                    <a:pos x="668" y="0"/>
                  </a:cxn>
                </a:cxnLst>
                <a:rect l="0" t="0" r="r" b="b"/>
                <a:pathLst>
                  <a:path w="706" h="843">
                    <a:moveTo>
                      <a:pt x="668" y="0"/>
                    </a:moveTo>
                    <a:lnTo>
                      <a:pt x="687" y="271"/>
                    </a:lnTo>
                    <a:lnTo>
                      <a:pt x="668" y="271"/>
                    </a:lnTo>
                    <a:lnTo>
                      <a:pt x="668" y="271"/>
                    </a:lnTo>
                    <a:lnTo>
                      <a:pt x="648" y="213"/>
                    </a:lnTo>
                    <a:lnTo>
                      <a:pt x="619" y="165"/>
                    </a:lnTo>
                    <a:lnTo>
                      <a:pt x="590" y="126"/>
                    </a:lnTo>
                    <a:lnTo>
                      <a:pt x="561" y="97"/>
                    </a:lnTo>
                    <a:lnTo>
                      <a:pt x="561" y="97"/>
                    </a:lnTo>
                    <a:lnTo>
                      <a:pt x="532" y="68"/>
                    </a:lnTo>
                    <a:lnTo>
                      <a:pt x="493" y="49"/>
                    </a:lnTo>
                    <a:lnTo>
                      <a:pt x="445" y="39"/>
                    </a:lnTo>
                    <a:lnTo>
                      <a:pt x="406" y="39"/>
                    </a:lnTo>
                    <a:lnTo>
                      <a:pt x="406" y="39"/>
                    </a:lnTo>
                    <a:lnTo>
                      <a:pt x="368" y="39"/>
                    </a:lnTo>
                    <a:lnTo>
                      <a:pt x="339" y="49"/>
                    </a:lnTo>
                    <a:lnTo>
                      <a:pt x="300" y="68"/>
                    </a:lnTo>
                    <a:lnTo>
                      <a:pt x="271" y="78"/>
                    </a:lnTo>
                    <a:lnTo>
                      <a:pt x="271" y="78"/>
                    </a:lnTo>
                    <a:lnTo>
                      <a:pt x="242" y="107"/>
                    </a:lnTo>
                    <a:lnTo>
                      <a:pt x="213" y="136"/>
                    </a:lnTo>
                    <a:lnTo>
                      <a:pt x="193" y="175"/>
                    </a:lnTo>
                    <a:lnTo>
                      <a:pt x="174" y="213"/>
                    </a:lnTo>
                    <a:lnTo>
                      <a:pt x="174" y="213"/>
                    </a:lnTo>
                    <a:lnTo>
                      <a:pt x="164" y="262"/>
                    </a:lnTo>
                    <a:lnTo>
                      <a:pt x="145" y="320"/>
                    </a:lnTo>
                    <a:lnTo>
                      <a:pt x="135" y="378"/>
                    </a:lnTo>
                    <a:lnTo>
                      <a:pt x="135" y="436"/>
                    </a:lnTo>
                    <a:lnTo>
                      <a:pt x="135" y="436"/>
                    </a:lnTo>
                    <a:lnTo>
                      <a:pt x="135" y="494"/>
                    </a:lnTo>
                    <a:lnTo>
                      <a:pt x="145" y="543"/>
                    </a:lnTo>
                    <a:lnTo>
                      <a:pt x="155" y="591"/>
                    </a:lnTo>
                    <a:lnTo>
                      <a:pt x="164" y="630"/>
                    </a:lnTo>
                    <a:lnTo>
                      <a:pt x="164" y="630"/>
                    </a:lnTo>
                    <a:lnTo>
                      <a:pt x="184" y="669"/>
                    </a:lnTo>
                    <a:lnTo>
                      <a:pt x="213" y="708"/>
                    </a:lnTo>
                    <a:lnTo>
                      <a:pt x="242" y="737"/>
                    </a:lnTo>
                    <a:lnTo>
                      <a:pt x="271" y="756"/>
                    </a:lnTo>
                    <a:lnTo>
                      <a:pt x="271" y="756"/>
                    </a:lnTo>
                    <a:lnTo>
                      <a:pt x="300" y="766"/>
                    </a:lnTo>
                    <a:lnTo>
                      <a:pt x="339" y="785"/>
                    </a:lnTo>
                    <a:lnTo>
                      <a:pt x="387" y="795"/>
                    </a:lnTo>
                    <a:lnTo>
                      <a:pt x="426" y="795"/>
                    </a:lnTo>
                    <a:lnTo>
                      <a:pt x="426" y="795"/>
                    </a:lnTo>
                    <a:lnTo>
                      <a:pt x="455" y="795"/>
                    </a:lnTo>
                    <a:lnTo>
                      <a:pt x="493" y="785"/>
                    </a:lnTo>
                    <a:lnTo>
                      <a:pt x="522" y="775"/>
                    </a:lnTo>
                    <a:lnTo>
                      <a:pt x="552" y="766"/>
                    </a:lnTo>
                    <a:lnTo>
                      <a:pt x="552" y="766"/>
                    </a:lnTo>
                    <a:lnTo>
                      <a:pt x="581" y="746"/>
                    </a:lnTo>
                    <a:lnTo>
                      <a:pt x="619" y="717"/>
                    </a:lnTo>
                    <a:lnTo>
                      <a:pt x="648" y="679"/>
                    </a:lnTo>
                    <a:lnTo>
                      <a:pt x="687" y="640"/>
                    </a:lnTo>
                    <a:lnTo>
                      <a:pt x="706" y="649"/>
                    </a:lnTo>
                    <a:lnTo>
                      <a:pt x="706" y="649"/>
                    </a:lnTo>
                    <a:lnTo>
                      <a:pt x="677" y="698"/>
                    </a:lnTo>
                    <a:lnTo>
                      <a:pt x="639" y="737"/>
                    </a:lnTo>
                    <a:lnTo>
                      <a:pt x="600" y="775"/>
                    </a:lnTo>
                    <a:lnTo>
                      <a:pt x="561" y="795"/>
                    </a:lnTo>
                    <a:lnTo>
                      <a:pt x="561" y="795"/>
                    </a:lnTo>
                    <a:lnTo>
                      <a:pt x="522" y="814"/>
                    </a:lnTo>
                    <a:lnTo>
                      <a:pt x="474" y="834"/>
                    </a:lnTo>
                    <a:lnTo>
                      <a:pt x="426" y="843"/>
                    </a:lnTo>
                    <a:lnTo>
                      <a:pt x="377" y="843"/>
                    </a:lnTo>
                    <a:lnTo>
                      <a:pt x="377" y="843"/>
                    </a:lnTo>
                    <a:lnTo>
                      <a:pt x="329" y="843"/>
                    </a:lnTo>
                    <a:lnTo>
                      <a:pt x="290" y="834"/>
                    </a:lnTo>
                    <a:lnTo>
                      <a:pt x="242" y="824"/>
                    </a:lnTo>
                    <a:lnTo>
                      <a:pt x="203" y="804"/>
                    </a:lnTo>
                    <a:lnTo>
                      <a:pt x="164" y="785"/>
                    </a:lnTo>
                    <a:lnTo>
                      <a:pt x="135" y="766"/>
                    </a:lnTo>
                    <a:lnTo>
                      <a:pt x="106" y="737"/>
                    </a:lnTo>
                    <a:lnTo>
                      <a:pt x="77" y="698"/>
                    </a:lnTo>
                    <a:lnTo>
                      <a:pt x="77" y="698"/>
                    </a:lnTo>
                    <a:lnTo>
                      <a:pt x="48" y="640"/>
                    </a:lnTo>
                    <a:lnTo>
                      <a:pt x="19" y="582"/>
                    </a:lnTo>
                    <a:lnTo>
                      <a:pt x="9" y="504"/>
                    </a:lnTo>
                    <a:lnTo>
                      <a:pt x="0" y="436"/>
                    </a:lnTo>
                    <a:lnTo>
                      <a:pt x="0" y="436"/>
                    </a:lnTo>
                    <a:lnTo>
                      <a:pt x="0" y="378"/>
                    </a:lnTo>
                    <a:lnTo>
                      <a:pt x="9" y="320"/>
                    </a:lnTo>
                    <a:lnTo>
                      <a:pt x="29" y="271"/>
                    </a:lnTo>
                    <a:lnTo>
                      <a:pt x="48" y="223"/>
                    </a:lnTo>
                    <a:lnTo>
                      <a:pt x="48" y="223"/>
                    </a:lnTo>
                    <a:lnTo>
                      <a:pt x="77" y="175"/>
                    </a:lnTo>
                    <a:lnTo>
                      <a:pt x="106" y="126"/>
                    </a:lnTo>
                    <a:lnTo>
                      <a:pt x="145" y="87"/>
                    </a:lnTo>
                    <a:lnTo>
                      <a:pt x="184" y="58"/>
                    </a:lnTo>
                    <a:lnTo>
                      <a:pt x="184" y="58"/>
                    </a:lnTo>
                    <a:lnTo>
                      <a:pt x="232" y="29"/>
                    </a:lnTo>
                    <a:lnTo>
                      <a:pt x="280" y="10"/>
                    </a:lnTo>
                    <a:lnTo>
                      <a:pt x="339" y="0"/>
                    </a:lnTo>
                    <a:lnTo>
                      <a:pt x="397" y="0"/>
                    </a:lnTo>
                    <a:lnTo>
                      <a:pt x="397" y="0"/>
                    </a:lnTo>
                    <a:lnTo>
                      <a:pt x="435" y="0"/>
                    </a:lnTo>
                    <a:lnTo>
                      <a:pt x="474" y="10"/>
                    </a:lnTo>
                    <a:lnTo>
                      <a:pt x="522" y="29"/>
                    </a:lnTo>
                    <a:lnTo>
                      <a:pt x="561" y="39"/>
                    </a:lnTo>
                    <a:lnTo>
                      <a:pt x="561" y="39"/>
                    </a:lnTo>
                    <a:lnTo>
                      <a:pt x="571" y="39"/>
                    </a:lnTo>
                    <a:lnTo>
                      <a:pt x="581" y="39"/>
                    </a:lnTo>
                    <a:lnTo>
                      <a:pt x="590" y="49"/>
                    </a:lnTo>
                    <a:lnTo>
                      <a:pt x="600" y="49"/>
                    </a:lnTo>
                    <a:lnTo>
                      <a:pt x="600" y="49"/>
                    </a:lnTo>
                    <a:lnTo>
                      <a:pt x="600" y="49"/>
                    </a:lnTo>
                    <a:lnTo>
                      <a:pt x="610" y="39"/>
                    </a:lnTo>
                    <a:lnTo>
                      <a:pt x="619" y="39"/>
                    </a:lnTo>
                    <a:lnTo>
                      <a:pt x="619" y="39"/>
                    </a:lnTo>
                    <a:lnTo>
                      <a:pt x="619" y="39"/>
                    </a:lnTo>
                    <a:lnTo>
                      <a:pt x="629" y="39"/>
                    </a:lnTo>
                    <a:lnTo>
                      <a:pt x="639" y="29"/>
                    </a:lnTo>
                    <a:lnTo>
                      <a:pt x="648" y="10"/>
                    </a:lnTo>
                    <a:lnTo>
                      <a:pt x="648" y="0"/>
                    </a:lnTo>
                    <a:lnTo>
                      <a:pt x="668" y="0"/>
                    </a:lnTo>
                  </a:path>
                </a:pathLst>
              </a:custGeom>
              <a:noFill/>
              <a:ln w="0">
                <a:solidFill>
                  <a:srgbClr val="000000"/>
                </a:solidFill>
                <a:prstDash val="solid"/>
                <a:round/>
                <a:headEnd/>
                <a:tailEnd/>
              </a:ln>
            </p:spPr>
            <p:txBody>
              <a:bodyPr/>
              <a:lstStyle/>
              <a:p>
                <a:endParaRPr lang="en-US"/>
              </a:p>
            </p:txBody>
          </p:sp>
          <p:sp>
            <p:nvSpPr>
              <p:cNvPr id="107" name="Freeform 106"/>
              <p:cNvSpPr>
                <a:spLocks/>
              </p:cNvSpPr>
              <p:nvPr/>
            </p:nvSpPr>
            <p:spPr bwMode="auto">
              <a:xfrm>
                <a:off x="9224" y="3513"/>
                <a:ext cx="348" cy="804"/>
              </a:xfrm>
              <a:custGeom>
                <a:avLst/>
                <a:gdLst/>
                <a:ahLst/>
                <a:cxnLst>
                  <a:cxn ang="0">
                    <a:pos x="348" y="784"/>
                  </a:cxn>
                  <a:cxn ang="0">
                    <a:pos x="348" y="804"/>
                  </a:cxn>
                  <a:cxn ang="0">
                    <a:pos x="0" y="804"/>
                  </a:cxn>
                  <a:cxn ang="0">
                    <a:pos x="0" y="784"/>
                  </a:cxn>
                  <a:cxn ang="0">
                    <a:pos x="19" y="784"/>
                  </a:cxn>
                  <a:cxn ang="0">
                    <a:pos x="19" y="784"/>
                  </a:cxn>
                  <a:cxn ang="0">
                    <a:pos x="48" y="784"/>
                  </a:cxn>
                  <a:cxn ang="0">
                    <a:pos x="68" y="775"/>
                  </a:cxn>
                  <a:cxn ang="0">
                    <a:pos x="87" y="765"/>
                  </a:cxn>
                  <a:cxn ang="0">
                    <a:pos x="97" y="755"/>
                  </a:cxn>
                  <a:cxn ang="0">
                    <a:pos x="97" y="755"/>
                  </a:cxn>
                  <a:cxn ang="0">
                    <a:pos x="106" y="746"/>
                  </a:cxn>
                  <a:cxn ang="0">
                    <a:pos x="106" y="717"/>
                  </a:cxn>
                  <a:cxn ang="0">
                    <a:pos x="116" y="697"/>
                  </a:cxn>
                  <a:cxn ang="0">
                    <a:pos x="116" y="659"/>
                  </a:cxn>
                  <a:cxn ang="0">
                    <a:pos x="116" y="145"/>
                  </a:cxn>
                  <a:cxn ang="0">
                    <a:pos x="116" y="145"/>
                  </a:cxn>
                  <a:cxn ang="0">
                    <a:pos x="116" y="116"/>
                  </a:cxn>
                  <a:cxn ang="0">
                    <a:pos x="116" y="96"/>
                  </a:cxn>
                  <a:cxn ang="0">
                    <a:pos x="106" y="77"/>
                  </a:cxn>
                  <a:cxn ang="0">
                    <a:pos x="106" y="67"/>
                  </a:cxn>
                  <a:cxn ang="0">
                    <a:pos x="106" y="67"/>
                  </a:cxn>
                  <a:cxn ang="0">
                    <a:pos x="106" y="58"/>
                  </a:cxn>
                  <a:cxn ang="0">
                    <a:pos x="97" y="48"/>
                  </a:cxn>
                  <a:cxn ang="0">
                    <a:pos x="87" y="38"/>
                  </a:cxn>
                  <a:cxn ang="0">
                    <a:pos x="77" y="38"/>
                  </a:cxn>
                  <a:cxn ang="0">
                    <a:pos x="77" y="38"/>
                  </a:cxn>
                  <a:cxn ang="0">
                    <a:pos x="68" y="29"/>
                  </a:cxn>
                  <a:cxn ang="0">
                    <a:pos x="48" y="29"/>
                  </a:cxn>
                  <a:cxn ang="0">
                    <a:pos x="39" y="19"/>
                  </a:cxn>
                  <a:cxn ang="0">
                    <a:pos x="19" y="19"/>
                  </a:cxn>
                  <a:cxn ang="0">
                    <a:pos x="0" y="19"/>
                  </a:cxn>
                  <a:cxn ang="0">
                    <a:pos x="0" y="0"/>
                  </a:cxn>
                  <a:cxn ang="0">
                    <a:pos x="348" y="0"/>
                  </a:cxn>
                  <a:cxn ang="0">
                    <a:pos x="348" y="19"/>
                  </a:cxn>
                  <a:cxn ang="0">
                    <a:pos x="310" y="19"/>
                  </a:cxn>
                  <a:cxn ang="0">
                    <a:pos x="310" y="19"/>
                  </a:cxn>
                  <a:cxn ang="0">
                    <a:pos x="290" y="19"/>
                  </a:cxn>
                  <a:cxn ang="0">
                    <a:pos x="271" y="29"/>
                  </a:cxn>
                  <a:cxn ang="0">
                    <a:pos x="252" y="48"/>
                  </a:cxn>
                  <a:cxn ang="0">
                    <a:pos x="242" y="58"/>
                  </a:cxn>
                  <a:cxn ang="0">
                    <a:pos x="242" y="58"/>
                  </a:cxn>
                  <a:cxn ang="0">
                    <a:pos x="242" y="67"/>
                  </a:cxn>
                  <a:cxn ang="0">
                    <a:pos x="242" y="87"/>
                  </a:cxn>
                  <a:cxn ang="0">
                    <a:pos x="232" y="116"/>
                  </a:cxn>
                  <a:cxn ang="0">
                    <a:pos x="232" y="145"/>
                  </a:cxn>
                  <a:cxn ang="0">
                    <a:pos x="232" y="659"/>
                  </a:cxn>
                  <a:cxn ang="0">
                    <a:pos x="232" y="659"/>
                  </a:cxn>
                  <a:cxn ang="0">
                    <a:pos x="232" y="688"/>
                  </a:cxn>
                  <a:cxn ang="0">
                    <a:pos x="232" y="717"/>
                  </a:cxn>
                  <a:cxn ang="0">
                    <a:pos x="232" y="736"/>
                  </a:cxn>
                  <a:cxn ang="0">
                    <a:pos x="232" y="746"/>
                  </a:cxn>
                  <a:cxn ang="0">
                    <a:pos x="232" y="746"/>
                  </a:cxn>
                  <a:cxn ang="0">
                    <a:pos x="232" y="755"/>
                  </a:cxn>
                  <a:cxn ang="0">
                    <a:pos x="242" y="765"/>
                  </a:cxn>
                  <a:cxn ang="0">
                    <a:pos x="252" y="775"/>
                  </a:cxn>
                  <a:cxn ang="0">
                    <a:pos x="261" y="775"/>
                  </a:cxn>
                  <a:cxn ang="0">
                    <a:pos x="261" y="775"/>
                  </a:cxn>
                  <a:cxn ang="0">
                    <a:pos x="271" y="775"/>
                  </a:cxn>
                  <a:cxn ang="0">
                    <a:pos x="290" y="775"/>
                  </a:cxn>
                  <a:cxn ang="0">
                    <a:pos x="300" y="784"/>
                  </a:cxn>
                  <a:cxn ang="0">
                    <a:pos x="310" y="784"/>
                  </a:cxn>
                  <a:cxn ang="0">
                    <a:pos x="348" y="784"/>
                  </a:cxn>
                </a:cxnLst>
                <a:rect l="0" t="0" r="r" b="b"/>
                <a:pathLst>
                  <a:path w="348" h="804">
                    <a:moveTo>
                      <a:pt x="348" y="784"/>
                    </a:moveTo>
                    <a:lnTo>
                      <a:pt x="348" y="804"/>
                    </a:lnTo>
                    <a:lnTo>
                      <a:pt x="0" y="804"/>
                    </a:lnTo>
                    <a:lnTo>
                      <a:pt x="0" y="784"/>
                    </a:lnTo>
                    <a:lnTo>
                      <a:pt x="19" y="784"/>
                    </a:lnTo>
                    <a:lnTo>
                      <a:pt x="19" y="784"/>
                    </a:lnTo>
                    <a:lnTo>
                      <a:pt x="48" y="784"/>
                    </a:lnTo>
                    <a:lnTo>
                      <a:pt x="68" y="775"/>
                    </a:lnTo>
                    <a:lnTo>
                      <a:pt x="87" y="765"/>
                    </a:lnTo>
                    <a:lnTo>
                      <a:pt x="97" y="755"/>
                    </a:lnTo>
                    <a:lnTo>
                      <a:pt x="97" y="755"/>
                    </a:lnTo>
                    <a:lnTo>
                      <a:pt x="106" y="746"/>
                    </a:lnTo>
                    <a:lnTo>
                      <a:pt x="106" y="717"/>
                    </a:lnTo>
                    <a:lnTo>
                      <a:pt x="116" y="697"/>
                    </a:lnTo>
                    <a:lnTo>
                      <a:pt x="116" y="659"/>
                    </a:lnTo>
                    <a:lnTo>
                      <a:pt x="116" y="145"/>
                    </a:lnTo>
                    <a:lnTo>
                      <a:pt x="116" y="145"/>
                    </a:lnTo>
                    <a:lnTo>
                      <a:pt x="116" y="116"/>
                    </a:lnTo>
                    <a:lnTo>
                      <a:pt x="116" y="96"/>
                    </a:lnTo>
                    <a:lnTo>
                      <a:pt x="106" y="77"/>
                    </a:lnTo>
                    <a:lnTo>
                      <a:pt x="106" y="67"/>
                    </a:lnTo>
                    <a:lnTo>
                      <a:pt x="106" y="67"/>
                    </a:lnTo>
                    <a:lnTo>
                      <a:pt x="106" y="58"/>
                    </a:lnTo>
                    <a:lnTo>
                      <a:pt x="97" y="48"/>
                    </a:lnTo>
                    <a:lnTo>
                      <a:pt x="87" y="38"/>
                    </a:lnTo>
                    <a:lnTo>
                      <a:pt x="77" y="38"/>
                    </a:lnTo>
                    <a:lnTo>
                      <a:pt x="77" y="38"/>
                    </a:lnTo>
                    <a:lnTo>
                      <a:pt x="68" y="29"/>
                    </a:lnTo>
                    <a:lnTo>
                      <a:pt x="48" y="29"/>
                    </a:lnTo>
                    <a:lnTo>
                      <a:pt x="39" y="19"/>
                    </a:lnTo>
                    <a:lnTo>
                      <a:pt x="19" y="19"/>
                    </a:lnTo>
                    <a:lnTo>
                      <a:pt x="0" y="19"/>
                    </a:lnTo>
                    <a:lnTo>
                      <a:pt x="0" y="0"/>
                    </a:lnTo>
                    <a:lnTo>
                      <a:pt x="348" y="0"/>
                    </a:lnTo>
                    <a:lnTo>
                      <a:pt x="348" y="19"/>
                    </a:lnTo>
                    <a:lnTo>
                      <a:pt x="310" y="19"/>
                    </a:lnTo>
                    <a:lnTo>
                      <a:pt x="310" y="19"/>
                    </a:lnTo>
                    <a:lnTo>
                      <a:pt x="290" y="19"/>
                    </a:lnTo>
                    <a:lnTo>
                      <a:pt x="271" y="29"/>
                    </a:lnTo>
                    <a:lnTo>
                      <a:pt x="252" y="48"/>
                    </a:lnTo>
                    <a:lnTo>
                      <a:pt x="242" y="58"/>
                    </a:lnTo>
                    <a:lnTo>
                      <a:pt x="242" y="58"/>
                    </a:lnTo>
                    <a:lnTo>
                      <a:pt x="242" y="67"/>
                    </a:lnTo>
                    <a:lnTo>
                      <a:pt x="242" y="87"/>
                    </a:lnTo>
                    <a:lnTo>
                      <a:pt x="232" y="116"/>
                    </a:lnTo>
                    <a:lnTo>
                      <a:pt x="232" y="145"/>
                    </a:lnTo>
                    <a:lnTo>
                      <a:pt x="232" y="659"/>
                    </a:lnTo>
                    <a:lnTo>
                      <a:pt x="232" y="659"/>
                    </a:lnTo>
                    <a:lnTo>
                      <a:pt x="232" y="688"/>
                    </a:lnTo>
                    <a:lnTo>
                      <a:pt x="232" y="717"/>
                    </a:lnTo>
                    <a:lnTo>
                      <a:pt x="232" y="736"/>
                    </a:lnTo>
                    <a:lnTo>
                      <a:pt x="232" y="746"/>
                    </a:lnTo>
                    <a:lnTo>
                      <a:pt x="232" y="746"/>
                    </a:lnTo>
                    <a:lnTo>
                      <a:pt x="232" y="755"/>
                    </a:lnTo>
                    <a:lnTo>
                      <a:pt x="242" y="765"/>
                    </a:lnTo>
                    <a:lnTo>
                      <a:pt x="252" y="775"/>
                    </a:lnTo>
                    <a:lnTo>
                      <a:pt x="261" y="775"/>
                    </a:lnTo>
                    <a:lnTo>
                      <a:pt x="261" y="775"/>
                    </a:lnTo>
                    <a:lnTo>
                      <a:pt x="271" y="775"/>
                    </a:lnTo>
                    <a:lnTo>
                      <a:pt x="290" y="775"/>
                    </a:lnTo>
                    <a:lnTo>
                      <a:pt x="300" y="784"/>
                    </a:lnTo>
                    <a:lnTo>
                      <a:pt x="310" y="784"/>
                    </a:lnTo>
                    <a:lnTo>
                      <a:pt x="348" y="784"/>
                    </a:lnTo>
                  </a:path>
                </a:pathLst>
              </a:custGeom>
              <a:noFill/>
              <a:ln w="0">
                <a:solidFill>
                  <a:srgbClr val="000000"/>
                </a:solidFill>
                <a:prstDash val="solid"/>
                <a:round/>
                <a:headEnd/>
                <a:tailEnd/>
              </a:ln>
            </p:spPr>
            <p:txBody>
              <a:bodyPr/>
              <a:lstStyle/>
              <a:p>
                <a:endParaRPr lang="en-US"/>
              </a:p>
            </p:txBody>
          </p:sp>
          <p:sp>
            <p:nvSpPr>
              <p:cNvPr id="108" name="Freeform 107"/>
              <p:cNvSpPr>
                <a:spLocks/>
              </p:cNvSpPr>
              <p:nvPr/>
            </p:nvSpPr>
            <p:spPr bwMode="auto">
              <a:xfrm>
                <a:off x="9640" y="3513"/>
                <a:ext cx="823" cy="804"/>
              </a:xfrm>
              <a:custGeom>
                <a:avLst/>
                <a:gdLst/>
                <a:ahLst/>
                <a:cxnLst>
                  <a:cxn ang="0">
                    <a:pos x="591" y="804"/>
                  </a:cxn>
                  <a:cxn ang="0">
                    <a:pos x="310" y="426"/>
                  </a:cxn>
                  <a:cxn ang="0">
                    <a:pos x="281" y="426"/>
                  </a:cxn>
                  <a:cxn ang="0">
                    <a:pos x="262" y="436"/>
                  </a:cxn>
                  <a:cxn ang="0">
                    <a:pos x="262" y="436"/>
                  </a:cxn>
                  <a:cxn ang="0">
                    <a:pos x="242" y="436"/>
                  </a:cxn>
                  <a:cxn ang="0">
                    <a:pos x="242" y="436"/>
                  </a:cxn>
                  <a:cxn ang="0">
                    <a:pos x="242" y="426"/>
                  </a:cxn>
                  <a:cxn ang="0">
                    <a:pos x="233" y="426"/>
                  </a:cxn>
                  <a:cxn ang="0">
                    <a:pos x="233" y="659"/>
                  </a:cxn>
                  <a:cxn ang="0">
                    <a:pos x="242" y="726"/>
                  </a:cxn>
                  <a:cxn ang="0">
                    <a:pos x="242" y="765"/>
                  </a:cxn>
                  <a:cxn ang="0">
                    <a:pos x="262" y="775"/>
                  </a:cxn>
                  <a:cxn ang="0">
                    <a:pos x="291" y="784"/>
                  </a:cxn>
                  <a:cxn ang="0">
                    <a:pos x="349" y="784"/>
                  </a:cxn>
                  <a:cxn ang="0">
                    <a:pos x="0" y="804"/>
                  </a:cxn>
                  <a:cxn ang="0">
                    <a:pos x="29" y="784"/>
                  </a:cxn>
                  <a:cxn ang="0">
                    <a:pos x="49" y="784"/>
                  </a:cxn>
                  <a:cxn ang="0">
                    <a:pos x="87" y="765"/>
                  </a:cxn>
                  <a:cxn ang="0">
                    <a:pos x="97" y="755"/>
                  </a:cxn>
                  <a:cxn ang="0">
                    <a:pos x="107" y="717"/>
                  </a:cxn>
                  <a:cxn ang="0">
                    <a:pos x="116" y="659"/>
                  </a:cxn>
                  <a:cxn ang="0">
                    <a:pos x="116" y="145"/>
                  </a:cxn>
                  <a:cxn ang="0">
                    <a:pos x="107" y="77"/>
                  </a:cxn>
                  <a:cxn ang="0">
                    <a:pos x="97" y="48"/>
                  </a:cxn>
                  <a:cxn ang="0">
                    <a:pos x="78" y="38"/>
                  </a:cxn>
                  <a:cxn ang="0">
                    <a:pos x="49" y="19"/>
                  </a:cxn>
                  <a:cxn ang="0">
                    <a:pos x="0" y="19"/>
                  </a:cxn>
                  <a:cxn ang="0">
                    <a:pos x="291" y="0"/>
                  </a:cxn>
                  <a:cxn ang="0">
                    <a:pos x="349" y="0"/>
                  </a:cxn>
                  <a:cxn ang="0">
                    <a:pos x="446" y="9"/>
                  </a:cxn>
                  <a:cxn ang="0">
                    <a:pos x="484" y="19"/>
                  </a:cxn>
                  <a:cxn ang="0">
                    <a:pos x="542" y="48"/>
                  </a:cxn>
                  <a:cxn ang="0">
                    <a:pos x="591" y="87"/>
                  </a:cxn>
                  <a:cxn ang="0">
                    <a:pos x="610" y="116"/>
                  </a:cxn>
                  <a:cxn ang="0">
                    <a:pos x="639" y="174"/>
                  </a:cxn>
                  <a:cxn ang="0">
                    <a:pos x="639" y="203"/>
                  </a:cxn>
                  <a:cxn ang="0">
                    <a:pos x="630" y="271"/>
                  </a:cxn>
                  <a:cxn ang="0">
                    <a:pos x="591" y="329"/>
                  </a:cxn>
                  <a:cxn ang="0">
                    <a:pos x="562" y="348"/>
                  </a:cxn>
                  <a:cxn ang="0">
                    <a:pos x="484" y="387"/>
                  </a:cxn>
                  <a:cxn ang="0">
                    <a:pos x="610" y="639"/>
                  </a:cxn>
                  <a:cxn ang="0">
                    <a:pos x="639" y="678"/>
                  </a:cxn>
                  <a:cxn ang="0">
                    <a:pos x="688" y="736"/>
                  </a:cxn>
                  <a:cxn ang="0">
                    <a:pos x="707" y="755"/>
                  </a:cxn>
                  <a:cxn ang="0">
                    <a:pos x="755" y="775"/>
                  </a:cxn>
                  <a:cxn ang="0">
                    <a:pos x="814" y="784"/>
                  </a:cxn>
                </a:cxnLst>
                <a:rect l="0" t="0" r="r" b="b"/>
                <a:pathLst>
                  <a:path w="823" h="804">
                    <a:moveTo>
                      <a:pt x="823" y="804"/>
                    </a:moveTo>
                    <a:lnTo>
                      <a:pt x="591" y="804"/>
                    </a:lnTo>
                    <a:lnTo>
                      <a:pt x="310" y="426"/>
                    </a:lnTo>
                    <a:lnTo>
                      <a:pt x="310" y="426"/>
                    </a:lnTo>
                    <a:lnTo>
                      <a:pt x="300" y="426"/>
                    </a:lnTo>
                    <a:lnTo>
                      <a:pt x="281" y="426"/>
                    </a:lnTo>
                    <a:lnTo>
                      <a:pt x="271" y="436"/>
                    </a:lnTo>
                    <a:lnTo>
                      <a:pt x="262" y="436"/>
                    </a:lnTo>
                    <a:lnTo>
                      <a:pt x="262" y="436"/>
                    </a:lnTo>
                    <a:lnTo>
                      <a:pt x="262" y="436"/>
                    </a:lnTo>
                    <a:lnTo>
                      <a:pt x="252" y="436"/>
                    </a:lnTo>
                    <a:lnTo>
                      <a:pt x="242" y="436"/>
                    </a:lnTo>
                    <a:lnTo>
                      <a:pt x="242" y="436"/>
                    </a:lnTo>
                    <a:lnTo>
                      <a:pt x="242" y="436"/>
                    </a:lnTo>
                    <a:lnTo>
                      <a:pt x="242" y="436"/>
                    </a:lnTo>
                    <a:lnTo>
                      <a:pt x="242" y="426"/>
                    </a:lnTo>
                    <a:lnTo>
                      <a:pt x="233" y="426"/>
                    </a:lnTo>
                    <a:lnTo>
                      <a:pt x="233" y="426"/>
                    </a:lnTo>
                    <a:lnTo>
                      <a:pt x="233" y="659"/>
                    </a:lnTo>
                    <a:lnTo>
                      <a:pt x="233" y="659"/>
                    </a:lnTo>
                    <a:lnTo>
                      <a:pt x="233" y="697"/>
                    </a:lnTo>
                    <a:lnTo>
                      <a:pt x="242" y="726"/>
                    </a:lnTo>
                    <a:lnTo>
                      <a:pt x="242" y="755"/>
                    </a:lnTo>
                    <a:lnTo>
                      <a:pt x="242" y="765"/>
                    </a:lnTo>
                    <a:lnTo>
                      <a:pt x="242" y="765"/>
                    </a:lnTo>
                    <a:lnTo>
                      <a:pt x="262" y="775"/>
                    </a:lnTo>
                    <a:lnTo>
                      <a:pt x="281" y="775"/>
                    </a:lnTo>
                    <a:lnTo>
                      <a:pt x="291" y="784"/>
                    </a:lnTo>
                    <a:lnTo>
                      <a:pt x="310" y="784"/>
                    </a:lnTo>
                    <a:lnTo>
                      <a:pt x="349" y="784"/>
                    </a:lnTo>
                    <a:lnTo>
                      <a:pt x="349" y="804"/>
                    </a:lnTo>
                    <a:lnTo>
                      <a:pt x="0" y="804"/>
                    </a:lnTo>
                    <a:lnTo>
                      <a:pt x="0" y="784"/>
                    </a:lnTo>
                    <a:lnTo>
                      <a:pt x="29" y="784"/>
                    </a:lnTo>
                    <a:lnTo>
                      <a:pt x="29" y="784"/>
                    </a:lnTo>
                    <a:lnTo>
                      <a:pt x="49" y="784"/>
                    </a:lnTo>
                    <a:lnTo>
                      <a:pt x="68" y="775"/>
                    </a:lnTo>
                    <a:lnTo>
                      <a:pt x="87" y="765"/>
                    </a:lnTo>
                    <a:lnTo>
                      <a:pt x="97" y="755"/>
                    </a:lnTo>
                    <a:lnTo>
                      <a:pt x="97" y="755"/>
                    </a:lnTo>
                    <a:lnTo>
                      <a:pt x="107" y="746"/>
                    </a:lnTo>
                    <a:lnTo>
                      <a:pt x="107" y="717"/>
                    </a:lnTo>
                    <a:lnTo>
                      <a:pt x="116" y="697"/>
                    </a:lnTo>
                    <a:lnTo>
                      <a:pt x="116" y="659"/>
                    </a:lnTo>
                    <a:lnTo>
                      <a:pt x="116" y="145"/>
                    </a:lnTo>
                    <a:lnTo>
                      <a:pt x="116" y="145"/>
                    </a:lnTo>
                    <a:lnTo>
                      <a:pt x="116" y="106"/>
                    </a:lnTo>
                    <a:lnTo>
                      <a:pt x="107" y="77"/>
                    </a:lnTo>
                    <a:lnTo>
                      <a:pt x="107" y="58"/>
                    </a:lnTo>
                    <a:lnTo>
                      <a:pt x="97" y="48"/>
                    </a:lnTo>
                    <a:lnTo>
                      <a:pt x="97" y="48"/>
                    </a:lnTo>
                    <a:lnTo>
                      <a:pt x="78" y="38"/>
                    </a:lnTo>
                    <a:lnTo>
                      <a:pt x="68" y="29"/>
                    </a:lnTo>
                    <a:lnTo>
                      <a:pt x="49" y="19"/>
                    </a:lnTo>
                    <a:lnTo>
                      <a:pt x="29" y="19"/>
                    </a:lnTo>
                    <a:lnTo>
                      <a:pt x="0" y="19"/>
                    </a:lnTo>
                    <a:lnTo>
                      <a:pt x="0" y="0"/>
                    </a:lnTo>
                    <a:lnTo>
                      <a:pt x="291" y="0"/>
                    </a:lnTo>
                    <a:lnTo>
                      <a:pt x="291" y="0"/>
                    </a:lnTo>
                    <a:lnTo>
                      <a:pt x="349" y="0"/>
                    </a:lnTo>
                    <a:lnTo>
                      <a:pt x="407" y="9"/>
                    </a:lnTo>
                    <a:lnTo>
                      <a:pt x="446" y="9"/>
                    </a:lnTo>
                    <a:lnTo>
                      <a:pt x="484" y="19"/>
                    </a:lnTo>
                    <a:lnTo>
                      <a:pt x="484" y="19"/>
                    </a:lnTo>
                    <a:lnTo>
                      <a:pt x="513" y="29"/>
                    </a:lnTo>
                    <a:lnTo>
                      <a:pt x="542" y="48"/>
                    </a:lnTo>
                    <a:lnTo>
                      <a:pt x="572" y="67"/>
                    </a:lnTo>
                    <a:lnTo>
                      <a:pt x="591" y="87"/>
                    </a:lnTo>
                    <a:lnTo>
                      <a:pt x="591" y="87"/>
                    </a:lnTo>
                    <a:lnTo>
                      <a:pt x="610" y="116"/>
                    </a:lnTo>
                    <a:lnTo>
                      <a:pt x="630" y="145"/>
                    </a:lnTo>
                    <a:lnTo>
                      <a:pt x="639" y="174"/>
                    </a:lnTo>
                    <a:lnTo>
                      <a:pt x="639" y="203"/>
                    </a:lnTo>
                    <a:lnTo>
                      <a:pt x="639" y="203"/>
                    </a:lnTo>
                    <a:lnTo>
                      <a:pt x="639" y="242"/>
                    </a:lnTo>
                    <a:lnTo>
                      <a:pt x="630" y="271"/>
                    </a:lnTo>
                    <a:lnTo>
                      <a:pt x="610" y="300"/>
                    </a:lnTo>
                    <a:lnTo>
                      <a:pt x="591" y="329"/>
                    </a:lnTo>
                    <a:lnTo>
                      <a:pt x="591" y="329"/>
                    </a:lnTo>
                    <a:lnTo>
                      <a:pt x="562" y="348"/>
                    </a:lnTo>
                    <a:lnTo>
                      <a:pt x="533" y="368"/>
                    </a:lnTo>
                    <a:lnTo>
                      <a:pt x="484" y="387"/>
                    </a:lnTo>
                    <a:lnTo>
                      <a:pt x="436" y="407"/>
                    </a:lnTo>
                    <a:lnTo>
                      <a:pt x="610" y="639"/>
                    </a:lnTo>
                    <a:lnTo>
                      <a:pt x="610" y="639"/>
                    </a:lnTo>
                    <a:lnTo>
                      <a:pt x="639" y="678"/>
                    </a:lnTo>
                    <a:lnTo>
                      <a:pt x="668" y="707"/>
                    </a:lnTo>
                    <a:lnTo>
                      <a:pt x="688" y="736"/>
                    </a:lnTo>
                    <a:lnTo>
                      <a:pt x="707" y="755"/>
                    </a:lnTo>
                    <a:lnTo>
                      <a:pt x="707" y="755"/>
                    </a:lnTo>
                    <a:lnTo>
                      <a:pt x="726" y="765"/>
                    </a:lnTo>
                    <a:lnTo>
                      <a:pt x="755" y="775"/>
                    </a:lnTo>
                    <a:lnTo>
                      <a:pt x="785" y="784"/>
                    </a:lnTo>
                    <a:lnTo>
                      <a:pt x="814" y="784"/>
                    </a:lnTo>
                    <a:lnTo>
                      <a:pt x="823" y="804"/>
                    </a:lnTo>
                  </a:path>
                </a:pathLst>
              </a:custGeom>
              <a:noFill/>
              <a:ln w="0">
                <a:solidFill>
                  <a:srgbClr val="000000"/>
                </a:solidFill>
                <a:prstDash val="solid"/>
                <a:round/>
                <a:headEnd/>
                <a:tailEnd/>
              </a:ln>
            </p:spPr>
            <p:txBody>
              <a:bodyPr/>
              <a:lstStyle/>
              <a:p>
                <a:endParaRPr lang="en-US"/>
              </a:p>
            </p:txBody>
          </p:sp>
          <p:sp>
            <p:nvSpPr>
              <p:cNvPr id="109" name="Freeform 108"/>
              <p:cNvSpPr>
                <a:spLocks/>
              </p:cNvSpPr>
              <p:nvPr/>
            </p:nvSpPr>
            <p:spPr bwMode="auto">
              <a:xfrm>
                <a:off x="9873" y="3551"/>
                <a:ext cx="271" cy="359"/>
              </a:xfrm>
              <a:custGeom>
                <a:avLst/>
                <a:gdLst/>
                <a:ahLst/>
                <a:cxnLst>
                  <a:cxn ang="0">
                    <a:pos x="0" y="349"/>
                  </a:cxn>
                  <a:cxn ang="0">
                    <a:pos x="0" y="349"/>
                  </a:cxn>
                  <a:cxn ang="0">
                    <a:pos x="0" y="349"/>
                  </a:cxn>
                  <a:cxn ang="0">
                    <a:pos x="9" y="349"/>
                  </a:cxn>
                  <a:cxn ang="0">
                    <a:pos x="9" y="349"/>
                  </a:cxn>
                  <a:cxn ang="0">
                    <a:pos x="9" y="349"/>
                  </a:cxn>
                  <a:cxn ang="0">
                    <a:pos x="9" y="349"/>
                  </a:cxn>
                  <a:cxn ang="0">
                    <a:pos x="9" y="349"/>
                  </a:cxn>
                  <a:cxn ang="0">
                    <a:pos x="19" y="349"/>
                  </a:cxn>
                  <a:cxn ang="0">
                    <a:pos x="29" y="359"/>
                  </a:cxn>
                  <a:cxn ang="0">
                    <a:pos x="29" y="359"/>
                  </a:cxn>
                  <a:cxn ang="0">
                    <a:pos x="29" y="359"/>
                  </a:cxn>
                  <a:cxn ang="0">
                    <a:pos x="87" y="359"/>
                  </a:cxn>
                  <a:cxn ang="0">
                    <a:pos x="135" y="349"/>
                  </a:cxn>
                  <a:cxn ang="0">
                    <a:pos x="174" y="330"/>
                  </a:cxn>
                  <a:cxn ang="0">
                    <a:pos x="203" y="310"/>
                  </a:cxn>
                  <a:cxn ang="0">
                    <a:pos x="203" y="310"/>
                  </a:cxn>
                  <a:cxn ang="0">
                    <a:pos x="232" y="281"/>
                  </a:cxn>
                  <a:cxn ang="0">
                    <a:pos x="251" y="243"/>
                  </a:cxn>
                  <a:cxn ang="0">
                    <a:pos x="261" y="213"/>
                  </a:cxn>
                  <a:cxn ang="0">
                    <a:pos x="271" y="175"/>
                  </a:cxn>
                  <a:cxn ang="0">
                    <a:pos x="271" y="175"/>
                  </a:cxn>
                  <a:cxn ang="0">
                    <a:pos x="271" y="136"/>
                  </a:cxn>
                  <a:cxn ang="0">
                    <a:pos x="261" y="107"/>
                  </a:cxn>
                  <a:cxn ang="0">
                    <a:pos x="242" y="78"/>
                  </a:cxn>
                  <a:cxn ang="0">
                    <a:pos x="222" y="49"/>
                  </a:cxn>
                  <a:cxn ang="0">
                    <a:pos x="222" y="49"/>
                  </a:cxn>
                  <a:cxn ang="0">
                    <a:pos x="193" y="29"/>
                  </a:cxn>
                  <a:cxn ang="0">
                    <a:pos x="164" y="10"/>
                  </a:cxn>
                  <a:cxn ang="0">
                    <a:pos x="125" y="0"/>
                  </a:cxn>
                  <a:cxn ang="0">
                    <a:pos x="87" y="0"/>
                  </a:cxn>
                  <a:cxn ang="0">
                    <a:pos x="87" y="0"/>
                  </a:cxn>
                  <a:cxn ang="0">
                    <a:pos x="67" y="0"/>
                  </a:cxn>
                  <a:cxn ang="0">
                    <a:pos x="48" y="10"/>
                  </a:cxn>
                  <a:cxn ang="0">
                    <a:pos x="29" y="10"/>
                  </a:cxn>
                  <a:cxn ang="0">
                    <a:pos x="0" y="20"/>
                  </a:cxn>
                  <a:cxn ang="0">
                    <a:pos x="0" y="349"/>
                  </a:cxn>
                </a:cxnLst>
                <a:rect l="0" t="0" r="r" b="b"/>
                <a:pathLst>
                  <a:path w="271" h="359">
                    <a:moveTo>
                      <a:pt x="0" y="349"/>
                    </a:moveTo>
                    <a:lnTo>
                      <a:pt x="0" y="349"/>
                    </a:lnTo>
                    <a:lnTo>
                      <a:pt x="0" y="349"/>
                    </a:lnTo>
                    <a:lnTo>
                      <a:pt x="9" y="349"/>
                    </a:lnTo>
                    <a:lnTo>
                      <a:pt x="9" y="349"/>
                    </a:lnTo>
                    <a:lnTo>
                      <a:pt x="9" y="349"/>
                    </a:lnTo>
                    <a:lnTo>
                      <a:pt x="9" y="349"/>
                    </a:lnTo>
                    <a:lnTo>
                      <a:pt x="9" y="349"/>
                    </a:lnTo>
                    <a:lnTo>
                      <a:pt x="19" y="349"/>
                    </a:lnTo>
                    <a:lnTo>
                      <a:pt x="29" y="359"/>
                    </a:lnTo>
                    <a:lnTo>
                      <a:pt x="29" y="359"/>
                    </a:lnTo>
                    <a:lnTo>
                      <a:pt x="29" y="359"/>
                    </a:lnTo>
                    <a:lnTo>
                      <a:pt x="87" y="359"/>
                    </a:lnTo>
                    <a:lnTo>
                      <a:pt x="135" y="349"/>
                    </a:lnTo>
                    <a:lnTo>
                      <a:pt x="174" y="330"/>
                    </a:lnTo>
                    <a:lnTo>
                      <a:pt x="203" y="310"/>
                    </a:lnTo>
                    <a:lnTo>
                      <a:pt x="203" y="310"/>
                    </a:lnTo>
                    <a:lnTo>
                      <a:pt x="232" y="281"/>
                    </a:lnTo>
                    <a:lnTo>
                      <a:pt x="251" y="243"/>
                    </a:lnTo>
                    <a:lnTo>
                      <a:pt x="261" y="213"/>
                    </a:lnTo>
                    <a:lnTo>
                      <a:pt x="271" y="175"/>
                    </a:lnTo>
                    <a:lnTo>
                      <a:pt x="271" y="175"/>
                    </a:lnTo>
                    <a:lnTo>
                      <a:pt x="271" y="136"/>
                    </a:lnTo>
                    <a:lnTo>
                      <a:pt x="261" y="107"/>
                    </a:lnTo>
                    <a:lnTo>
                      <a:pt x="242" y="78"/>
                    </a:lnTo>
                    <a:lnTo>
                      <a:pt x="222" y="49"/>
                    </a:lnTo>
                    <a:lnTo>
                      <a:pt x="222" y="49"/>
                    </a:lnTo>
                    <a:lnTo>
                      <a:pt x="193" y="29"/>
                    </a:lnTo>
                    <a:lnTo>
                      <a:pt x="164" y="10"/>
                    </a:lnTo>
                    <a:lnTo>
                      <a:pt x="125" y="0"/>
                    </a:lnTo>
                    <a:lnTo>
                      <a:pt x="87" y="0"/>
                    </a:lnTo>
                    <a:lnTo>
                      <a:pt x="87" y="0"/>
                    </a:lnTo>
                    <a:lnTo>
                      <a:pt x="67" y="0"/>
                    </a:lnTo>
                    <a:lnTo>
                      <a:pt x="48" y="10"/>
                    </a:lnTo>
                    <a:lnTo>
                      <a:pt x="29" y="10"/>
                    </a:lnTo>
                    <a:lnTo>
                      <a:pt x="0" y="20"/>
                    </a:lnTo>
                    <a:lnTo>
                      <a:pt x="0" y="349"/>
                    </a:lnTo>
                  </a:path>
                </a:pathLst>
              </a:custGeom>
              <a:noFill/>
              <a:ln w="0">
                <a:solidFill>
                  <a:srgbClr val="000000"/>
                </a:solidFill>
                <a:prstDash val="solid"/>
                <a:round/>
                <a:headEnd/>
                <a:tailEnd/>
              </a:ln>
            </p:spPr>
            <p:txBody>
              <a:bodyPr/>
              <a:lstStyle/>
              <a:p>
                <a:endParaRPr lang="en-US"/>
              </a:p>
            </p:txBody>
          </p:sp>
          <p:sp>
            <p:nvSpPr>
              <p:cNvPr id="110" name="Freeform 109"/>
              <p:cNvSpPr>
                <a:spLocks/>
              </p:cNvSpPr>
              <p:nvPr/>
            </p:nvSpPr>
            <p:spPr bwMode="auto">
              <a:xfrm>
                <a:off x="10444" y="3513"/>
                <a:ext cx="891" cy="823"/>
              </a:xfrm>
              <a:custGeom>
                <a:avLst/>
                <a:gdLst/>
                <a:ahLst/>
                <a:cxnLst>
                  <a:cxn ang="0">
                    <a:pos x="213" y="0"/>
                  </a:cxn>
                  <a:cxn ang="0">
                    <a:pos x="726" y="145"/>
                  </a:cxn>
                  <a:cxn ang="0">
                    <a:pos x="726" y="106"/>
                  </a:cxn>
                  <a:cxn ang="0">
                    <a:pos x="716" y="58"/>
                  </a:cxn>
                  <a:cxn ang="0">
                    <a:pos x="707" y="48"/>
                  </a:cxn>
                  <a:cxn ang="0">
                    <a:pos x="668" y="29"/>
                  </a:cxn>
                  <a:cxn ang="0">
                    <a:pos x="629" y="19"/>
                  </a:cxn>
                  <a:cxn ang="0">
                    <a:pos x="610" y="0"/>
                  </a:cxn>
                  <a:cxn ang="0">
                    <a:pos x="891" y="19"/>
                  </a:cxn>
                  <a:cxn ang="0">
                    <a:pos x="862" y="19"/>
                  </a:cxn>
                  <a:cxn ang="0">
                    <a:pos x="813" y="29"/>
                  </a:cxn>
                  <a:cxn ang="0">
                    <a:pos x="784" y="58"/>
                  </a:cxn>
                  <a:cxn ang="0">
                    <a:pos x="784" y="67"/>
                  </a:cxn>
                  <a:cxn ang="0">
                    <a:pos x="774" y="116"/>
                  </a:cxn>
                  <a:cxn ang="0">
                    <a:pos x="774" y="823"/>
                  </a:cxn>
                  <a:cxn ang="0">
                    <a:pos x="213" y="174"/>
                  </a:cxn>
                  <a:cxn ang="0">
                    <a:pos x="213" y="659"/>
                  </a:cxn>
                  <a:cxn ang="0">
                    <a:pos x="223" y="726"/>
                  </a:cxn>
                  <a:cxn ang="0">
                    <a:pos x="223" y="765"/>
                  </a:cxn>
                  <a:cxn ang="0">
                    <a:pos x="242" y="775"/>
                  </a:cxn>
                  <a:cxn ang="0">
                    <a:pos x="281" y="784"/>
                  </a:cxn>
                  <a:cxn ang="0">
                    <a:pos x="329" y="784"/>
                  </a:cxn>
                  <a:cxn ang="0">
                    <a:pos x="48" y="804"/>
                  </a:cxn>
                  <a:cxn ang="0">
                    <a:pos x="68" y="784"/>
                  </a:cxn>
                  <a:cxn ang="0">
                    <a:pos x="97" y="784"/>
                  </a:cxn>
                  <a:cxn ang="0">
                    <a:pos x="135" y="765"/>
                  </a:cxn>
                  <a:cxn ang="0">
                    <a:pos x="145" y="755"/>
                  </a:cxn>
                  <a:cxn ang="0">
                    <a:pos x="155" y="717"/>
                  </a:cxn>
                  <a:cxn ang="0">
                    <a:pos x="164" y="659"/>
                  </a:cxn>
                  <a:cxn ang="0">
                    <a:pos x="164" y="116"/>
                  </a:cxn>
                  <a:cxn ang="0">
                    <a:pos x="135" y="87"/>
                  </a:cxn>
                  <a:cxn ang="0">
                    <a:pos x="106" y="67"/>
                  </a:cxn>
                  <a:cxn ang="0">
                    <a:pos x="97" y="58"/>
                  </a:cxn>
                  <a:cxn ang="0">
                    <a:pos x="68" y="38"/>
                  </a:cxn>
                  <a:cxn ang="0">
                    <a:pos x="58" y="38"/>
                  </a:cxn>
                  <a:cxn ang="0">
                    <a:pos x="29" y="29"/>
                  </a:cxn>
                  <a:cxn ang="0">
                    <a:pos x="0" y="29"/>
                  </a:cxn>
                </a:cxnLst>
                <a:rect l="0" t="0" r="r" b="b"/>
                <a:pathLst>
                  <a:path w="891" h="823">
                    <a:moveTo>
                      <a:pt x="0" y="0"/>
                    </a:moveTo>
                    <a:lnTo>
                      <a:pt x="213" y="0"/>
                    </a:lnTo>
                    <a:lnTo>
                      <a:pt x="726" y="629"/>
                    </a:lnTo>
                    <a:lnTo>
                      <a:pt x="726" y="145"/>
                    </a:lnTo>
                    <a:lnTo>
                      <a:pt x="726" y="145"/>
                    </a:lnTo>
                    <a:lnTo>
                      <a:pt x="726" y="106"/>
                    </a:lnTo>
                    <a:lnTo>
                      <a:pt x="716" y="77"/>
                    </a:lnTo>
                    <a:lnTo>
                      <a:pt x="716" y="58"/>
                    </a:lnTo>
                    <a:lnTo>
                      <a:pt x="707" y="48"/>
                    </a:lnTo>
                    <a:lnTo>
                      <a:pt x="707" y="48"/>
                    </a:lnTo>
                    <a:lnTo>
                      <a:pt x="687" y="38"/>
                    </a:lnTo>
                    <a:lnTo>
                      <a:pt x="668" y="29"/>
                    </a:lnTo>
                    <a:lnTo>
                      <a:pt x="649" y="19"/>
                    </a:lnTo>
                    <a:lnTo>
                      <a:pt x="629" y="19"/>
                    </a:lnTo>
                    <a:lnTo>
                      <a:pt x="610" y="19"/>
                    </a:lnTo>
                    <a:lnTo>
                      <a:pt x="610" y="0"/>
                    </a:lnTo>
                    <a:lnTo>
                      <a:pt x="891" y="0"/>
                    </a:lnTo>
                    <a:lnTo>
                      <a:pt x="891" y="19"/>
                    </a:lnTo>
                    <a:lnTo>
                      <a:pt x="862" y="19"/>
                    </a:lnTo>
                    <a:lnTo>
                      <a:pt x="862" y="19"/>
                    </a:lnTo>
                    <a:lnTo>
                      <a:pt x="833" y="19"/>
                    </a:lnTo>
                    <a:lnTo>
                      <a:pt x="813" y="29"/>
                    </a:lnTo>
                    <a:lnTo>
                      <a:pt x="794" y="48"/>
                    </a:lnTo>
                    <a:lnTo>
                      <a:pt x="784" y="58"/>
                    </a:lnTo>
                    <a:lnTo>
                      <a:pt x="784" y="58"/>
                    </a:lnTo>
                    <a:lnTo>
                      <a:pt x="784" y="67"/>
                    </a:lnTo>
                    <a:lnTo>
                      <a:pt x="784" y="87"/>
                    </a:lnTo>
                    <a:lnTo>
                      <a:pt x="774" y="116"/>
                    </a:lnTo>
                    <a:lnTo>
                      <a:pt x="774" y="145"/>
                    </a:lnTo>
                    <a:lnTo>
                      <a:pt x="774" y="823"/>
                    </a:lnTo>
                    <a:lnTo>
                      <a:pt x="745" y="823"/>
                    </a:lnTo>
                    <a:lnTo>
                      <a:pt x="213" y="174"/>
                    </a:lnTo>
                    <a:lnTo>
                      <a:pt x="213" y="659"/>
                    </a:lnTo>
                    <a:lnTo>
                      <a:pt x="213" y="659"/>
                    </a:lnTo>
                    <a:lnTo>
                      <a:pt x="213" y="697"/>
                    </a:lnTo>
                    <a:lnTo>
                      <a:pt x="223" y="726"/>
                    </a:lnTo>
                    <a:lnTo>
                      <a:pt x="223" y="755"/>
                    </a:lnTo>
                    <a:lnTo>
                      <a:pt x="223" y="765"/>
                    </a:lnTo>
                    <a:lnTo>
                      <a:pt x="223" y="765"/>
                    </a:lnTo>
                    <a:lnTo>
                      <a:pt x="242" y="775"/>
                    </a:lnTo>
                    <a:lnTo>
                      <a:pt x="261" y="775"/>
                    </a:lnTo>
                    <a:lnTo>
                      <a:pt x="281" y="784"/>
                    </a:lnTo>
                    <a:lnTo>
                      <a:pt x="300" y="784"/>
                    </a:lnTo>
                    <a:lnTo>
                      <a:pt x="329" y="784"/>
                    </a:lnTo>
                    <a:lnTo>
                      <a:pt x="329" y="804"/>
                    </a:lnTo>
                    <a:lnTo>
                      <a:pt x="48" y="804"/>
                    </a:lnTo>
                    <a:lnTo>
                      <a:pt x="48" y="784"/>
                    </a:lnTo>
                    <a:lnTo>
                      <a:pt x="68" y="784"/>
                    </a:lnTo>
                    <a:lnTo>
                      <a:pt x="68" y="784"/>
                    </a:lnTo>
                    <a:lnTo>
                      <a:pt x="97" y="784"/>
                    </a:lnTo>
                    <a:lnTo>
                      <a:pt x="116" y="775"/>
                    </a:lnTo>
                    <a:lnTo>
                      <a:pt x="135" y="765"/>
                    </a:lnTo>
                    <a:lnTo>
                      <a:pt x="145" y="755"/>
                    </a:lnTo>
                    <a:lnTo>
                      <a:pt x="145" y="755"/>
                    </a:lnTo>
                    <a:lnTo>
                      <a:pt x="155" y="746"/>
                    </a:lnTo>
                    <a:lnTo>
                      <a:pt x="155" y="717"/>
                    </a:lnTo>
                    <a:lnTo>
                      <a:pt x="164" y="697"/>
                    </a:lnTo>
                    <a:lnTo>
                      <a:pt x="164" y="659"/>
                    </a:lnTo>
                    <a:lnTo>
                      <a:pt x="164" y="116"/>
                    </a:lnTo>
                    <a:lnTo>
                      <a:pt x="164" y="116"/>
                    </a:lnTo>
                    <a:lnTo>
                      <a:pt x="145" y="96"/>
                    </a:lnTo>
                    <a:lnTo>
                      <a:pt x="135" y="87"/>
                    </a:lnTo>
                    <a:lnTo>
                      <a:pt x="116" y="67"/>
                    </a:lnTo>
                    <a:lnTo>
                      <a:pt x="106" y="67"/>
                    </a:lnTo>
                    <a:lnTo>
                      <a:pt x="106" y="67"/>
                    </a:lnTo>
                    <a:lnTo>
                      <a:pt x="97" y="58"/>
                    </a:lnTo>
                    <a:lnTo>
                      <a:pt x="87" y="48"/>
                    </a:lnTo>
                    <a:lnTo>
                      <a:pt x="68" y="38"/>
                    </a:lnTo>
                    <a:lnTo>
                      <a:pt x="58" y="38"/>
                    </a:lnTo>
                    <a:lnTo>
                      <a:pt x="58" y="38"/>
                    </a:lnTo>
                    <a:lnTo>
                      <a:pt x="48" y="38"/>
                    </a:lnTo>
                    <a:lnTo>
                      <a:pt x="29" y="29"/>
                    </a:lnTo>
                    <a:lnTo>
                      <a:pt x="19" y="29"/>
                    </a:lnTo>
                    <a:lnTo>
                      <a:pt x="0" y="29"/>
                    </a:lnTo>
                    <a:lnTo>
                      <a:pt x="0" y="0"/>
                    </a:lnTo>
                  </a:path>
                </a:pathLst>
              </a:custGeom>
              <a:noFill/>
              <a:ln w="0">
                <a:solidFill>
                  <a:srgbClr val="000000"/>
                </a:solidFill>
                <a:prstDash val="solid"/>
                <a:round/>
                <a:headEnd/>
                <a:tailEnd/>
              </a:ln>
            </p:spPr>
            <p:txBody>
              <a:bodyPr/>
              <a:lstStyle/>
              <a:p>
                <a:endParaRPr lang="en-US"/>
              </a:p>
            </p:txBody>
          </p:sp>
          <p:sp>
            <p:nvSpPr>
              <p:cNvPr id="111" name="Freeform 110"/>
              <p:cNvSpPr>
                <a:spLocks/>
              </p:cNvSpPr>
              <p:nvPr/>
            </p:nvSpPr>
            <p:spPr bwMode="auto">
              <a:xfrm>
                <a:off x="11393" y="3513"/>
                <a:ext cx="1055" cy="804"/>
              </a:xfrm>
              <a:custGeom>
                <a:avLst/>
                <a:gdLst/>
                <a:ahLst/>
                <a:cxnLst>
                  <a:cxn ang="0">
                    <a:pos x="164" y="135"/>
                  </a:cxn>
                  <a:cxn ang="0">
                    <a:pos x="164" y="659"/>
                  </a:cxn>
                  <a:cxn ang="0">
                    <a:pos x="174" y="726"/>
                  </a:cxn>
                  <a:cxn ang="0">
                    <a:pos x="174" y="765"/>
                  </a:cxn>
                  <a:cxn ang="0">
                    <a:pos x="193" y="775"/>
                  </a:cxn>
                  <a:cxn ang="0">
                    <a:pos x="232" y="784"/>
                  </a:cxn>
                  <a:cxn ang="0">
                    <a:pos x="280" y="784"/>
                  </a:cxn>
                  <a:cxn ang="0">
                    <a:pos x="0" y="804"/>
                  </a:cxn>
                  <a:cxn ang="0">
                    <a:pos x="29" y="784"/>
                  </a:cxn>
                  <a:cxn ang="0">
                    <a:pos x="48" y="784"/>
                  </a:cxn>
                  <a:cxn ang="0">
                    <a:pos x="87" y="765"/>
                  </a:cxn>
                  <a:cxn ang="0">
                    <a:pos x="97" y="755"/>
                  </a:cxn>
                  <a:cxn ang="0">
                    <a:pos x="106" y="717"/>
                  </a:cxn>
                  <a:cxn ang="0">
                    <a:pos x="116" y="659"/>
                  </a:cxn>
                  <a:cxn ang="0">
                    <a:pos x="116" y="145"/>
                  </a:cxn>
                  <a:cxn ang="0">
                    <a:pos x="106" y="106"/>
                  </a:cxn>
                  <a:cxn ang="0">
                    <a:pos x="97" y="67"/>
                  </a:cxn>
                  <a:cxn ang="0">
                    <a:pos x="97" y="58"/>
                  </a:cxn>
                  <a:cxn ang="0">
                    <a:pos x="77" y="38"/>
                  </a:cxn>
                  <a:cxn ang="0">
                    <a:pos x="67" y="38"/>
                  </a:cxn>
                  <a:cxn ang="0">
                    <a:pos x="38" y="29"/>
                  </a:cxn>
                  <a:cxn ang="0">
                    <a:pos x="0" y="19"/>
                  </a:cxn>
                  <a:cxn ang="0">
                    <a:pos x="222" y="0"/>
                  </a:cxn>
                  <a:cxn ang="0">
                    <a:pos x="823" y="0"/>
                  </a:cxn>
                  <a:cxn ang="0">
                    <a:pos x="1055" y="19"/>
                  </a:cxn>
                  <a:cxn ang="0">
                    <a:pos x="1026" y="19"/>
                  </a:cxn>
                  <a:cxn ang="0">
                    <a:pos x="978" y="29"/>
                  </a:cxn>
                  <a:cxn ang="0">
                    <a:pos x="949" y="58"/>
                  </a:cxn>
                  <a:cxn ang="0">
                    <a:pos x="949" y="67"/>
                  </a:cxn>
                  <a:cxn ang="0">
                    <a:pos x="939" y="116"/>
                  </a:cxn>
                  <a:cxn ang="0">
                    <a:pos x="939" y="659"/>
                  </a:cxn>
                  <a:cxn ang="0">
                    <a:pos x="939" y="697"/>
                  </a:cxn>
                  <a:cxn ang="0">
                    <a:pos x="949" y="755"/>
                  </a:cxn>
                  <a:cxn ang="0">
                    <a:pos x="949" y="765"/>
                  </a:cxn>
                  <a:cxn ang="0">
                    <a:pos x="987" y="775"/>
                  </a:cxn>
                  <a:cxn ang="0">
                    <a:pos x="1026" y="784"/>
                  </a:cxn>
                  <a:cxn ang="0">
                    <a:pos x="1055" y="804"/>
                  </a:cxn>
                  <a:cxn ang="0">
                    <a:pos x="706" y="784"/>
                  </a:cxn>
                  <a:cxn ang="0">
                    <a:pos x="736" y="784"/>
                  </a:cxn>
                  <a:cxn ang="0">
                    <a:pos x="774" y="775"/>
                  </a:cxn>
                  <a:cxn ang="0">
                    <a:pos x="803" y="755"/>
                  </a:cxn>
                  <a:cxn ang="0">
                    <a:pos x="813" y="746"/>
                  </a:cxn>
                  <a:cxn ang="0">
                    <a:pos x="823" y="697"/>
                  </a:cxn>
                  <a:cxn ang="0">
                    <a:pos x="823" y="135"/>
                  </a:cxn>
                  <a:cxn ang="0">
                    <a:pos x="484" y="804"/>
                  </a:cxn>
                </a:cxnLst>
                <a:rect l="0" t="0" r="r" b="b"/>
                <a:pathLst>
                  <a:path w="1055" h="804">
                    <a:moveTo>
                      <a:pt x="484" y="804"/>
                    </a:moveTo>
                    <a:lnTo>
                      <a:pt x="164" y="135"/>
                    </a:lnTo>
                    <a:lnTo>
                      <a:pt x="164" y="659"/>
                    </a:lnTo>
                    <a:lnTo>
                      <a:pt x="164" y="659"/>
                    </a:lnTo>
                    <a:lnTo>
                      <a:pt x="164" y="697"/>
                    </a:lnTo>
                    <a:lnTo>
                      <a:pt x="174" y="726"/>
                    </a:lnTo>
                    <a:lnTo>
                      <a:pt x="174" y="755"/>
                    </a:lnTo>
                    <a:lnTo>
                      <a:pt x="174" y="765"/>
                    </a:lnTo>
                    <a:lnTo>
                      <a:pt x="174" y="765"/>
                    </a:lnTo>
                    <a:lnTo>
                      <a:pt x="193" y="775"/>
                    </a:lnTo>
                    <a:lnTo>
                      <a:pt x="213" y="775"/>
                    </a:lnTo>
                    <a:lnTo>
                      <a:pt x="232" y="784"/>
                    </a:lnTo>
                    <a:lnTo>
                      <a:pt x="251" y="784"/>
                    </a:lnTo>
                    <a:lnTo>
                      <a:pt x="280" y="784"/>
                    </a:lnTo>
                    <a:lnTo>
                      <a:pt x="280" y="804"/>
                    </a:lnTo>
                    <a:lnTo>
                      <a:pt x="0" y="804"/>
                    </a:lnTo>
                    <a:lnTo>
                      <a:pt x="0" y="784"/>
                    </a:lnTo>
                    <a:lnTo>
                      <a:pt x="29" y="784"/>
                    </a:lnTo>
                    <a:lnTo>
                      <a:pt x="29" y="784"/>
                    </a:lnTo>
                    <a:lnTo>
                      <a:pt x="48" y="784"/>
                    </a:lnTo>
                    <a:lnTo>
                      <a:pt x="67" y="775"/>
                    </a:lnTo>
                    <a:lnTo>
                      <a:pt x="87" y="765"/>
                    </a:lnTo>
                    <a:lnTo>
                      <a:pt x="97" y="755"/>
                    </a:lnTo>
                    <a:lnTo>
                      <a:pt x="97" y="755"/>
                    </a:lnTo>
                    <a:lnTo>
                      <a:pt x="106" y="746"/>
                    </a:lnTo>
                    <a:lnTo>
                      <a:pt x="106" y="717"/>
                    </a:lnTo>
                    <a:lnTo>
                      <a:pt x="116" y="697"/>
                    </a:lnTo>
                    <a:lnTo>
                      <a:pt x="116" y="659"/>
                    </a:lnTo>
                    <a:lnTo>
                      <a:pt x="116" y="145"/>
                    </a:lnTo>
                    <a:lnTo>
                      <a:pt x="116" y="145"/>
                    </a:lnTo>
                    <a:lnTo>
                      <a:pt x="116" y="126"/>
                    </a:lnTo>
                    <a:lnTo>
                      <a:pt x="106" y="106"/>
                    </a:lnTo>
                    <a:lnTo>
                      <a:pt x="106" y="87"/>
                    </a:lnTo>
                    <a:lnTo>
                      <a:pt x="97" y="67"/>
                    </a:lnTo>
                    <a:lnTo>
                      <a:pt x="97" y="67"/>
                    </a:lnTo>
                    <a:lnTo>
                      <a:pt x="97" y="58"/>
                    </a:lnTo>
                    <a:lnTo>
                      <a:pt x="87" y="48"/>
                    </a:lnTo>
                    <a:lnTo>
                      <a:pt x="77" y="38"/>
                    </a:lnTo>
                    <a:lnTo>
                      <a:pt x="67" y="38"/>
                    </a:lnTo>
                    <a:lnTo>
                      <a:pt x="67" y="38"/>
                    </a:lnTo>
                    <a:lnTo>
                      <a:pt x="58" y="29"/>
                    </a:lnTo>
                    <a:lnTo>
                      <a:pt x="38" y="29"/>
                    </a:lnTo>
                    <a:lnTo>
                      <a:pt x="19" y="19"/>
                    </a:lnTo>
                    <a:lnTo>
                      <a:pt x="0" y="19"/>
                    </a:lnTo>
                    <a:lnTo>
                      <a:pt x="0" y="0"/>
                    </a:lnTo>
                    <a:lnTo>
                      <a:pt x="222" y="0"/>
                    </a:lnTo>
                    <a:lnTo>
                      <a:pt x="523" y="629"/>
                    </a:lnTo>
                    <a:lnTo>
                      <a:pt x="823" y="0"/>
                    </a:lnTo>
                    <a:lnTo>
                      <a:pt x="1055" y="0"/>
                    </a:lnTo>
                    <a:lnTo>
                      <a:pt x="1055" y="19"/>
                    </a:lnTo>
                    <a:lnTo>
                      <a:pt x="1026" y="19"/>
                    </a:lnTo>
                    <a:lnTo>
                      <a:pt x="1026" y="19"/>
                    </a:lnTo>
                    <a:lnTo>
                      <a:pt x="997" y="19"/>
                    </a:lnTo>
                    <a:lnTo>
                      <a:pt x="978" y="29"/>
                    </a:lnTo>
                    <a:lnTo>
                      <a:pt x="958" y="48"/>
                    </a:lnTo>
                    <a:lnTo>
                      <a:pt x="949" y="58"/>
                    </a:lnTo>
                    <a:lnTo>
                      <a:pt x="949" y="58"/>
                    </a:lnTo>
                    <a:lnTo>
                      <a:pt x="949" y="67"/>
                    </a:lnTo>
                    <a:lnTo>
                      <a:pt x="949" y="87"/>
                    </a:lnTo>
                    <a:lnTo>
                      <a:pt x="939" y="116"/>
                    </a:lnTo>
                    <a:lnTo>
                      <a:pt x="939" y="145"/>
                    </a:lnTo>
                    <a:lnTo>
                      <a:pt x="939" y="659"/>
                    </a:lnTo>
                    <a:lnTo>
                      <a:pt x="939" y="659"/>
                    </a:lnTo>
                    <a:lnTo>
                      <a:pt x="939" y="697"/>
                    </a:lnTo>
                    <a:lnTo>
                      <a:pt x="949" y="726"/>
                    </a:lnTo>
                    <a:lnTo>
                      <a:pt x="949" y="755"/>
                    </a:lnTo>
                    <a:lnTo>
                      <a:pt x="949" y="765"/>
                    </a:lnTo>
                    <a:lnTo>
                      <a:pt x="949" y="765"/>
                    </a:lnTo>
                    <a:lnTo>
                      <a:pt x="968" y="775"/>
                    </a:lnTo>
                    <a:lnTo>
                      <a:pt x="987" y="775"/>
                    </a:lnTo>
                    <a:lnTo>
                      <a:pt x="1007" y="784"/>
                    </a:lnTo>
                    <a:lnTo>
                      <a:pt x="1026" y="784"/>
                    </a:lnTo>
                    <a:lnTo>
                      <a:pt x="1055" y="784"/>
                    </a:lnTo>
                    <a:lnTo>
                      <a:pt x="1055" y="804"/>
                    </a:lnTo>
                    <a:lnTo>
                      <a:pt x="706" y="804"/>
                    </a:lnTo>
                    <a:lnTo>
                      <a:pt x="706" y="784"/>
                    </a:lnTo>
                    <a:lnTo>
                      <a:pt x="736" y="784"/>
                    </a:lnTo>
                    <a:lnTo>
                      <a:pt x="736" y="784"/>
                    </a:lnTo>
                    <a:lnTo>
                      <a:pt x="755" y="784"/>
                    </a:lnTo>
                    <a:lnTo>
                      <a:pt x="774" y="775"/>
                    </a:lnTo>
                    <a:lnTo>
                      <a:pt x="794" y="765"/>
                    </a:lnTo>
                    <a:lnTo>
                      <a:pt x="803" y="755"/>
                    </a:lnTo>
                    <a:lnTo>
                      <a:pt x="803" y="755"/>
                    </a:lnTo>
                    <a:lnTo>
                      <a:pt x="813" y="746"/>
                    </a:lnTo>
                    <a:lnTo>
                      <a:pt x="813" y="717"/>
                    </a:lnTo>
                    <a:lnTo>
                      <a:pt x="823" y="697"/>
                    </a:lnTo>
                    <a:lnTo>
                      <a:pt x="823" y="659"/>
                    </a:lnTo>
                    <a:lnTo>
                      <a:pt x="823" y="135"/>
                    </a:lnTo>
                    <a:lnTo>
                      <a:pt x="493" y="804"/>
                    </a:lnTo>
                    <a:lnTo>
                      <a:pt x="484" y="804"/>
                    </a:lnTo>
                  </a:path>
                </a:pathLst>
              </a:custGeom>
              <a:noFill/>
              <a:ln w="0">
                <a:solidFill>
                  <a:srgbClr val="000000"/>
                </a:solidFill>
                <a:prstDash val="solid"/>
                <a:round/>
                <a:headEnd/>
                <a:tailEnd/>
              </a:ln>
            </p:spPr>
            <p:txBody>
              <a:bodyPr/>
              <a:lstStyle/>
              <a:p>
                <a:endParaRPr lang="en-US"/>
              </a:p>
            </p:txBody>
          </p:sp>
          <p:sp>
            <p:nvSpPr>
              <p:cNvPr id="112" name="Freeform 111"/>
              <p:cNvSpPr>
                <a:spLocks/>
              </p:cNvSpPr>
              <p:nvPr/>
            </p:nvSpPr>
            <p:spPr bwMode="auto">
              <a:xfrm>
                <a:off x="12487" y="3493"/>
                <a:ext cx="852" cy="824"/>
              </a:xfrm>
              <a:custGeom>
                <a:avLst/>
                <a:gdLst/>
                <a:ahLst/>
                <a:cxnLst>
                  <a:cxn ang="0">
                    <a:pos x="542" y="553"/>
                  </a:cxn>
                  <a:cxn ang="0">
                    <a:pos x="232" y="553"/>
                  </a:cxn>
                  <a:cxn ang="0">
                    <a:pos x="184" y="688"/>
                  </a:cxn>
                  <a:cxn ang="0">
                    <a:pos x="184" y="688"/>
                  </a:cxn>
                  <a:cxn ang="0">
                    <a:pos x="174" y="708"/>
                  </a:cxn>
                  <a:cxn ang="0">
                    <a:pos x="164" y="727"/>
                  </a:cxn>
                  <a:cxn ang="0">
                    <a:pos x="155" y="746"/>
                  </a:cxn>
                  <a:cxn ang="0">
                    <a:pos x="155" y="756"/>
                  </a:cxn>
                  <a:cxn ang="0">
                    <a:pos x="155" y="756"/>
                  </a:cxn>
                  <a:cxn ang="0">
                    <a:pos x="155" y="766"/>
                  </a:cxn>
                  <a:cxn ang="0">
                    <a:pos x="164" y="775"/>
                  </a:cxn>
                  <a:cxn ang="0">
                    <a:pos x="164" y="785"/>
                  </a:cxn>
                  <a:cxn ang="0">
                    <a:pos x="174" y="785"/>
                  </a:cxn>
                  <a:cxn ang="0">
                    <a:pos x="174" y="785"/>
                  </a:cxn>
                  <a:cxn ang="0">
                    <a:pos x="184" y="795"/>
                  </a:cxn>
                  <a:cxn ang="0">
                    <a:pos x="203" y="795"/>
                  </a:cxn>
                  <a:cxn ang="0">
                    <a:pos x="222" y="804"/>
                  </a:cxn>
                  <a:cxn ang="0">
                    <a:pos x="251" y="804"/>
                  </a:cxn>
                  <a:cxn ang="0">
                    <a:pos x="251" y="824"/>
                  </a:cxn>
                  <a:cxn ang="0">
                    <a:pos x="0" y="824"/>
                  </a:cxn>
                  <a:cxn ang="0">
                    <a:pos x="0" y="804"/>
                  </a:cxn>
                  <a:cxn ang="0">
                    <a:pos x="0" y="804"/>
                  </a:cxn>
                  <a:cxn ang="0">
                    <a:pos x="29" y="804"/>
                  </a:cxn>
                  <a:cxn ang="0">
                    <a:pos x="48" y="795"/>
                  </a:cxn>
                  <a:cxn ang="0">
                    <a:pos x="58" y="795"/>
                  </a:cxn>
                  <a:cxn ang="0">
                    <a:pos x="68" y="785"/>
                  </a:cxn>
                  <a:cxn ang="0">
                    <a:pos x="68" y="785"/>
                  </a:cxn>
                  <a:cxn ang="0">
                    <a:pos x="87" y="766"/>
                  </a:cxn>
                  <a:cxn ang="0">
                    <a:pos x="106" y="737"/>
                  </a:cxn>
                  <a:cxn ang="0">
                    <a:pos x="116" y="708"/>
                  </a:cxn>
                  <a:cxn ang="0">
                    <a:pos x="135" y="669"/>
                  </a:cxn>
                  <a:cxn ang="0">
                    <a:pos x="426" y="0"/>
                  </a:cxn>
                  <a:cxn ang="0">
                    <a:pos x="445" y="0"/>
                  </a:cxn>
                  <a:cxn ang="0">
                    <a:pos x="716" y="679"/>
                  </a:cxn>
                  <a:cxn ang="0">
                    <a:pos x="716" y="679"/>
                  </a:cxn>
                  <a:cxn ang="0">
                    <a:pos x="736" y="717"/>
                  </a:cxn>
                  <a:cxn ang="0">
                    <a:pos x="745" y="737"/>
                  </a:cxn>
                  <a:cxn ang="0">
                    <a:pos x="765" y="766"/>
                  </a:cxn>
                  <a:cxn ang="0">
                    <a:pos x="774" y="775"/>
                  </a:cxn>
                  <a:cxn ang="0">
                    <a:pos x="774" y="775"/>
                  </a:cxn>
                  <a:cxn ang="0">
                    <a:pos x="794" y="785"/>
                  </a:cxn>
                  <a:cxn ang="0">
                    <a:pos x="813" y="795"/>
                  </a:cxn>
                  <a:cxn ang="0">
                    <a:pos x="832" y="804"/>
                  </a:cxn>
                  <a:cxn ang="0">
                    <a:pos x="852" y="804"/>
                  </a:cxn>
                  <a:cxn ang="0">
                    <a:pos x="852" y="824"/>
                  </a:cxn>
                  <a:cxn ang="0">
                    <a:pos x="523" y="824"/>
                  </a:cxn>
                  <a:cxn ang="0">
                    <a:pos x="523" y="804"/>
                  </a:cxn>
                  <a:cxn ang="0">
                    <a:pos x="523" y="804"/>
                  </a:cxn>
                  <a:cxn ang="0">
                    <a:pos x="542" y="804"/>
                  </a:cxn>
                  <a:cxn ang="0">
                    <a:pos x="561" y="795"/>
                  </a:cxn>
                  <a:cxn ang="0">
                    <a:pos x="581" y="795"/>
                  </a:cxn>
                  <a:cxn ang="0">
                    <a:pos x="590" y="795"/>
                  </a:cxn>
                  <a:cxn ang="0">
                    <a:pos x="590" y="795"/>
                  </a:cxn>
                  <a:cxn ang="0">
                    <a:pos x="600" y="785"/>
                  </a:cxn>
                  <a:cxn ang="0">
                    <a:pos x="600" y="775"/>
                  </a:cxn>
                  <a:cxn ang="0">
                    <a:pos x="610" y="766"/>
                  </a:cxn>
                  <a:cxn ang="0">
                    <a:pos x="610" y="756"/>
                  </a:cxn>
                  <a:cxn ang="0">
                    <a:pos x="610" y="756"/>
                  </a:cxn>
                  <a:cxn ang="0">
                    <a:pos x="610" y="737"/>
                  </a:cxn>
                  <a:cxn ang="0">
                    <a:pos x="600" y="717"/>
                  </a:cxn>
                  <a:cxn ang="0">
                    <a:pos x="590" y="698"/>
                  </a:cxn>
                  <a:cxn ang="0">
                    <a:pos x="581" y="669"/>
                  </a:cxn>
                  <a:cxn ang="0">
                    <a:pos x="542" y="553"/>
                  </a:cxn>
                </a:cxnLst>
                <a:rect l="0" t="0" r="r" b="b"/>
                <a:pathLst>
                  <a:path w="852" h="824">
                    <a:moveTo>
                      <a:pt x="542" y="553"/>
                    </a:moveTo>
                    <a:lnTo>
                      <a:pt x="232" y="553"/>
                    </a:lnTo>
                    <a:lnTo>
                      <a:pt x="184" y="688"/>
                    </a:lnTo>
                    <a:lnTo>
                      <a:pt x="184" y="688"/>
                    </a:lnTo>
                    <a:lnTo>
                      <a:pt x="174" y="708"/>
                    </a:lnTo>
                    <a:lnTo>
                      <a:pt x="164" y="727"/>
                    </a:lnTo>
                    <a:lnTo>
                      <a:pt x="155" y="746"/>
                    </a:lnTo>
                    <a:lnTo>
                      <a:pt x="155" y="756"/>
                    </a:lnTo>
                    <a:lnTo>
                      <a:pt x="155" y="756"/>
                    </a:lnTo>
                    <a:lnTo>
                      <a:pt x="155" y="766"/>
                    </a:lnTo>
                    <a:lnTo>
                      <a:pt x="164" y="775"/>
                    </a:lnTo>
                    <a:lnTo>
                      <a:pt x="164" y="785"/>
                    </a:lnTo>
                    <a:lnTo>
                      <a:pt x="174" y="785"/>
                    </a:lnTo>
                    <a:lnTo>
                      <a:pt x="174" y="785"/>
                    </a:lnTo>
                    <a:lnTo>
                      <a:pt x="184" y="795"/>
                    </a:lnTo>
                    <a:lnTo>
                      <a:pt x="203" y="795"/>
                    </a:lnTo>
                    <a:lnTo>
                      <a:pt x="222" y="804"/>
                    </a:lnTo>
                    <a:lnTo>
                      <a:pt x="251" y="804"/>
                    </a:lnTo>
                    <a:lnTo>
                      <a:pt x="251" y="824"/>
                    </a:lnTo>
                    <a:lnTo>
                      <a:pt x="0" y="824"/>
                    </a:lnTo>
                    <a:lnTo>
                      <a:pt x="0" y="804"/>
                    </a:lnTo>
                    <a:lnTo>
                      <a:pt x="0" y="804"/>
                    </a:lnTo>
                    <a:lnTo>
                      <a:pt x="29" y="804"/>
                    </a:lnTo>
                    <a:lnTo>
                      <a:pt x="48" y="795"/>
                    </a:lnTo>
                    <a:lnTo>
                      <a:pt x="58" y="795"/>
                    </a:lnTo>
                    <a:lnTo>
                      <a:pt x="68" y="785"/>
                    </a:lnTo>
                    <a:lnTo>
                      <a:pt x="68" y="785"/>
                    </a:lnTo>
                    <a:lnTo>
                      <a:pt x="87" y="766"/>
                    </a:lnTo>
                    <a:lnTo>
                      <a:pt x="106" y="737"/>
                    </a:lnTo>
                    <a:lnTo>
                      <a:pt x="116" y="708"/>
                    </a:lnTo>
                    <a:lnTo>
                      <a:pt x="135" y="669"/>
                    </a:lnTo>
                    <a:lnTo>
                      <a:pt x="426" y="0"/>
                    </a:lnTo>
                    <a:lnTo>
                      <a:pt x="445" y="0"/>
                    </a:lnTo>
                    <a:lnTo>
                      <a:pt x="716" y="679"/>
                    </a:lnTo>
                    <a:lnTo>
                      <a:pt x="716" y="679"/>
                    </a:lnTo>
                    <a:lnTo>
                      <a:pt x="736" y="717"/>
                    </a:lnTo>
                    <a:lnTo>
                      <a:pt x="745" y="737"/>
                    </a:lnTo>
                    <a:lnTo>
                      <a:pt x="765" y="766"/>
                    </a:lnTo>
                    <a:lnTo>
                      <a:pt x="774" y="775"/>
                    </a:lnTo>
                    <a:lnTo>
                      <a:pt x="774" y="775"/>
                    </a:lnTo>
                    <a:lnTo>
                      <a:pt x="794" y="785"/>
                    </a:lnTo>
                    <a:lnTo>
                      <a:pt x="813" y="795"/>
                    </a:lnTo>
                    <a:lnTo>
                      <a:pt x="832" y="804"/>
                    </a:lnTo>
                    <a:lnTo>
                      <a:pt x="852" y="804"/>
                    </a:lnTo>
                    <a:lnTo>
                      <a:pt x="852" y="824"/>
                    </a:lnTo>
                    <a:lnTo>
                      <a:pt x="523" y="824"/>
                    </a:lnTo>
                    <a:lnTo>
                      <a:pt x="523" y="804"/>
                    </a:lnTo>
                    <a:lnTo>
                      <a:pt x="523" y="804"/>
                    </a:lnTo>
                    <a:lnTo>
                      <a:pt x="542" y="804"/>
                    </a:lnTo>
                    <a:lnTo>
                      <a:pt x="561" y="795"/>
                    </a:lnTo>
                    <a:lnTo>
                      <a:pt x="581" y="795"/>
                    </a:lnTo>
                    <a:lnTo>
                      <a:pt x="590" y="795"/>
                    </a:lnTo>
                    <a:lnTo>
                      <a:pt x="590" y="795"/>
                    </a:lnTo>
                    <a:lnTo>
                      <a:pt x="600" y="785"/>
                    </a:lnTo>
                    <a:lnTo>
                      <a:pt x="600" y="775"/>
                    </a:lnTo>
                    <a:lnTo>
                      <a:pt x="610" y="766"/>
                    </a:lnTo>
                    <a:lnTo>
                      <a:pt x="610" y="756"/>
                    </a:lnTo>
                    <a:lnTo>
                      <a:pt x="610" y="756"/>
                    </a:lnTo>
                    <a:lnTo>
                      <a:pt x="610" y="737"/>
                    </a:lnTo>
                    <a:lnTo>
                      <a:pt x="600" y="717"/>
                    </a:lnTo>
                    <a:lnTo>
                      <a:pt x="590" y="698"/>
                    </a:lnTo>
                    <a:lnTo>
                      <a:pt x="581" y="669"/>
                    </a:lnTo>
                    <a:lnTo>
                      <a:pt x="542" y="553"/>
                    </a:lnTo>
                  </a:path>
                </a:pathLst>
              </a:custGeom>
              <a:noFill/>
              <a:ln w="0">
                <a:solidFill>
                  <a:srgbClr val="000000"/>
                </a:solidFill>
                <a:prstDash val="solid"/>
                <a:round/>
                <a:headEnd/>
                <a:tailEnd/>
              </a:ln>
            </p:spPr>
            <p:txBody>
              <a:bodyPr/>
              <a:lstStyle/>
              <a:p>
                <a:endParaRPr lang="en-US"/>
              </a:p>
            </p:txBody>
          </p:sp>
          <p:sp>
            <p:nvSpPr>
              <p:cNvPr id="113" name="Freeform 112"/>
              <p:cNvSpPr>
                <a:spLocks/>
              </p:cNvSpPr>
              <p:nvPr/>
            </p:nvSpPr>
            <p:spPr bwMode="auto">
              <a:xfrm>
                <a:off x="12738" y="3687"/>
                <a:ext cx="281" cy="320"/>
              </a:xfrm>
              <a:custGeom>
                <a:avLst/>
                <a:gdLst/>
                <a:ahLst/>
                <a:cxnLst>
                  <a:cxn ang="0">
                    <a:pos x="281" y="320"/>
                  </a:cxn>
                  <a:cxn ang="0">
                    <a:pos x="146" y="0"/>
                  </a:cxn>
                  <a:cxn ang="0">
                    <a:pos x="0" y="320"/>
                  </a:cxn>
                  <a:cxn ang="0">
                    <a:pos x="281" y="320"/>
                  </a:cxn>
                </a:cxnLst>
                <a:rect l="0" t="0" r="r" b="b"/>
                <a:pathLst>
                  <a:path w="281" h="320">
                    <a:moveTo>
                      <a:pt x="281" y="320"/>
                    </a:moveTo>
                    <a:lnTo>
                      <a:pt x="146" y="0"/>
                    </a:lnTo>
                    <a:lnTo>
                      <a:pt x="0" y="320"/>
                    </a:lnTo>
                    <a:lnTo>
                      <a:pt x="281" y="320"/>
                    </a:lnTo>
                  </a:path>
                </a:pathLst>
              </a:custGeom>
              <a:noFill/>
              <a:ln w="0">
                <a:solidFill>
                  <a:srgbClr val="000000"/>
                </a:solidFill>
                <a:prstDash val="solid"/>
                <a:round/>
                <a:headEnd/>
                <a:tailEnd/>
              </a:ln>
            </p:spPr>
            <p:txBody>
              <a:bodyPr/>
              <a:lstStyle/>
              <a:p>
                <a:endParaRPr lang="en-US"/>
              </a:p>
            </p:txBody>
          </p:sp>
          <p:sp>
            <p:nvSpPr>
              <p:cNvPr id="114" name="Freeform 113"/>
              <p:cNvSpPr>
                <a:spLocks/>
              </p:cNvSpPr>
              <p:nvPr/>
            </p:nvSpPr>
            <p:spPr bwMode="auto">
              <a:xfrm>
                <a:off x="1921" y="1847"/>
                <a:ext cx="6710" cy="2674"/>
              </a:xfrm>
              <a:custGeom>
                <a:avLst/>
                <a:gdLst/>
                <a:ahLst/>
                <a:cxnLst>
                  <a:cxn ang="0">
                    <a:pos x="0" y="2674"/>
                  </a:cxn>
                  <a:cxn ang="0">
                    <a:pos x="145" y="2548"/>
                  </a:cxn>
                  <a:cxn ang="0">
                    <a:pos x="262" y="2432"/>
                  </a:cxn>
                  <a:cxn ang="0">
                    <a:pos x="368" y="2316"/>
                  </a:cxn>
                  <a:cxn ang="0">
                    <a:pos x="465" y="2190"/>
                  </a:cxn>
                  <a:cxn ang="0">
                    <a:pos x="542" y="2074"/>
                  </a:cxn>
                  <a:cxn ang="0">
                    <a:pos x="620" y="1948"/>
                  </a:cxn>
                  <a:cxn ang="0">
                    <a:pos x="697" y="1831"/>
                  </a:cxn>
                  <a:cxn ang="0">
                    <a:pos x="784" y="1715"/>
                  </a:cxn>
                  <a:cxn ang="0">
                    <a:pos x="872" y="1599"/>
                  </a:cxn>
                  <a:cxn ang="0">
                    <a:pos x="978" y="1482"/>
                  </a:cxn>
                  <a:cxn ang="0">
                    <a:pos x="1104" y="1366"/>
                  </a:cxn>
                  <a:cxn ang="0">
                    <a:pos x="1249" y="1250"/>
                  </a:cxn>
                  <a:cxn ang="0">
                    <a:pos x="1414" y="1134"/>
                  </a:cxn>
                  <a:cxn ang="0">
                    <a:pos x="1617" y="1017"/>
                  </a:cxn>
                  <a:cxn ang="0">
                    <a:pos x="1849" y="901"/>
                  </a:cxn>
                  <a:cxn ang="0">
                    <a:pos x="2121" y="785"/>
                  </a:cxn>
                  <a:cxn ang="0">
                    <a:pos x="2188" y="688"/>
                  </a:cxn>
                  <a:cxn ang="0">
                    <a:pos x="2275" y="591"/>
                  </a:cxn>
                  <a:cxn ang="0">
                    <a:pos x="2363" y="494"/>
                  </a:cxn>
                  <a:cxn ang="0">
                    <a:pos x="2459" y="397"/>
                  </a:cxn>
                  <a:cxn ang="0">
                    <a:pos x="2566" y="300"/>
                  </a:cxn>
                  <a:cxn ang="0">
                    <a:pos x="2672" y="223"/>
                  </a:cxn>
                  <a:cxn ang="0">
                    <a:pos x="2779" y="145"/>
                  </a:cxn>
                  <a:cxn ang="0">
                    <a:pos x="2895" y="87"/>
                  </a:cxn>
                  <a:cxn ang="0">
                    <a:pos x="3011" y="38"/>
                  </a:cxn>
                  <a:cxn ang="0">
                    <a:pos x="3118" y="9"/>
                  </a:cxn>
                  <a:cxn ang="0">
                    <a:pos x="3234" y="0"/>
                  </a:cxn>
                  <a:cxn ang="0">
                    <a:pos x="3340" y="9"/>
                  </a:cxn>
                  <a:cxn ang="0">
                    <a:pos x="3437" y="48"/>
                  </a:cxn>
                  <a:cxn ang="0">
                    <a:pos x="3534" y="106"/>
                  </a:cxn>
                  <a:cxn ang="0">
                    <a:pos x="3621" y="194"/>
                  </a:cxn>
                  <a:cxn ang="0">
                    <a:pos x="3699" y="310"/>
                  </a:cxn>
                  <a:cxn ang="0">
                    <a:pos x="3873" y="513"/>
                  </a:cxn>
                  <a:cxn ang="0">
                    <a:pos x="4057" y="697"/>
                  </a:cxn>
                  <a:cxn ang="0">
                    <a:pos x="4241" y="862"/>
                  </a:cxn>
                  <a:cxn ang="0">
                    <a:pos x="4425" y="1017"/>
                  </a:cxn>
                  <a:cxn ang="0">
                    <a:pos x="4619" y="1153"/>
                  </a:cxn>
                  <a:cxn ang="0">
                    <a:pos x="4812" y="1279"/>
                  </a:cxn>
                  <a:cxn ang="0">
                    <a:pos x="5006" y="1405"/>
                  </a:cxn>
                  <a:cxn ang="0">
                    <a:pos x="5209" y="1521"/>
                  </a:cxn>
                  <a:cxn ang="0">
                    <a:pos x="5403" y="1637"/>
                  </a:cxn>
                  <a:cxn ang="0">
                    <a:pos x="5596" y="1754"/>
                  </a:cxn>
                  <a:cxn ang="0">
                    <a:pos x="5790" y="1880"/>
                  </a:cxn>
                  <a:cxn ang="0">
                    <a:pos x="5984" y="2006"/>
                  </a:cxn>
                  <a:cxn ang="0">
                    <a:pos x="6168" y="2151"/>
                  </a:cxn>
                  <a:cxn ang="0">
                    <a:pos x="6352" y="2306"/>
                  </a:cxn>
                  <a:cxn ang="0">
                    <a:pos x="6536" y="2471"/>
                  </a:cxn>
                  <a:cxn ang="0">
                    <a:pos x="6710" y="2665"/>
                  </a:cxn>
                  <a:cxn ang="0">
                    <a:pos x="0" y="2674"/>
                  </a:cxn>
                </a:cxnLst>
                <a:rect l="0" t="0" r="r" b="b"/>
                <a:pathLst>
                  <a:path w="6710" h="2674">
                    <a:moveTo>
                      <a:pt x="0" y="2674"/>
                    </a:moveTo>
                    <a:lnTo>
                      <a:pt x="145" y="2548"/>
                    </a:lnTo>
                    <a:lnTo>
                      <a:pt x="262" y="2432"/>
                    </a:lnTo>
                    <a:lnTo>
                      <a:pt x="368" y="2316"/>
                    </a:lnTo>
                    <a:lnTo>
                      <a:pt x="465" y="2190"/>
                    </a:lnTo>
                    <a:lnTo>
                      <a:pt x="542" y="2074"/>
                    </a:lnTo>
                    <a:lnTo>
                      <a:pt x="620" y="1948"/>
                    </a:lnTo>
                    <a:lnTo>
                      <a:pt x="697" y="1831"/>
                    </a:lnTo>
                    <a:lnTo>
                      <a:pt x="784" y="1715"/>
                    </a:lnTo>
                    <a:lnTo>
                      <a:pt x="872" y="1599"/>
                    </a:lnTo>
                    <a:lnTo>
                      <a:pt x="978" y="1482"/>
                    </a:lnTo>
                    <a:lnTo>
                      <a:pt x="1104" y="1366"/>
                    </a:lnTo>
                    <a:lnTo>
                      <a:pt x="1249" y="1250"/>
                    </a:lnTo>
                    <a:lnTo>
                      <a:pt x="1414" y="1134"/>
                    </a:lnTo>
                    <a:lnTo>
                      <a:pt x="1617" y="1017"/>
                    </a:lnTo>
                    <a:lnTo>
                      <a:pt x="1849" y="901"/>
                    </a:lnTo>
                    <a:lnTo>
                      <a:pt x="2121" y="785"/>
                    </a:lnTo>
                    <a:lnTo>
                      <a:pt x="2188" y="688"/>
                    </a:lnTo>
                    <a:lnTo>
                      <a:pt x="2275" y="591"/>
                    </a:lnTo>
                    <a:lnTo>
                      <a:pt x="2363" y="494"/>
                    </a:lnTo>
                    <a:lnTo>
                      <a:pt x="2459" y="397"/>
                    </a:lnTo>
                    <a:lnTo>
                      <a:pt x="2566" y="300"/>
                    </a:lnTo>
                    <a:lnTo>
                      <a:pt x="2672" y="223"/>
                    </a:lnTo>
                    <a:lnTo>
                      <a:pt x="2779" y="145"/>
                    </a:lnTo>
                    <a:lnTo>
                      <a:pt x="2895" y="87"/>
                    </a:lnTo>
                    <a:lnTo>
                      <a:pt x="3011" y="38"/>
                    </a:lnTo>
                    <a:lnTo>
                      <a:pt x="3118" y="9"/>
                    </a:lnTo>
                    <a:lnTo>
                      <a:pt x="3234" y="0"/>
                    </a:lnTo>
                    <a:lnTo>
                      <a:pt x="3340" y="9"/>
                    </a:lnTo>
                    <a:lnTo>
                      <a:pt x="3437" y="48"/>
                    </a:lnTo>
                    <a:lnTo>
                      <a:pt x="3534" y="106"/>
                    </a:lnTo>
                    <a:lnTo>
                      <a:pt x="3621" y="194"/>
                    </a:lnTo>
                    <a:lnTo>
                      <a:pt x="3699" y="310"/>
                    </a:lnTo>
                    <a:lnTo>
                      <a:pt x="3873" y="513"/>
                    </a:lnTo>
                    <a:lnTo>
                      <a:pt x="4057" y="697"/>
                    </a:lnTo>
                    <a:lnTo>
                      <a:pt x="4241" y="862"/>
                    </a:lnTo>
                    <a:lnTo>
                      <a:pt x="4425" y="1017"/>
                    </a:lnTo>
                    <a:lnTo>
                      <a:pt x="4619" y="1153"/>
                    </a:lnTo>
                    <a:lnTo>
                      <a:pt x="4812" y="1279"/>
                    </a:lnTo>
                    <a:lnTo>
                      <a:pt x="5006" y="1405"/>
                    </a:lnTo>
                    <a:lnTo>
                      <a:pt x="5209" y="1521"/>
                    </a:lnTo>
                    <a:lnTo>
                      <a:pt x="5403" y="1637"/>
                    </a:lnTo>
                    <a:lnTo>
                      <a:pt x="5596" y="1754"/>
                    </a:lnTo>
                    <a:lnTo>
                      <a:pt x="5790" y="1880"/>
                    </a:lnTo>
                    <a:lnTo>
                      <a:pt x="5984" y="2006"/>
                    </a:lnTo>
                    <a:lnTo>
                      <a:pt x="6168" y="2151"/>
                    </a:lnTo>
                    <a:lnTo>
                      <a:pt x="6352" y="2306"/>
                    </a:lnTo>
                    <a:lnTo>
                      <a:pt x="6536" y="2471"/>
                    </a:lnTo>
                    <a:lnTo>
                      <a:pt x="6710" y="2665"/>
                    </a:lnTo>
                    <a:lnTo>
                      <a:pt x="0" y="2674"/>
                    </a:lnTo>
                    <a:close/>
                  </a:path>
                </a:pathLst>
              </a:custGeom>
              <a:solidFill>
                <a:srgbClr val="663300"/>
              </a:solidFill>
              <a:ln w="9525">
                <a:solidFill>
                  <a:srgbClr val="663300"/>
                </a:solidFill>
                <a:round/>
                <a:headEnd/>
                <a:tailEnd/>
              </a:ln>
            </p:spPr>
            <p:txBody>
              <a:bodyPr/>
              <a:lstStyle/>
              <a:p>
                <a:endParaRPr lang="en-US"/>
              </a:p>
            </p:txBody>
          </p:sp>
          <p:sp>
            <p:nvSpPr>
              <p:cNvPr id="115" name="Freeform 114"/>
              <p:cNvSpPr>
                <a:spLocks/>
              </p:cNvSpPr>
              <p:nvPr/>
            </p:nvSpPr>
            <p:spPr bwMode="auto">
              <a:xfrm>
                <a:off x="4431" y="2786"/>
                <a:ext cx="1414" cy="1667"/>
              </a:xfrm>
              <a:custGeom>
                <a:avLst/>
                <a:gdLst/>
                <a:ahLst/>
                <a:cxnLst>
                  <a:cxn ang="0">
                    <a:pos x="1230" y="1637"/>
                  </a:cxn>
                  <a:cxn ang="0">
                    <a:pos x="1269" y="1579"/>
                  </a:cxn>
                  <a:cxn ang="0">
                    <a:pos x="1211" y="1163"/>
                  </a:cxn>
                  <a:cxn ang="0">
                    <a:pos x="1172" y="1066"/>
                  </a:cxn>
                  <a:cxn ang="0">
                    <a:pos x="1230" y="1279"/>
                  </a:cxn>
                  <a:cxn ang="0">
                    <a:pos x="998" y="1657"/>
                  </a:cxn>
                  <a:cxn ang="0">
                    <a:pos x="1027" y="1579"/>
                  </a:cxn>
                  <a:cxn ang="0">
                    <a:pos x="1075" y="1473"/>
                  </a:cxn>
                  <a:cxn ang="0">
                    <a:pos x="1094" y="1337"/>
                  </a:cxn>
                  <a:cxn ang="0">
                    <a:pos x="1036" y="1192"/>
                  </a:cxn>
                  <a:cxn ang="0">
                    <a:pos x="940" y="1085"/>
                  </a:cxn>
                  <a:cxn ang="0">
                    <a:pos x="891" y="959"/>
                  </a:cxn>
                  <a:cxn ang="0">
                    <a:pos x="775" y="988"/>
                  </a:cxn>
                  <a:cxn ang="0">
                    <a:pos x="649" y="1027"/>
                  </a:cxn>
                  <a:cxn ang="0">
                    <a:pos x="523" y="940"/>
                  </a:cxn>
                  <a:cxn ang="0">
                    <a:pos x="523" y="1201"/>
                  </a:cxn>
                  <a:cxn ang="0">
                    <a:pos x="552" y="1463"/>
                  </a:cxn>
                  <a:cxn ang="0">
                    <a:pos x="455" y="1637"/>
                  </a:cxn>
                  <a:cxn ang="0">
                    <a:pos x="446" y="1599"/>
                  </a:cxn>
                  <a:cxn ang="0">
                    <a:pos x="494" y="1550"/>
                  </a:cxn>
                  <a:cxn ang="0">
                    <a:pos x="484" y="1424"/>
                  </a:cxn>
                  <a:cxn ang="0">
                    <a:pos x="455" y="1308"/>
                  </a:cxn>
                  <a:cxn ang="0">
                    <a:pos x="426" y="1366"/>
                  </a:cxn>
                  <a:cxn ang="0">
                    <a:pos x="417" y="1492"/>
                  </a:cxn>
                  <a:cxn ang="0">
                    <a:pos x="407" y="1618"/>
                  </a:cxn>
                  <a:cxn ang="0">
                    <a:pos x="301" y="1599"/>
                  </a:cxn>
                  <a:cxn ang="0">
                    <a:pos x="339" y="1250"/>
                  </a:cxn>
                  <a:cxn ang="0">
                    <a:pos x="271" y="1085"/>
                  </a:cxn>
                  <a:cxn ang="0">
                    <a:pos x="223" y="911"/>
                  </a:cxn>
                  <a:cxn ang="0">
                    <a:pos x="165" y="736"/>
                  </a:cxn>
                  <a:cxn ang="0">
                    <a:pos x="107" y="562"/>
                  </a:cxn>
                  <a:cxn ang="0">
                    <a:pos x="117" y="378"/>
                  </a:cxn>
                  <a:cxn ang="0">
                    <a:pos x="155" y="252"/>
                  </a:cxn>
                  <a:cxn ang="0">
                    <a:pos x="58" y="203"/>
                  </a:cxn>
                  <a:cxn ang="0">
                    <a:pos x="29" y="106"/>
                  </a:cxn>
                  <a:cxn ang="0">
                    <a:pos x="165" y="0"/>
                  </a:cxn>
                  <a:cxn ang="0">
                    <a:pos x="359" y="38"/>
                  </a:cxn>
                  <a:cxn ang="0">
                    <a:pos x="465" y="87"/>
                  </a:cxn>
                  <a:cxn ang="0">
                    <a:pos x="320" y="126"/>
                  </a:cxn>
                  <a:cxn ang="0">
                    <a:pos x="310" y="242"/>
                  </a:cxn>
                  <a:cxn ang="0">
                    <a:pos x="291" y="358"/>
                  </a:cxn>
                  <a:cxn ang="0">
                    <a:pos x="281" y="523"/>
                  </a:cxn>
                  <a:cxn ang="0">
                    <a:pos x="349" y="620"/>
                  </a:cxn>
                  <a:cxn ang="0">
                    <a:pos x="668" y="504"/>
                  </a:cxn>
                  <a:cxn ang="0">
                    <a:pos x="978" y="494"/>
                  </a:cxn>
                  <a:cxn ang="0">
                    <a:pos x="1269" y="542"/>
                  </a:cxn>
                  <a:cxn ang="0">
                    <a:pos x="1288" y="727"/>
                  </a:cxn>
                  <a:cxn ang="0">
                    <a:pos x="1288" y="959"/>
                  </a:cxn>
                  <a:cxn ang="0">
                    <a:pos x="1356" y="1104"/>
                  </a:cxn>
                  <a:cxn ang="0">
                    <a:pos x="1385" y="1240"/>
                  </a:cxn>
                  <a:cxn ang="0">
                    <a:pos x="1346" y="1376"/>
                  </a:cxn>
                  <a:cxn ang="0">
                    <a:pos x="1346" y="1531"/>
                  </a:cxn>
                  <a:cxn ang="0">
                    <a:pos x="1230" y="1657"/>
                  </a:cxn>
                </a:cxnLst>
                <a:rect l="0" t="0" r="r" b="b"/>
                <a:pathLst>
                  <a:path w="1414" h="1667">
                    <a:moveTo>
                      <a:pt x="1230" y="1657"/>
                    </a:moveTo>
                    <a:lnTo>
                      <a:pt x="1230" y="1647"/>
                    </a:lnTo>
                    <a:lnTo>
                      <a:pt x="1230" y="1637"/>
                    </a:lnTo>
                    <a:lnTo>
                      <a:pt x="1240" y="1628"/>
                    </a:lnTo>
                    <a:lnTo>
                      <a:pt x="1249" y="1628"/>
                    </a:lnTo>
                    <a:lnTo>
                      <a:pt x="1269" y="1579"/>
                    </a:lnTo>
                    <a:lnTo>
                      <a:pt x="1278" y="1269"/>
                    </a:lnTo>
                    <a:lnTo>
                      <a:pt x="1240" y="1221"/>
                    </a:lnTo>
                    <a:lnTo>
                      <a:pt x="1211" y="1163"/>
                    </a:lnTo>
                    <a:lnTo>
                      <a:pt x="1182" y="1085"/>
                    </a:lnTo>
                    <a:lnTo>
                      <a:pt x="1162" y="998"/>
                    </a:lnTo>
                    <a:lnTo>
                      <a:pt x="1172" y="1066"/>
                    </a:lnTo>
                    <a:lnTo>
                      <a:pt x="1182" y="1143"/>
                    </a:lnTo>
                    <a:lnTo>
                      <a:pt x="1201" y="1211"/>
                    </a:lnTo>
                    <a:lnTo>
                      <a:pt x="1230" y="1279"/>
                    </a:lnTo>
                    <a:lnTo>
                      <a:pt x="1075" y="1657"/>
                    </a:lnTo>
                    <a:lnTo>
                      <a:pt x="1017" y="1667"/>
                    </a:lnTo>
                    <a:lnTo>
                      <a:pt x="998" y="1657"/>
                    </a:lnTo>
                    <a:lnTo>
                      <a:pt x="978" y="1637"/>
                    </a:lnTo>
                    <a:lnTo>
                      <a:pt x="988" y="1618"/>
                    </a:lnTo>
                    <a:lnTo>
                      <a:pt x="1027" y="1579"/>
                    </a:lnTo>
                    <a:lnTo>
                      <a:pt x="1046" y="1550"/>
                    </a:lnTo>
                    <a:lnTo>
                      <a:pt x="1065" y="1511"/>
                    </a:lnTo>
                    <a:lnTo>
                      <a:pt x="1075" y="1473"/>
                    </a:lnTo>
                    <a:lnTo>
                      <a:pt x="1085" y="1434"/>
                    </a:lnTo>
                    <a:lnTo>
                      <a:pt x="1094" y="1386"/>
                    </a:lnTo>
                    <a:lnTo>
                      <a:pt x="1094" y="1337"/>
                    </a:lnTo>
                    <a:lnTo>
                      <a:pt x="1094" y="1289"/>
                    </a:lnTo>
                    <a:lnTo>
                      <a:pt x="1085" y="1230"/>
                    </a:lnTo>
                    <a:lnTo>
                      <a:pt x="1036" y="1192"/>
                    </a:lnTo>
                    <a:lnTo>
                      <a:pt x="998" y="1153"/>
                    </a:lnTo>
                    <a:lnTo>
                      <a:pt x="969" y="1124"/>
                    </a:lnTo>
                    <a:lnTo>
                      <a:pt x="940" y="1085"/>
                    </a:lnTo>
                    <a:lnTo>
                      <a:pt x="920" y="1046"/>
                    </a:lnTo>
                    <a:lnTo>
                      <a:pt x="901" y="1008"/>
                    </a:lnTo>
                    <a:lnTo>
                      <a:pt x="891" y="959"/>
                    </a:lnTo>
                    <a:lnTo>
                      <a:pt x="881" y="911"/>
                    </a:lnTo>
                    <a:lnTo>
                      <a:pt x="833" y="959"/>
                    </a:lnTo>
                    <a:lnTo>
                      <a:pt x="775" y="988"/>
                    </a:lnTo>
                    <a:lnTo>
                      <a:pt x="736" y="1017"/>
                    </a:lnTo>
                    <a:lnTo>
                      <a:pt x="688" y="1027"/>
                    </a:lnTo>
                    <a:lnTo>
                      <a:pt x="649" y="1027"/>
                    </a:lnTo>
                    <a:lnTo>
                      <a:pt x="601" y="1008"/>
                    </a:lnTo>
                    <a:lnTo>
                      <a:pt x="562" y="978"/>
                    </a:lnTo>
                    <a:lnTo>
                      <a:pt x="523" y="940"/>
                    </a:lnTo>
                    <a:lnTo>
                      <a:pt x="514" y="1027"/>
                    </a:lnTo>
                    <a:lnTo>
                      <a:pt x="514" y="1114"/>
                    </a:lnTo>
                    <a:lnTo>
                      <a:pt x="523" y="1201"/>
                    </a:lnTo>
                    <a:lnTo>
                      <a:pt x="533" y="1289"/>
                    </a:lnTo>
                    <a:lnTo>
                      <a:pt x="543" y="1376"/>
                    </a:lnTo>
                    <a:lnTo>
                      <a:pt x="552" y="1463"/>
                    </a:lnTo>
                    <a:lnTo>
                      <a:pt x="552" y="1550"/>
                    </a:lnTo>
                    <a:lnTo>
                      <a:pt x="543" y="1637"/>
                    </a:lnTo>
                    <a:lnTo>
                      <a:pt x="455" y="1637"/>
                    </a:lnTo>
                    <a:lnTo>
                      <a:pt x="446" y="1628"/>
                    </a:lnTo>
                    <a:lnTo>
                      <a:pt x="446" y="1618"/>
                    </a:lnTo>
                    <a:lnTo>
                      <a:pt x="446" y="1599"/>
                    </a:lnTo>
                    <a:lnTo>
                      <a:pt x="455" y="1599"/>
                    </a:lnTo>
                    <a:lnTo>
                      <a:pt x="494" y="1589"/>
                    </a:lnTo>
                    <a:lnTo>
                      <a:pt x="494" y="1550"/>
                    </a:lnTo>
                    <a:lnTo>
                      <a:pt x="494" y="1511"/>
                    </a:lnTo>
                    <a:lnTo>
                      <a:pt x="494" y="1473"/>
                    </a:lnTo>
                    <a:lnTo>
                      <a:pt x="484" y="1424"/>
                    </a:lnTo>
                    <a:lnTo>
                      <a:pt x="475" y="1386"/>
                    </a:lnTo>
                    <a:lnTo>
                      <a:pt x="465" y="1347"/>
                    </a:lnTo>
                    <a:lnTo>
                      <a:pt x="455" y="1308"/>
                    </a:lnTo>
                    <a:lnTo>
                      <a:pt x="436" y="1269"/>
                    </a:lnTo>
                    <a:lnTo>
                      <a:pt x="436" y="1318"/>
                    </a:lnTo>
                    <a:lnTo>
                      <a:pt x="426" y="1366"/>
                    </a:lnTo>
                    <a:lnTo>
                      <a:pt x="426" y="1405"/>
                    </a:lnTo>
                    <a:lnTo>
                      <a:pt x="426" y="1453"/>
                    </a:lnTo>
                    <a:lnTo>
                      <a:pt x="417" y="1492"/>
                    </a:lnTo>
                    <a:lnTo>
                      <a:pt x="417" y="1541"/>
                    </a:lnTo>
                    <a:lnTo>
                      <a:pt x="407" y="1579"/>
                    </a:lnTo>
                    <a:lnTo>
                      <a:pt x="407" y="1618"/>
                    </a:lnTo>
                    <a:lnTo>
                      <a:pt x="339" y="1618"/>
                    </a:lnTo>
                    <a:lnTo>
                      <a:pt x="320" y="1618"/>
                    </a:lnTo>
                    <a:lnTo>
                      <a:pt x="301" y="1599"/>
                    </a:lnTo>
                    <a:lnTo>
                      <a:pt x="310" y="1579"/>
                    </a:lnTo>
                    <a:lnTo>
                      <a:pt x="359" y="1560"/>
                    </a:lnTo>
                    <a:lnTo>
                      <a:pt x="339" y="1250"/>
                    </a:lnTo>
                    <a:lnTo>
                      <a:pt x="320" y="1192"/>
                    </a:lnTo>
                    <a:lnTo>
                      <a:pt x="291" y="1143"/>
                    </a:lnTo>
                    <a:lnTo>
                      <a:pt x="271" y="1085"/>
                    </a:lnTo>
                    <a:lnTo>
                      <a:pt x="252" y="1027"/>
                    </a:lnTo>
                    <a:lnTo>
                      <a:pt x="242" y="969"/>
                    </a:lnTo>
                    <a:lnTo>
                      <a:pt x="223" y="911"/>
                    </a:lnTo>
                    <a:lnTo>
                      <a:pt x="213" y="843"/>
                    </a:lnTo>
                    <a:lnTo>
                      <a:pt x="194" y="785"/>
                    </a:lnTo>
                    <a:lnTo>
                      <a:pt x="165" y="736"/>
                    </a:lnTo>
                    <a:lnTo>
                      <a:pt x="136" y="678"/>
                    </a:lnTo>
                    <a:lnTo>
                      <a:pt x="126" y="630"/>
                    </a:lnTo>
                    <a:lnTo>
                      <a:pt x="107" y="562"/>
                    </a:lnTo>
                    <a:lnTo>
                      <a:pt x="107" y="504"/>
                    </a:lnTo>
                    <a:lnTo>
                      <a:pt x="107" y="445"/>
                    </a:lnTo>
                    <a:lnTo>
                      <a:pt x="117" y="378"/>
                    </a:lnTo>
                    <a:lnTo>
                      <a:pt x="136" y="320"/>
                    </a:lnTo>
                    <a:lnTo>
                      <a:pt x="146" y="281"/>
                    </a:lnTo>
                    <a:lnTo>
                      <a:pt x="155" y="252"/>
                    </a:lnTo>
                    <a:lnTo>
                      <a:pt x="155" y="223"/>
                    </a:lnTo>
                    <a:lnTo>
                      <a:pt x="146" y="194"/>
                    </a:lnTo>
                    <a:lnTo>
                      <a:pt x="58" y="203"/>
                    </a:lnTo>
                    <a:lnTo>
                      <a:pt x="10" y="184"/>
                    </a:lnTo>
                    <a:lnTo>
                      <a:pt x="0" y="145"/>
                    </a:lnTo>
                    <a:lnTo>
                      <a:pt x="29" y="106"/>
                    </a:lnTo>
                    <a:lnTo>
                      <a:pt x="78" y="77"/>
                    </a:lnTo>
                    <a:lnTo>
                      <a:pt x="117" y="19"/>
                    </a:lnTo>
                    <a:lnTo>
                      <a:pt x="165" y="0"/>
                    </a:lnTo>
                    <a:lnTo>
                      <a:pt x="233" y="0"/>
                    </a:lnTo>
                    <a:lnTo>
                      <a:pt x="310" y="48"/>
                    </a:lnTo>
                    <a:lnTo>
                      <a:pt x="359" y="38"/>
                    </a:lnTo>
                    <a:lnTo>
                      <a:pt x="397" y="48"/>
                    </a:lnTo>
                    <a:lnTo>
                      <a:pt x="436" y="68"/>
                    </a:lnTo>
                    <a:lnTo>
                      <a:pt x="465" y="87"/>
                    </a:lnTo>
                    <a:lnTo>
                      <a:pt x="407" y="97"/>
                    </a:lnTo>
                    <a:lnTo>
                      <a:pt x="455" y="116"/>
                    </a:lnTo>
                    <a:lnTo>
                      <a:pt x="320" y="126"/>
                    </a:lnTo>
                    <a:lnTo>
                      <a:pt x="320" y="164"/>
                    </a:lnTo>
                    <a:lnTo>
                      <a:pt x="310" y="203"/>
                    </a:lnTo>
                    <a:lnTo>
                      <a:pt x="310" y="242"/>
                    </a:lnTo>
                    <a:lnTo>
                      <a:pt x="301" y="281"/>
                    </a:lnTo>
                    <a:lnTo>
                      <a:pt x="301" y="320"/>
                    </a:lnTo>
                    <a:lnTo>
                      <a:pt x="291" y="358"/>
                    </a:lnTo>
                    <a:lnTo>
                      <a:pt x="291" y="407"/>
                    </a:lnTo>
                    <a:lnTo>
                      <a:pt x="281" y="445"/>
                    </a:lnTo>
                    <a:lnTo>
                      <a:pt x="281" y="523"/>
                    </a:lnTo>
                    <a:lnTo>
                      <a:pt x="291" y="571"/>
                    </a:lnTo>
                    <a:lnTo>
                      <a:pt x="310" y="610"/>
                    </a:lnTo>
                    <a:lnTo>
                      <a:pt x="349" y="620"/>
                    </a:lnTo>
                    <a:lnTo>
                      <a:pt x="455" y="562"/>
                    </a:lnTo>
                    <a:lnTo>
                      <a:pt x="562" y="523"/>
                    </a:lnTo>
                    <a:lnTo>
                      <a:pt x="668" y="504"/>
                    </a:lnTo>
                    <a:lnTo>
                      <a:pt x="765" y="484"/>
                    </a:lnTo>
                    <a:lnTo>
                      <a:pt x="872" y="484"/>
                    </a:lnTo>
                    <a:lnTo>
                      <a:pt x="978" y="494"/>
                    </a:lnTo>
                    <a:lnTo>
                      <a:pt x="1075" y="513"/>
                    </a:lnTo>
                    <a:lnTo>
                      <a:pt x="1182" y="542"/>
                    </a:lnTo>
                    <a:lnTo>
                      <a:pt x="1269" y="542"/>
                    </a:lnTo>
                    <a:lnTo>
                      <a:pt x="1317" y="601"/>
                    </a:lnTo>
                    <a:lnTo>
                      <a:pt x="1327" y="688"/>
                    </a:lnTo>
                    <a:lnTo>
                      <a:pt x="1288" y="727"/>
                    </a:lnTo>
                    <a:lnTo>
                      <a:pt x="1278" y="814"/>
                    </a:lnTo>
                    <a:lnTo>
                      <a:pt x="1278" y="891"/>
                    </a:lnTo>
                    <a:lnTo>
                      <a:pt x="1288" y="959"/>
                    </a:lnTo>
                    <a:lnTo>
                      <a:pt x="1307" y="1017"/>
                    </a:lnTo>
                    <a:lnTo>
                      <a:pt x="1327" y="1066"/>
                    </a:lnTo>
                    <a:lnTo>
                      <a:pt x="1356" y="1104"/>
                    </a:lnTo>
                    <a:lnTo>
                      <a:pt x="1385" y="1153"/>
                    </a:lnTo>
                    <a:lnTo>
                      <a:pt x="1414" y="1192"/>
                    </a:lnTo>
                    <a:lnTo>
                      <a:pt x="1385" y="1240"/>
                    </a:lnTo>
                    <a:lnTo>
                      <a:pt x="1366" y="1279"/>
                    </a:lnTo>
                    <a:lnTo>
                      <a:pt x="1346" y="1327"/>
                    </a:lnTo>
                    <a:lnTo>
                      <a:pt x="1346" y="1376"/>
                    </a:lnTo>
                    <a:lnTo>
                      <a:pt x="1336" y="1424"/>
                    </a:lnTo>
                    <a:lnTo>
                      <a:pt x="1336" y="1482"/>
                    </a:lnTo>
                    <a:lnTo>
                      <a:pt x="1346" y="1531"/>
                    </a:lnTo>
                    <a:lnTo>
                      <a:pt x="1356" y="1579"/>
                    </a:lnTo>
                    <a:lnTo>
                      <a:pt x="1307" y="1657"/>
                    </a:lnTo>
                    <a:lnTo>
                      <a:pt x="1230" y="1657"/>
                    </a:lnTo>
                    <a:close/>
                  </a:path>
                </a:pathLst>
              </a:custGeom>
              <a:solidFill>
                <a:srgbClr val="FFFFFF"/>
              </a:solidFill>
              <a:ln w="9525">
                <a:noFill/>
                <a:round/>
                <a:headEnd/>
                <a:tailEnd/>
              </a:ln>
            </p:spPr>
            <p:txBody>
              <a:bodyPr/>
              <a:lstStyle/>
              <a:p>
                <a:endParaRPr lang="en-US"/>
              </a:p>
            </p:txBody>
          </p:sp>
          <p:sp>
            <p:nvSpPr>
              <p:cNvPr id="116" name="Freeform 115"/>
              <p:cNvSpPr>
                <a:spLocks/>
              </p:cNvSpPr>
              <p:nvPr/>
            </p:nvSpPr>
            <p:spPr bwMode="auto">
              <a:xfrm>
                <a:off x="4431" y="2786"/>
                <a:ext cx="1414" cy="1667"/>
              </a:xfrm>
              <a:custGeom>
                <a:avLst/>
                <a:gdLst/>
                <a:ahLst/>
                <a:cxnLst>
                  <a:cxn ang="0">
                    <a:pos x="1230" y="1647"/>
                  </a:cxn>
                  <a:cxn ang="0">
                    <a:pos x="1249" y="1628"/>
                  </a:cxn>
                  <a:cxn ang="0">
                    <a:pos x="1278" y="1269"/>
                  </a:cxn>
                  <a:cxn ang="0">
                    <a:pos x="1182" y="1085"/>
                  </a:cxn>
                  <a:cxn ang="0">
                    <a:pos x="1172" y="1066"/>
                  </a:cxn>
                  <a:cxn ang="0">
                    <a:pos x="1230" y="1279"/>
                  </a:cxn>
                  <a:cxn ang="0">
                    <a:pos x="1017" y="1667"/>
                  </a:cxn>
                  <a:cxn ang="0">
                    <a:pos x="988" y="1618"/>
                  </a:cxn>
                  <a:cxn ang="0">
                    <a:pos x="1046" y="1550"/>
                  </a:cxn>
                  <a:cxn ang="0">
                    <a:pos x="1085" y="1434"/>
                  </a:cxn>
                  <a:cxn ang="0">
                    <a:pos x="1094" y="1289"/>
                  </a:cxn>
                  <a:cxn ang="0">
                    <a:pos x="1036" y="1192"/>
                  </a:cxn>
                  <a:cxn ang="0">
                    <a:pos x="940" y="1085"/>
                  </a:cxn>
                  <a:cxn ang="0">
                    <a:pos x="891" y="959"/>
                  </a:cxn>
                  <a:cxn ang="0">
                    <a:pos x="833" y="959"/>
                  </a:cxn>
                  <a:cxn ang="0">
                    <a:pos x="688" y="1027"/>
                  </a:cxn>
                  <a:cxn ang="0">
                    <a:pos x="562" y="978"/>
                  </a:cxn>
                  <a:cxn ang="0">
                    <a:pos x="514" y="1027"/>
                  </a:cxn>
                  <a:cxn ang="0">
                    <a:pos x="533" y="1289"/>
                  </a:cxn>
                  <a:cxn ang="0">
                    <a:pos x="552" y="1550"/>
                  </a:cxn>
                  <a:cxn ang="0">
                    <a:pos x="455" y="1637"/>
                  </a:cxn>
                  <a:cxn ang="0">
                    <a:pos x="446" y="1599"/>
                  </a:cxn>
                  <a:cxn ang="0">
                    <a:pos x="494" y="1589"/>
                  </a:cxn>
                  <a:cxn ang="0">
                    <a:pos x="494" y="1473"/>
                  </a:cxn>
                  <a:cxn ang="0">
                    <a:pos x="465" y="1347"/>
                  </a:cxn>
                  <a:cxn ang="0">
                    <a:pos x="436" y="1269"/>
                  </a:cxn>
                  <a:cxn ang="0">
                    <a:pos x="426" y="1405"/>
                  </a:cxn>
                  <a:cxn ang="0">
                    <a:pos x="417" y="1541"/>
                  </a:cxn>
                  <a:cxn ang="0">
                    <a:pos x="339" y="1618"/>
                  </a:cxn>
                  <a:cxn ang="0">
                    <a:pos x="301" y="1599"/>
                  </a:cxn>
                  <a:cxn ang="0">
                    <a:pos x="339" y="1250"/>
                  </a:cxn>
                  <a:cxn ang="0">
                    <a:pos x="291" y="1143"/>
                  </a:cxn>
                  <a:cxn ang="0">
                    <a:pos x="242" y="969"/>
                  </a:cxn>
                  <a:cxn ang="0">
                    <a:pos x="194" y="785"/>
                  </a:cxn>
                  <a:cxn ang="0">
                    <a:pos x="136" y="678"/>
                  </a:cxn>
                  <a:cxn ang="0">
                    <a:pos x="107" y="504"/>
                  </a:cxn>
                  <a:cxn ang="0">
                    <a:pos x="136" y="320"/>
                  </a:cxn>
                  <a:cxn ang="0">
                    <a:pos x="155" y="252"/>
                  </a:cxn>
                  <a:cxn ang="0">
                    <a:pos x="58" y="203"/>
                  </a:cxn>
                  <a:cxn ang="0">
                    <a:pos x="0" y="145"/>
                  </a:cxn>
                  <a:cxn ang="0">
                    <a:pos x="78" y="77"/>
                  </a:cxn>
                  <a:cxn ang="0">
                    <a:pos x="233" y="0"/>
                  </a:cxn>
                  <a:cxn ang="0">
                    <a:pos x="359" y="38"/>
                  </a:cxn>
                  <a:cxn ang="0">
                    <a:pos x="465" y="87"/>
                  </a:cxn>
                  <a:cxn ang="0">
                    <a:pos x="320" y="126"/>
                  </a:cxn>
                  <a:cxn ang="0">
                    <a:pos x="310" y="203"/>
                  </a:cxn>
                  <a:cxn ang="0">
                    <a:pos x="301" y="320"/>
                  </a:cxn>
                  <a:cxn ang="0">
                    <a:pos x="281" y="445"/>
                  </a:cxn>
                  <a:cxn ang="0">
                    <a:pos x="291" y="571"/>
                  </a:cxn>
                  <a:cxn ang="0">
                    <a:pos x="349" y="620"/>
                  </a:cxn>
                  <a:cxn ang="0">
                    <a:pos x="668" y="504"/>
                  </a:cxn>
                  <a:cxn ang="0">
                    <a:pos x="978" y="494"/>
                  </a:cxn>
                  <a:cxn ang="0">
                    <a:pos x="1182" y="542"/>
                  </a:cxn>
                  <a:cxn ang="0">
                    <a:pos x="1327" y="688"/>
                  </a:cxn>
                  <a:cxn ang="0">
                    <a:pos x="1278" y="814"/>
                  </a:cxn>
                  <a:cxn ang="0">
                    <a:pos x="1307" y="1017"/>
                  </a:cxn>
                  <a:cxn ang="0">
                    <a:pos x="1385" y="1153"/>
                  </a:cxn>
                  <a:cxn ang="0">
                    <a:pos x="1385" y="1240"/>
                  </a:cxn>
                  <a:cxn ang="0">
                    <a:pos x="1346" y="1376"/>
                  </a:cxn>
                  <a:cxn ang="0">
                    <a:pos x="1346" y="1531"/>
                  </a:cxn>
                  <a:cxn ang="0">
                    <a:pos x="1230" y="1657"/>
                  </a:cxn>
                </a:cxnLst>
                <a:rect l="0" t="0" r="r" b="b"/>
                <a:pathLst>
                  <a:path w="1414" h="1667">
                    <a:moveTo>
                      <a:pt x="1230" y="1657"/>
                    </a:moveTo>
                    <a:lnTo>
                      <a:pt x="1230" y="1657"/>
                    </a:lnTo>
                    <a:lnTo>
                      <a:pt x="1230" y="1647"/>
                    </a:lnTo>
                    <a:lnTo>
                      <a:pt x="1230" y="1637"/>
                    </a:lnTo>
                    <a:lnTo>
                      <a:pt x="1240" y="1628"/>
                    </a:lnTo>
                    <a:lnTo>
                      <a:pt x="1249" y="1628"/>
                    </a:lnTo>
                    <a:lnTo>
                      <a:pt x="1269" y="1579"/>
                    </a:lnTo>
                    <a:lnTo>
                      <a:pt x="1278" y="1269"/>
                    </a:lnTo>
                    <a:lnTo>
                      <a:pt x="1278" y="1269"/>
                    </a:lnTo>
                    <a:lnTo>
                      <a:pt x="1240" y="1221"/>
                    </a:lnTo>
                    <a:lnTo>
                      <a:pt x="1211" y="1163"/>
                    </a:lnTo>
                    <a:lnTo>
                      <a:pt x="1182" y="1085"/>
                    </a:lnTo>
                    <a:lnTo>
                      <a:pt x="1162" y="998"/>
                    </a:lnTo>
                    <a:lnTo>
                      <a:pt x="1162" y="998"/>
                    </a:lnTo>
                    <a:lnTo>
                      <a:pt x="1172" y="1066"/>
                    </a:lnTo>
                    <a:lnTo>
                      <a:pt x="1182" y="1143"/>
                    </a:lnTo>
                    <a:lnTo>
                      <a:pt x="1201" y="1211"/>
                    </a:lnTo>
                    <a:lnTo>
                      <a:pt x="1230" y="1279"/>
                    </a:lnTo>
                    <a:lnTo>
                      <a:pt x="1075" y="1657"/>
                    </a:lnTo>
                    <a:lnTo>
                      <a:pt x="1017" y="1667"/>
                    </a:lnTo>
                    <a:lnTo>
                      <a:pt x="1017" y="1667"/>
                    </a:lnTo>
                    <a:lnTo>
                      <a:pt x="998" y="1657"/>
                    </a:lnTo>
                    <a:lnTo>
                      <a:pt x="978" y="1637"/>
                    </a:lnTo>
                    <a:lnTo>
                      <a:pt x="988" y="1618"/>
                    </a:lnTo>
                    <a:lnTo>
                      <a:pt x="1027" y="1579"/>
                    </a:lnTo>
                    <a:lnTo>
                      <a:pt x="1027" y="1579"/>
                    </a:lnTo>
                    <a:lnTo>
                      <a:pt x="1046" y="1550"/>
                    </a:lnTo>
                    <a:lnTo>
                      <a:pt x="1065" y="1511"/>
                    </a:lnTo>
                    <a:lnTo>
                      <a:pt x="1075" y="1473"/>
                    </a:lnTo>
                    <a:lnTo>
                      <a:pt x="1085" y="1434"/>
                    </a:lnTo>
                    <a:lnTo>
                      <a:pt x="1094" y="1386"/>
                    </a:lnTo>
                    <a:lnTo>
                      <a:pt x="1094" y="1337"/>
                    </a:lnTo>
                    <a:lnTo>
                      <a:pt x="1094" y="1289"/>
                    </a:lnTo>
                    <a:lnTo>
                      <a:pt x="1085" y="1230"/>
                    </a:lnTo>
                    <a:lnTo>
                      <a:pt x="1085" y="1230"/>
                    </a:lnTo>
                    <a:lnTo>
                      <a:pt x="1036" y="1192"/>
                    </a:lnTo>
                    <a:lnTo>
                      <a:pt x="998" y="1153"/>
                    </a:lnTo>
                    <a:lnTo>
                      <a:pt x="969" y="1124"/>
                    </a:lnTo>
                    <a:lnTo>
                      <a:pt x="940" y="1085"/>
                    </a:lnTo>
                    <a:lnTo>
                      <a:pt x="920" y="1046"/>
                    </a:lnTo>
                    <a:lnTo>
                      <a:pt x="901" y="1008"/>
                    </a:lnTo>
                    <a:lnTo>
                      <a:pt x="891" y="959"/>
                    </a:lnTo>
                    <a:lnTo>
                      <a:pt x="881" y="911"/>
                    </a:lnTo>
                    <a:lnTo>
                      <a:pt x="881" y="911"/>
                    </a:lnTo>
                    <a:lnTo>
                      <a:pt x="833" y="959"/>
                    </a:lnTo>
                    <a:lnTo>
                      <a:pt x="775" y="988"/>
                    </a:lnTo>
                    <a:lnTo>
                      <a:pt x="736" y="1017"/>
                    </a:lnTo>
                    <a:lnTo>
                      <a:pt x="688" y="1027"/>
                    </a:lnTo>
                    <a:lnTo>
                      <a:pt x="649" y="1027"/>
                    </a:lnTo>
                    <a:lnTo>
                      <a:pt x="601" y="1008"/>
                    </a:lnTo>
                    <a:lnTo>
                      <a:pt x="562" y="978"/>
                    </a:lnTo>
                    <a:lnTo>
                      <a:pt x="523" y="940"/>
                    </a:lnTo>
                    <a:lnTo>
                      <a:pt x="523" y="940"/>
                    </a:lnTo>
                    <a:lnTo>
                      <a:pt x="514" y="1027"/>
                    </a:lnTo>
                    <a:lnTo>
                      <a:pt x="514" y="1114"/>
                    </a:lnTo>
                    <a:lnTo>
                      <a:pt x="523" y="1201"/>
                    </a:lnTo>
                    <a:lnTo>
                      <a:pt x="533" y="1289"/>
                    </a:lnTo>
                    <a:lnTo>
                      <a:pt x="543" y="1376"/>
                    </a:lnTo>
                    <a:lnTo>
                      <a:pt x="552" y="1463"/>
                    </a:lnTo>
                    <a:lnTo>
                      <a:pt x="552" y="1550"/>
                    </a:lnTo>
                    <a:lnTo>
                      <a:pt x="543" y="1637"/>
                    </a:lnTo>
                    <a:lnTo>
                      <a:pt x="455" y="1637"/>
                    </a:lnTo>
                    <a:lnTo>
                      <a:pt x="455" y="1637"/>
                    </a:lnTo>
                    <a:lnTo>
                      <a:pt x="446" y="1628"/>
                    </a:lnTo>
                    <a:lnTo>
                      <a:pt x="446" y="1618"/>
                    </a:lnTo>
                    <a:lnTo>
                      <a:pt x="446" y="1599"/>
                    </a:lnTo>
                    <a:lnTo>
                      <a:pt x="455" y="1599"/>
                    </a:lnTo>
                    <a:lnTo>
                      <a:pt x="494" y="1589"/>
                    </a:lnTo>
                    <a:lnTo>
                      <a:pt x="494" y="1589"/>
                    </a:lnTo>
                    <a:lnTo>
                      <a:pt x="494" y="1550"/>
                    </a:lnTo>
                    <a:lnTo>
                      <a:pt x="494" y="1511"/>
                    </a:lnTo>
                    <a:lnTo>
                      <a:pt x="494" y="1473"/>
                    </a:lnTo>
                    <a:lnTo>
                      <a:pt x="484" y="1424"/>
                    </a:lnTo>
                    <a:lnTo>
                      <a:pt x="475" y="1386"/>
                    </a:lnTo>
                    <a:lnTo>
                      <a:pt x="465" y="1347"/>
                    </a:lnTo>
                    <a:lnTo>
                      <a:pt x="455" y="1308"/>
                    </a:lnTo>
                    <a:lnTo>
                      <a:pt x="436" y="1269"/>
                    </a:lnTo>
                    <a:lnTo>
                      <a:pt x="436" y="1269"/>
                    </a:lnTo>
                    <a:lnTo>
                      <a:pt x="436" y="1318"/>
                    </a:lnTo>
                    <a:lnTo>
                      <a:pt x="426" y="1366"/>
                    </a:lnTo>
                    <a:lnTo>
                      <a:pt x="426" y="1405"/>
                    </a:lnTo>
                    <a:lnTo>
                      <a:pt x="426" y="1453"/>
                    </a:lnTo>
                    <a:lnTo>
                      <a:pt x="417" y="1492"/>
                    </a:lnTo>
                    <a:lnTo>
                      <a:pt x="417" y="1541"/>
                    </a:lnTo>
                    <a:lnTo>
                      <a:pt x="407" y="1579"/>
                    </a:lnTo>
                    <a:lnTo>
                      <a:pt x="407" y="1618"/>
                    </a:lnTo>
                    <a:lnTo>
                      <a:pt x="339" y="1618"/>
                    </a:lnTo>
                    <a:lnTo>
                      <a:pt x="339" y="1618"/>
                    </a:lnTo>
                    <a:lnTo>
                      <a:pt x="320" y="1618"/>
                    </a:lnTo>
                    <a:lnTo>
                      <a:pt x="301" y="1599"/>
                    </a:lnTo>
                    <a:lnTo>
                      <a:pt x="310" y="1579"/>
                    </a:lnTo>
                    <a:lnTo>
                      <a:pt x="359" y="1560"/>
                    </a:lnTo>
                    <a:lnTo>
                      <a:pt x="339" y="1250"/>
                    </a:lnTo>
                    <a:lnTo>
                      <a:pt x="339" y="1250"/>
                    </a:lnTo>
                    <a:lnTo>
                      <a:pt x="320" y="1192"/>
                    </a:lnTo>
                    <a:lnTo>
                      <a:pt x="291" y="1143"/>
                    </a:lnTo>
                    <a:lnTo>
                      <a:pt x="271" y="1085"/>
                    </a:lnTo>
                    <a:lnTo>
                      <a:pt x="252" y="1027"/>
                    </a:lnTo>
                    <a:lnTo>
                      <a:pt x="242" y="969"/>
                    </a:lnTo>
                    <a:lnTo>
                      <a:pt x="223" y="911"/>
                    </a:lnTo>
                    <a:lnTo>
                      <a:pt x="213" y="843"/>
                    </a:lnTo>
                    <a:lnTo>
                      <a:pt x="194" y="785"/>
                    </a:lnTo>
                    <a:lnTo>
                      <a:pt x="194" y="785"/>
                    </a:lnTo>
                    <a:lnTo>
                      <a:pt x="165" y="736"/>
                    </a:lnTo>
                    <a:lnTo>
                      <a:pt x="136" y="678"/>
                    </a:lnTo>
                    <a:lnTo>
                      <a:pt x="126" y="630"/>
                    </a:lnTo>
                    <a:lnTo>
                      <a:pt x="107" y="562"/>
                    </a:lnTo>
                    <a:lnTo>
                      <a:pt x="107" y="504"/>
                    </a:lnTo>
                    <a:lnTo>
                      <a:pt x="107" y="445"/>
                    </a:lnTo>
                    <a:lnTo>
                      <a:pt x="117" y="378"/>
                    </a:lnTo>
                    <a:lnTo>
                      <a:pt x="136" y="320"/>
                    </a:lnTo>
                    <a:lnTo>
                      <a:pt x="136" y="320"/>
                    </a:lnTo>
                    <a:lnTo>
                      <a:pt x="146" y="281"/>
                    </a:lnTo>
                    <a:lnTo>
                      <a:pt x="155" y="252"/>
                    </a:lnTo>
                    <a:lnTo>
                      <a:pt x="155" y="223"/>
                    </a:lnTo>
                    <a:lnTo>
                      <a:pt x="146" y="194"/>
                    </a:lnTo>
                    <a:lnTo>
                      <a:pt x="58" y="203"/>
                    </a:lnTo>
                    <a:lnTo>
                      <a:pt x="58" y="203"/>
                    </a:lnTo>
                    <a:lnTo>
                      <a:pt x="10" y="184"/>
                    </a:lnTo>
                    <a:lnTo>
                      <a:pt x="0" y="145"/>
                    </a:lnTo>
                    <a:lnTo>
                      <a:pt x="29" y="106"/>
                    </a:lnTo>
                    <a:lnTo>
                      <a:pt x="78" y="77"/>
                    </a:lnTo>
                    <a:lnTo>
                      <a:pt x="78" y="77"/>
                    </a:lnTo>
                    <a:lnTo>
                      <a:pt x="117" y="19"/>
                    </a:lnTo>
                    <a:lnTo>
                      <a:pt x="165" y="0"/>
                    </a:lnTo>
                    <a:lnTo>
                      <a:pt x="233" y="0"/>
                    </a:lnTo>
                    <a:lnTo>
                      <a:pt x="310" y="48"/>
                    </a:lnTo>
                    <a:lnTo>
                      <a:pt x="310" y="48"/>
                    </a:lnTo>
                    <a:lnTo>
                      <a:pt x="359" y="38"/>
                    </a:lnTo>
                    <a:lnTo>
                      <a:pt x="397" y="48"/>
                    </a:lnTo>
                    <a:lnTo>
                      <a:pt x="436" y="68"/>
                    </a:lnTo>
                    <a:lnTo>
                      <a:pt x="465" y="87"/>
                    </a:lnTo>
                    <a:lnTo>
                      <a:pt x="407" y="97"/>
                    </a:lnTo>
                    <a:lnTo>
                      <a:pt x="455" y="116"/>
                    </a:lnTo>
                    <a:lnTo>
                      <a:pt x="320" y="126"/>
                    </a:lnTo>
                    <a:lnTo>
                      <a:pt x="320" y="126"/>
                    </a:lnTo>
                    <a:lnTo>
                      <a:pt x="320" y="164"/>
                    </a:lnTo>
                    <a:lnTo>
                      <a:pt x="310" y="203"/>
                    </a:lnTo>
                    <a:lnTo>
                      <a:pt x="310" y="242"/>
                    </a:lnTo>
                    <a:lnTo>
                      <a:pt x="301" y="281"/>
                    </a:lnTo>
                    <a:lnTo>
                      <a:pt x="301" y="320"/>
                    </a:lnTo>
                    <a:lnTo>
                      <a:pt x="291" y="358"/>
                    </a:lnTo>
                    <a:lnTo>
                      <a:pt x="291" y="407"/>
                    </a:lnTo>
                    <a:lnTo>
                      <a:pt x="281" y="445"/>
                    </a:lnTo>
                    <a:lnTo>
                      <a:pt x="281" y="445"/>
                    </a:lnTo>
                    <a:lnTo>
                      <a:pt x="281" y="523"/>
                    </a:lnTo>
                    <a:lnTo>
                      <a:pt x="291" y="571"/>
                    </a:lnTo>
                    <a:lnTo>
                      <a:pt x="310" y="610"/>
                    </a:lnTo>
                    <a:lnTo>
                      <a:pt x="349" y="620"/>
                    </a:lnTo>
                    <a:lnTo>
                      <a:pt x="349" y="620"/>
                    </a:lnTo>
                    <a:lnTo>
                      <a:pt x="455" y="562"/>
                    </a:lnTo>
                    <a:lnTo>
                      <a:pt x="562" y="523"/>
                    </a:lnTo>
                    <a:lnTo>
                      <a:pt x="668" y="504"/>
                    </a:lnTo>
                    <a:lnTo>
                      <a:pt x="765" y="484"/>
                    </a:lnTo>
                    <a:lnTo>
                      <a:pt x="872" y="484"/>
                    </a:lnTo>
                    <a:lnTo>
                      <a:pt x="978" y="494"/>
                    </a:lnTo>
                    <a:lnTo>
                      <a:pt x="1075" y="513"/>
                    </a:lnTo>
                    <a:lnTo>
                      <a:pt x="1182" y="542"/>
                    </a:lnTo>
                    <a:lnTo>
                      <a:pt x="1182" y="542"/>
                    </a:lnTo>
                    <a:lnTo>
                      <a:pt x="1269" y="542"/>
                    </a:lnTo>
                    <a:lnTo>
                      <a:pt x="1317" y="601"/>
                    </a:lnTo>
                    <a:lnTo>
                      <a:pt x="1327" y="688"/>
                    </a:lnTo>
                    <a:lnTo>
                      <a:pt x="1288" y="727"/>
                    </a:lnTo>
                    <a:lnTo>
                      <a:pt x="1288" y="727"/>
                    </a:lnTo>
                    <a:lnTo>
                      <a:pt x="1278" y="814"/>
                    </a:lnTo>
                    <a:lnTo>
                      <a:pt x="1278" y="891"/>
                    </a:lnTo>
                    <a:lnTo>
                      <a:pt x="1288" y="959"/>
                    </a:lnTo>
                    <a:lnTo>
                      <a:pt x="1307" y="1017"/>
                    </a:lnTo>
                    <a:lnTo>
                      <a:pt x="1327" y="1066"/>
                    </a:lnTo>
                    <a:lnTo>
                      <a:pt x="1356" y="1104"/>
                    </a:lnTo>
                    <a:lnTo>
                      <a:pt x="1385" y="1153"/>
                    </a:lnTo>
                    <a:lnTo>
                      <a:pt x="1414" y="1192"/>
                    </a:lnTo>
                    <a:lnTo>
                      <a:pt x="1414" y="1192"/>
                    </a:lnTo>
                    <a:lnTo>
                      <a:pt x="1385" y="1240"/>
                    </a:lnTo>
                    <a:lnTo>
                      <a:pt x="1366" y="1279"/>
                    </a:lnTo>
                    <a:lnTo>
                      <a:pt x="1346" y="1327"/>
                    </a:lnTo>
                    <a:lnTo>
                      <a:pt x="1346" y="1376"/>
                    </a:lnTo>
                    <a:lnTo>
                      <a:pt x="1336" y="1424"/>
                    </a:lnTo>
                    <a:lnTo>
                      <a:pt x="1336" y="1482"/>
                    </a:lnTo>
                    <a:lnTo>
                      <a:pt x="1346" y="1531"/>
                    </a:lnTo>
                    <a:lnTo>
                      <a:pt x="1356" y="1579"/>
                    </a:lnTo>
                    <a:lnTo>
                      <a:pt x="1307" y="1657"/>
                    </a:lnTo>
                    <a:lnTo>
                      <a:pt x="1230" y="1657"/>
                    </a:lnTo>
                  </a:path>
                </a:pathLst>
              </a:custGeom>
              <a:noFill/>
              <a:ln w="0">
                <a:solidFill>
                  <a:srgbClr val="000000"/>
                </a:solidFill>
                <a:prstDash val="solid"/>
                <a:round/>
                <a:headEnd/>
                <a:tailEnd/>
              </a:ln>
            </p:spPr>
            <p:txBody>
              <a:bodyPr/>
              <a:lstStyle/>
              <a:p>
                <a:endParaRPr lang="en-US"/>
              </a:p>
            </p:txBody>
          </p:sp>
          <p:sp>
            <p:nvSpPr>
              <p:cNvPr id="117" name="Freeform 116"/>
              <p:cNvSpPr>
                <a:spLocks/>
              </p:cNvSpPr>
              <p:nvPr/>
            </p:nvSpPr>
            <p:spPr bwMode="auto">
              <a:xfrm>
                <a:off x="4567" y="2873"/>
                <a:ext cx="97" cy="29"/>
              </a:xfrm>
              <a:custGeom>
                <a:avLst/>
                <a:gdLst/>
                <a:ahLst/>
                <a:cxnLst>
                  <a:cxn ang="0">
                    <a:pos x="48" y="0"/>
                  </a:cxn>
                  <a:cxn ang="0">
                    <a:pos x="29" y="0"/>
                  </a:cxn>
                  <a:cxn ang="0">
                    <a:pos x="10" y="10"/>
                  </a:cxn>
                  <a:cxn ang="0">
                    <a:pos x="0" y="10"/>
                  </a:cxn>
                  <a:cxn ang="0">
                    <a:pos x="0" y="19"/>
                  </a:cxn>
                  <a:cxn ang="0">
                    <a:pos x="0" y="29"/>
                  </a:cxn>
                  <a:cxn ang="0">
                    <a:pos x="10" y="29"/>
                  </a:cxn>
                  <a:cxn ang="0">
                    <a:pos x="29" y="29"/>
                  </a:cxn>
                  <a:cxn ang="0">
                    <a:pos x="48" y="29"/>
                  </a:cxn>
                  <a:cxn ang="0">
                    <a:pos x="68" y="29"/>
                  </a:cxn>
                  <a:cxn ang="0">
                    <a:pos x="77" y="29"/>
                  </a:cxn>
                  <a:cxn ang="0">
                    <a:pos x="97" y="29"/>
                  </a:cxn>
                  <a:cxn ang="0">
                    <a:pos x="97" y="19"/>
                  </a:cxn>
                  <a:cxn ang="0">
                    <a:pos x="97" y="10"/>
                  </a:cxn>
                  <a:cxn ang="0">
                    <a:pos x="77" y="10"/>
                  </a:cxn>
                  <a:cxn ang="0">
                    <a:pos x="68" y="0"/>
                  </a:cxn>
                  <a:cxn ang="0">
                    <a:pos x="48" y="0"/>
                  </a:cxn>
                </a:cxnLst>
                <a:rect l="0" t="0" r="r" b="b"/>
                <a:pathLst>
                  <a:path w="97" h="29">
                    <a:moveTo>
                      <a:pt x="48" y="0"/>
                    </a:moveTo>
                    <a:lnTo>
                      <a:pt x="29" y="0"/>
                    </a:lnTo>
                    <a:lnTo>
                      <a:pt x="10" y="10"/>
                    </a:lnTo>
                    <a:lnTo>
                      <a:pt x="0" y="10"/>
                    </a:lnTo>
                    <a:lnTo>
                      <a:pt x="0" y="19"/>
                    </a:lnTo>
                    <a:lnTo>
                      <a:pt x="0" y="29"/>
                    </a:lnTo>
                    <a:lnTo>
                      <a:pt x="10" y="29"/>
                    </a:lnTo>
                    <a:lnTo>
                      <a:pt x="29" y="29"/>
                    </a:lnTo>
                    <a:lnTo>
                      <a:pt x="48" y="29"/>
                    </a:lnTo>
                    <a:lnTo>
                      <a:pt x="68" y="29"/>
                    </a:lnTo>
                    <a:lnTo>
                      <a:pt x="77" y="29"/>
                    </a:lnTo>
                    <a:lnTo>
                      <a:pt x="97" y="29"/>
                    </a:lnTo>
                    <a:lnTo>
                      <a:pt x="97" y="19"/>
                    </a:lnTo>
                    <a:lnTo>
                      <a:pt x="97" y="10"/>
                    </a:lnTo>
                    <a:lnTo>
                      <a:pt x="77" y="10"/>
                    </a:lnTo>
                    <a:lnTo>
                      <a:pt x="68" y="0"/>
                    </a:lnTo>
                    <a:lnTo>
                      <a:pt x="48" y="0"/>
                    </a:lnTo>
                    <a:close/>
                  </a:path>
                </a:pathLst>
              </a:custGeom>
              <a:solidFill>
                <a:srgbClr val="000000"/>
              </a:solidFill>
              <a:ln w="9525">
                <a:noFill/>
                <a:round/>
                <a:headEnd/>
                <a:tailEnd/>
              </a:ln>
            </p:spPr>
            <p:txBody>
              <a:bodyPr/>
              <a:lstStyle/>
              <a:p>
                <a:endParaRPr lang="en-US"/>
              </a:p>
            </p:txBody>
          </p:sp>
          <p:sp>
            <p:nvSpPr>
              <p:cNvPr id="118" name="Freeform 117"/>
              <p:cNvSpPr>
                <a:spLocks/>
              </p:cNvSpPr>
              <p:nvPr/>
            </p:nvSpPr>
            <p:spPr bwMode="auto">
              <a:xfrm>
                <a:off x="4567" y="2873"/>
                <a:ext cx="97" cy="29"/>
              </a:xfrm>
              <a:custGeom>
                <a:avLst/>
                <a:gdLst/>
                <a:ahLst/>
                <a:cxnLst>
                  <a:cxn ang="0">
                    <a:pos x="48" y="0"/>
                  </a:cxn>
                  <a:cxn ang="0">
                    <a:pos x="48" y="0"/>
                  </a:cxn>
                  <a:cxn ang="0">
                    <a:pos x="29" y="0"/>
                  </a:cxn>
                  <a:cxn ang="0">
                    <a:pos x="10" y="10"/>
                  </a:cxn>
                  <a:cxn ang="0">
                    <a:pos x="0" y="10"/>
                  </a:cxn>
                  <a:cxn ang="0">
                    <a:pos x="0" y="19"/>
                  </a:cxn>
                  <a:cxn ang="0">
                    <a:pos x="0" y="19"/>
                  </a:cxn>
                  <a:cxn ang="0">
                    <a:pos x="0" y="29"/>
                  </a:cxn>
                  <a:cxn ang="0">
                    <a:pos x="10" y="29"/>
                  </a:cxn>
                  <a:cxn ang="0">
                    <a:pos x="29" y="29"/>
                  </a:cxn>
                  <a:cxn ang="0">
                    <a:pos x="48" y="29"/>
                  </a:cxn>
                  <a:cxn ang="0">
                    <a:pos x="48" y="29"/>
                  </a:cxn>
                  <a:cxn ang="0">
                    <a:pos x="68" y="29"/>
                  </a:cxn>
                  <a:cxn ang="0">
                    <a:pos x="77" y="29"/>
                  </a:cxn>
                  <a:cxn ang="0">
                    <a:pos x="97" y="29"/>
                  </a:cxn>
                  <a:cxn ang="0">
                    <a:pos x="97" y="19"/>
                  </a:cxn>
                  <a:cxn ang="0">
                    <a:pos x="97" y="19"/>
                  </a:cxn>
                  <a:cxn ang="0">
                    <a:pos x="97" y="10"/>
                  </a:cxn>
                  <a:cxn ang="0">
                    <a:pos x="77" y="10"/>
                  </a:cxn>
                  <a:cxn ang="0">
                    <a:pos x="68" y="0"/>
                  </a:cxn>
                  <a:cxn ang="0">
                    <a:pos x="48" y="0"/>
                  </a:cxn>
                </a:cxnLst>
                <a:rect l="0" t="0" r="r" b="b"/>
                <a:pathLst>
                  <a:path w="97" h="29">
                    <a:moveTo>
                      <a:pt x="48" y="0"/>
                    </a:moveTo>
                    <a:lnTo>
                      <a:pt x="48" y="0"/>
                    </a:lnTo>
                    <a:lnTo>
                      <a:pt x="29" y="0"/>
                    </a:lnTo>
                    <a:lnTo>
                      <a:pt x="10" y="10"/>
                    </a:lnTo>
                    <a:lnTo>
                      <a:pt x="0" y="10"/>
                    </a:lnTo>
                    <a:lnTo>
                      <a:pt x="0" y="19"/>
                    </a:lnTo>
                    <a:lnTo>
                      <a:pt x="0" y="19"/>
                    </a:lnTo>
                    <a:lnTo>
                      <a:pt x="0" y="29"/>
                    </a:lnTo>
                    <a:lnTo>
                      <a:pt x="10" y="29"/>
                    </a:lnTo>
                    <a:lnTo>
                      <a:pt x="29" y="29"/>
                    </a:lnTo>
                    <a:lnTo>
                      <a:pt x="48" y="29"/>
                    </a:lnTo>
                    <a:lnTo>
                      <a:pt x="48" y="29"/>
                    </a:lnTo>
                    <a:lnTo>
                      <a:pt x="68" y="29"/>
                    </a:lnTo>
                    <a:lnTo>
                      <a:pt x="77" y="29"/>
                    </a:lnTo>
                    <a:lnTo>
                      <a:pt x="97" y="29"/>
                    </a:lnTo>
                    <a:lnTo>
                      <a:pt x="97" y="19"/>
                    </a:lnTo>
                    <a:lnTo>
                      <a:pt x="97" y="19"/>
                    </a:lnTo>
                    <a:lnTo>
                      <a:pt x="97" y="10"/>
                    </a:lnTo>
                    <a:lnTo>
                      <a:pt x="77" y="10"/>
                    </a:lnTo>
                    <a:lnTo>
                      <a:pt x="68" y="0"/>
                    </a:lnTo>
                    <a:lnTo>
                      <a:pt x="48" y="0"/>
                    </a:lnTo>
                  </a:path>
                </a:pathLst>
              </a:custGeom>
              <a:noFill/>
              <a:ln w="0">
                <a:solidFill>
                  <a:srgbClr val="000000"/>
                </a:solidFill>
                <a:prstDash val="solid"/>
                <a:round/>
                <a:headEnd/>
                <a:tailEnd/>
              </a:ln>
            </p:spPr>
            <p:txBody>
              <a:bodyPr/>
              <a:lstStyle/>
              <a:p>
                <a:endParaRPr lang="en-US"/>
              </a:p>
            </p:txBody>
          </p:sp>
          <p:sp>
            <p:nvSpPr>
              <p:cNvPr id="119" name="Line 118"/>
              <p:cNvSpPr>
                <a:spLocks noChangeShapeType="1"/>
              </p:cNvSpPr>
              <p:nvPr/>
            </p:nvSpPr>
            <p:spPr bwMode="auto">
              <a:xfrm flipV="1">
                <a:off x="4431" y="4363"/>
                <a:ext cx="58" cy="19"/>
              </a:xfrm>
              <a:prstGeom prst="line">
                <a:avLst/>
              </a:prstGeom>
              <a:noFill/>
              <a:ln w="0">
                <a:solidFill>
                  <a:srgbClr val="000000"/>
                </a:solidFill>
                <a:round/>
                <a:headEnd/>
                <a:tailEnd/>
              </a:ln>
            </p:spPr>
            <p:txBody>
              <a:bodyPr/>
              <a:lstStyle/>
              <a:p>
                <a:endParaRPr lang="en-US"/>
              </a:p>
            </p:txBody>
          </p:sp>
        </p:grpSp>
        <p:pic>
          <p:nvPicPr>
            <p:cNvPr id="120" name="Picture 9" descr="BL"/>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699792" y="4076286"/>
              <a:ext cx="1934345" cy="977748"/>
            </a:xfrm>
            <a:prstGeom prst="rect">
              <a:avLst/>
            </a:prstGeom>
            <a:noFill/>
            <a:ln w="9525">
              <a:noFill/>
              <a:miter lim="800000"/>
              <a:headEnd/>
              <a:tailEnd/>
            </a:ln>
          </p:spPr>
        </p:pic>
        <p:sp>
          <p:nvSpPr>
            <p:cNvPr id="122" name="Rectangle 121"/>
            <p:cNvSpPr/>
            <p:nvPr/>
          </p:nvSpPr>
          <p:spPr>
            <a:xfrm>
              <a:off x="2987824" y="5157192"/>
              <a:ext cx="1728192" cy="1015663"/>
            </a:xfrm>
            <a:prstGeom prst="rect">
              <a:avLst/>
            </a:prstGeom>
          </p:spPr>
          <p:txBody>
            <a:bodyPr wrap="square">
              <a:spAutoFit/>
            </a:bodyPr>
            <a:lstStyle/>
            <a:p>
              <a:pPr algn="ctr"/>
              <a:r>
                <a:rPr lang="en-US" sz="2000" dirty="0" smtClean="0">
                  <a:solidFill>
                    <a:srgbClr val="000000"/>
                  </a:solidFill>
                </a:rPr>
                <a:t>National Coordination </a:t>
              </a:r>
              <a:r>
                <a:rPr lang="en-US" sz="2000" b="1" dirty="0" smtClean="0">
                  <a:solidFill>
                    <a:srgbClr val="FF0000"/>
                  </a:solidFill>
                </a:rPr>
                <a:t>India</a:t>
              </a:r>
              <a:endParaRPr lang="en-US" b="1" dirty="0">
                <a:solidFill>
                  <a:srgbClr val="FF0000"/>
                </a:solidFill>
              </a:endParaRPr>
            </a:p>
          </p:txBody>
        </p:sp>
        <p:pic>
          <p:nvPicPr>
            <p:cNvPr id="123" name="Picture 3"/>
            <p:cNvPicPr>
              <a:picLocks noChangeAspect="1" noChangeArrowheads="1"/>
            </p:cNvPicPr>
            <p:nvPr/>
          </p:nvPicPr>
          <p:blipFill>
            <a:blip r:embed="rId5" cstate="print"/>
            <a:srcRect/>
            <a:stretch>
              <a:fillRect/>
            </a:stretch>
          </p:blipFill>
          <p:spPr bwMode="auto">
            <a:xfrm>
              <a:off x="1115616" y="4089199"/>
              <a:ext cx="1402086" cy="1284017"/>
            </a:xfrm>
            <a:prstGeom prst="rect">
              <a:avLst/>
            </a:prstGeom>
            <a:noFill/>
            <a:ln w="9525">
              <a:noFill/>
              <a:miter lim="800000"/>
              <a:headEnd/>
              <a:tailEnd/>
            </a:ln>
          </p:spPr>
        </p:pic>
        <p:sp>
          <p:nvSpPr>
            <p:cNvPr id="124" name="Rectangle 123"/>
            <p:cNvSpPr/>
            <p:nvPr/>
          </p:nvSpPr>
          <p:spPr>
            <a:xfrm>
              <a:off x="1115616" y="5301208"/>
              <a:ext cx="1656184" cy="707886"/>
            </a:xfrm>
            <a:prstGeom prst="rect">
              <a:avLst/>
            </a:prstGeom>
          </p:spPr>
          <p:txBody>
            <a:bodyPr wrap="square">
              <a:spAutoFit/>
            </a:bodyPr>
            <a:lstStyle/>
            <a:p>
              <a:pPr algn="ctr"/>
              <a:r>
                <a:rPr lang="en-US" sz="2000" dirty="0" smtClean="0">
                  <a:solidFill>
                    <a:srgbClr val="000000"/>
                  </a:solidFill>
                </a:rPr>
                <a:t>Global Coordination </a:t>
              </a:r>
              <a:endParaRPr lang="en-US" dirty="0"/>
            </a:p>
          </p:txBody>
        </p:sp>
        <p:sp>
          <p:nvSpPr>
            <p:cNvPr id="127" name="Rectangle 126"/>
            <p:cNvSpPr/>
            <p:nvPr/>
          </p:nvSpPr>
          <p:spPr>
            <a:xfrm>
              <a:off x="4788024" y="5157192"/>
              <a:ext cx="1728192" cy="1015663"/>
            </a:xfrm>
            <a:prstGeom prst="rect">
              <a:avLst/>
            </a:prstGeom>
          </p:spPr>
          <p:txBody>
            <a:bodyPr wrap="square">
              <a:spAutoFit/>
            </a:bodyPr>
            <a:lstStyle/>
            <a:p>
              <a:pPr algn="ctr"/>
              <a:r>
                <a:rPr lang="en-US" sz="2000" dirty="0" smtClean="0">
                  <a:solidFill>
                    <a:srgbClr val="000000"/>
                  </a:solidFill>
                </a:rPr>
                <a:t>National Coordination </a:t>
              </a:r>
              <a:r>
                <a:rPr lang="en-US" sz="2000" b="1" dirty="0" smtClean="0">
                  <a:solidFill>
                    <a:srgbClr val="FF0000"/>
                  </a:solidFill>
                </a:rPr>
                <a:t>Bolivia</a:t>
              </a:r>
              <a:endParaRPr lang="en-US" sz="2000" b="1" dirty="0">
                <a:solidFill>
                  <a:srgbClr val="FF0000"/>
                </a:solidFill>
              </a:endParaRPr>
            </a:p>
          </p:txBody>
        </p:sp>
        <p:sp>
          <p:nvSpPr>
            <p:cNvPr id="128" name="Rectangle 127"/>
            <p:cNvSpPr/>
            <p:nvPr/>
          </p:nvSpPr>
          <p:spPr>
            <a:xfrm>
              <a:off x="6588224" y="5157192"/>
              <a:ext cx="1728192" cy="1015663"/>
            </a:xfrm>
            <a:prstGeom prst="rect">
              <a:avLst/>
            </a:prstGeom>
          </p:spPr>
          <p:txBody>
            <a:bodyPr wrap="square">
              <a:spAutoFit/>
            </a:bodyPr>
            <a:lstStyle/>
            <a:p>
              <a:pPr algn="ctr"/>
              <a:r>
                <a:rPr lang="en-US" sz="2000" dirty="0" smtClean="0">
                  <a:solidFill>
                    <a:srgbClr val="000000"/>
                  </a:solidFill>
                </a:rPr>
                <a:t>National Coordination </a:t>
              </a:r>
              <a:r>
                <a:rPr lang="en-US" sz="2000" b="1" dirty="0" smtClean="0">
                  <a:solidFill>
                    <a:srgbClr val="FF0000"/>
                  </a:solidFill>
                </a:rPr>
                <a:t>Peru</a:t>
              </a:r>
              <a:endParaRPr lang="en-US" sz="2000" b="1" dirty="0">
                <a:solidFill>
                  <a:srgbClr val="FF0000"/>
                </a:solidFill>
              </a:endParaRPr>
            </a:p>
          </p:txBody>
        </p:sp>
      </p:grpSp>
      <p:sp>
        <p:nvSpPr>
          <p:cNvPr id="125" name="TextBox 124"/>
          <p:cNvSpPr txBox="1"/>
          <p:nvPr/>
        </p:nvSpPr>
        <p:spPr>
          <a:xfrm>
            <a:off x="1691680" y="3543399"/>
            <a:ext cx="6336704" cy="461665"/>
          </a:xfrm>
          <a:prstGeom prst="rect">
            <a:avLst/>
          </a:prstGeom>
          <a:noFill/>
        </p:spPr>
        <p:txBody>
          <a:bodyPr wrap="square" rtlCol="0">
            <a:spAutoFit/>
          </a:bodyPr>
          <a:lstStyle/>
          <a:p>
            <a:pPr algn="ctr"/>
            <a:r>
              <a:rPr lang="en-US" sz="2400" b="1" dirty="0" smtClean="0">
                <a:solidFill>
                  <a:srgbClr val="FF0000"/>
                </a:solidFill>
              </a:rPr>
              <a:t>IMPLEMENTATION  (3/7 </a:t>
            </a:r>
            <a:r>
              <a:rPr lang="en-US" sz="2400" b="1" dirty="0" err="1" smtClean="0">
                <a:solidFill>
                  <a:srgbClr val="FF0000"/>
                </a:solidFill>
              </a:rPr>
              <a:t>cnts</a:t>
            </a:r>
            <a:r>
              <a:rPr lang="en-US" sz="2400" b="1" dirty="0" smtClean="0">
                <a:solidFill>
                  <a:srgbClr val="FF0000"/>
                </a:solidFill>
              </a:rPr>
              <a:t>)</a:t>
            </a:r>
            <a:endParaRPr lang="en-US" sz="2400" b="1" dirty="0">
              <a:solidFill>
                <a:srgbClr val="FF00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0-#ppt_w/2"/>
                                          </p:val>
                                        </p:tav>
                                        <p:tav tm="100000">
                                          <p:val>
                                            <p:strVal val="#ppt_x"/>
                                          </p:val>
                                        </p:tav>
                                      </p:tavLst>
                                    </p:anim>
                                    <p:anim calcmode="lin" valueType="num">
                                      <p:cBhvr additive="base">
                                        <p:cTn id="8" dur="500" fill="hold"/>
                                        <p:tgtEl>
                                          <p:spTgt spid="12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5"/>
                                        </p:tgtEl>
                                        <p:attrNameLst>
                                          <p:attrName>style.visibility</p:attrName>
                                        </p:attrNameLst>
                                      </p:cBhvr>
                                      <p:to>
                                        <p:strVal val="visible"/>
                                      </p:to>
                                    </p:set>
                                    <p:anim calcmode="lin" valueType="num">
                                      <p:cBhvr additive="base">
                                        <p:cTn id="11" dur="500" fill="hold"/>
                                        <p:tgtEl>
                                          <p:spTgt spid="125"/>
                                        </p:tgtEl>
                                        <p:attrNameLst>
                                          <p:attrName>ppt_x</p:attrName>
                                        </p:attrNameLst>
                                      </p:cBhvr>
                                      <p:tavLst>
                                        <p:tav tm="0">
                                          <p:val>
                                            <p:strVal val="0-#ppt_w/2"/>
                                          </p:val>
                                        </p:tav>
                                        <p:tav tm="100000">
                                          <p:val>
                                            <p:strVal val="#ppt_x"/>
                                          </p:val>
                                        </p:tav>
                                      </p:tavLst>
                                    </p:anim>
                                    <p:anim calcmode="lin" valueType="num">
                                      <p:cBhvr additive="base">
                                        <p:cTn id="12" dur="500" fill="hold"/>
                                        <p:tgtEl>
                                          <p:spTgt spid="1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3" name="Text Box 3"/>
          <p:cNvSpPr txBox="1">
            <a:spLocks noChangeArrowheads="1"/>
          </p:cNvSpPr>
          <p:nvPr/>
        </p:nvSpPr>
        <p:spPr bwMode="auto">
          <a:xfrm>
            <a:off x="4114800" y="1828800"/>
            <a:ext cx="1752600" cy="366713"/>
          </a:xfrm>
          <a:prstGeom prst="rect">
            <a:avLst/>
          </a:prstGeom>
          <a:noFill/>
          <a:ln w="9525">
            <a:noFill/>
            <a:miter lim="800000"/>
            <a:headEnd/>
            <a:tailEnd/>
          </a:ln>
          <a:effectLst/>
        </p:spPr>
        <p:txBody>
          <a:bodyPr>
            <a:spAutoFit/>
          </a:bodyPr>
          <a:lstStyle/>
          <a:p>
            <a:pPr>
              <a:spcBef>
                <a:spcPct val="50000"/>
              </a:spcBef>
            </a:pPr>
            <a:endParaRPr lang="en-US" sz="1800"/>
          </a:p>
        </p:txBody>
      </p:sp>
      <p:sp>
        <p:nvSpPr>
          <p:cNvPr id="358404" name="Rectangle 4"/>
          <p:cNvSpPr>
            <a:spLocks noChangeArrowheads="1"/>
          </p:cNvSpPr>
          <p:nvPr/>
        </p:nvSpPr>
        <p:spPr bwMode="auto">
          <a:xfrm>
            <a:off x="181006" y="1876846"/>
            <a:ext cx="8748712" cy="2123658"/>
          </a:xfrm>
          <a:prstGeom prst="rect">
            <a:avLst/>
          </a:prstGeom>
          <a:noFill/>
          <a:ln w="9525">
            <a:noFill/>
            <a:miter lim="800000"/>
            <a:headEnd/>
            <a:tailEnd/>
          </a:ln>
          <a:effectLst/>
        </p:spPr>
        <p:txBody>
          <a:bodyPr anchor="ctr">
            <a:spAutoFit/>
          </a:bodyPr>
          <a:lstStyle/>
          <a:p>
            <a:pPr>
              <a:tabLst>
                <a:tab pos="274638" algn="l"/>
              </a:tabLst>
            </a:pPr>
            <a:r>
              <a:rPr lang="en-US" sz="2200" b="1" smtClean="0">
                <a:solidFill>
                  <a:srgbClr val="FF0000"/>
                </a:solidFill>
              </a:rPr>
              <a:t>OVERALL GOAL</a:t>
            </a:r>
            <a:r>
              <a:rPr lang="en-US" sz="2200" smtClean="0">
                <a:solidFill>
                  <a:srgbClr val="FF0000"/>
                </a:solidFill>
              </a:rPr>
              <a:t> </a:t>
            </a:r>
          </a:p>
          <a:p>
            <a:pPr algn="just">
              <a:tabLst>
                <a:tab pos="274638" algn="l"/>
              </a:tabLst>
            </a:pPr>
            <a:r>
              <a:rPr lang="en-US" sz="2200" smtClean="0"/>
              <a:t>Contribute </a:t>
            </a:r>
            <a:r>
              <a:rPr lang="en-US" sz="2200"/>
              <a:t>to empowering the rural poor, raising incomes and strengthening the identity and food security of small farmers and rural communities worldwide by securing and exploiting the full potential of the genetic and cultural diversity contained in NUS.</a:t>
            </a:r>
          </a:p>
          <a:p>
            <a:pPr eaLnBrk="0" hangingPunct="0">
              <a:tabLst>
                <a:tab pos="274638" algn="l"/>
              </a:tabLst>
            </a:pPr>
            <a:endParaRPr lang="en-US" sz="2200"/>
          </a:p>
        </p:txBody>
      </p:sp>
      <p:sp>
        <p:nvSpPr>
          <p:cNvPr id="6" name="Rectangle 6"/>
          <p:cNvSpPr>
            <a:spLocks noChangeArrowheads="1"/>
          </p:cNvSpPr>
          <p:nvPr/>
        </p:nvSpPr>
        <p:spPr bwMode="auto">
          <a:xfrm>
            <a:off x="214282" y="4669847"/>
            <a:ext cx="8353425" cy="1785104"/>
          </a:xfrm>
          <a:prstGeom prst="rect">
            <a:avLst/>
          </a:prstGeom>
          <a:noFill/>
          <a:ln w="9525">
            <a:noFill/>
            <a:miter lim="800000"/>
            <a:headEnd/>
            <a:tailEnd/>
          </a:ln>
          <a:effectLst/>
        </p:spPr>
        <p:txBody>
          <a:bodyPr anchor="ctr">
            <a:spAutoFit/>
          </a:bodyPr>
          <a:lstStyle/>
          <a:p>
            <a:pPr marL="457200" indent="-457200" algn="just">
              <a:buFont typeface="+mj-lt"/>
              <a:buAutoNum type="arabicPeriod"/>
            </a:pPr>
            <a:r>
              <a:rPr lang="en-US" sz="2200" dirty="0" smtClean="0"/>
              <a:t>Enhance </a:t>
            </a:r>
            <a:r>
              <a:rPr lang="en-US" sz="2200" b="1" dirty="0" smtClean="0">
                <a:solidFill>
                  <a:schemeClr val="accent2"/>
                </a:solidFill>
              </a:rPr>
              <a:t>CAPACITIES</a:t>
            </a:r>
            <a:r>
              <a:rPr lang="en-US" sz="2200" dirty="0" smtClean="0"/>
              <a:t> </a:t>
            </a:r>
            <a:r>
              <a:rPr lang="en-US" sz="2200" dirty="0"/>
              <a:t>of </a:t>
            </a:r>
            <a:r>
              <a:rPr lang="en-US" sz="2200" dirty="0" smtClean="0"/>
              <a:t>stakeholders on NUS</a:t>
            </a:r>
            <a:endParaRPr lang="en-US" sz="2200" dirty="0"/>
          </a:p>
          <a:p>
            <a:pPr marL="457200" indent="-457200" algn="just">
              <a:buFont typeface="+mj-lt"/>
              <a:buAutoNum type="arabicPeriod"/>
            </a:pPr>
            <a:r>
              <a:rPr lang="en-US" sz="2200" dirty="0" smtClean="0"/>
              <a:t>Strengthen </a:t>
            </a:r>
            <a:r>
              <a:rPr lang="en-US" sz="2200" b="1" dirty="0" smtClean="0">
                <a:solidFill>
                  <a:schemeClr val="accent2"/>
                </a:solidFill>
              </a:rPr>
              <a:t>CONSERVATION </a:t>
            </a:r>
          </a:p>
          <a:p>
            <a:pPr marL="457200" indent="-457200" algn="just">
              <a:buFont typeface="+mj-lt"/>
              <a:buAutoNum type="arabicPeriod"/>
            </a:pPr>
            <a:r>
              <a:rPr lang="en-US" sz="2200" dirty="0" smtClean="0"/>
              <a:t>Consolidate </a:t>
            </a:r>
            <a:r>
              <a:rPr lang="en-US" sz="2200" b="1" dirty="0">
                <a:solidFill>
                  <a:schemeClr val="accent2"/>
                </a:solidFill>
              </a:rPr>
              <a:t>EVIDENCE </a:t>
            </a:r>
            <a:r>
              <a:rPr lang="en-US" sz="2200" dirty="0"/>
              <a:t>on role of NUS </a:t>
            </a:r>
          </a:p>
          <a:p>
            <a:pPr marL="457200" indent="-457200" algn="just">
              <a:buFont typeface="+mj-lt"/>
              <a:buAutoNum type="arabicPeriod"/>
            </a:pPr>
            <a:r>
              <a:rPr lang="en-US" sz="2200" dirty="0" smtClean="0"/>
              <a:t>Testing novel approaches </a:t>
            </a:r>
            <a:r>
              <a:rPr lang="en-US" sz="2200" b="1" dirty="0" smtClean="0">
                <a:solidFill>
                  <a:schemeClr val="accent2"/>
                </a:solidFill>
              </a:rPr>
              <a:t>(ECOTOURISM) </a:t>
            </a:r>
          </a:p>
          <a:p>
            <a:pPr marL="457200" indent="-457200" algn="just">
              <a:buFont typeface="+mj-lt"/>
              <a:buAutoNum type="arabicPeriod"/>
            </a:pPr>
            <a:r>
              <a:rPr lang="en-US" sz="2200" dirty="0" smtClean="0"/>
              <a:t>Promoting enabling </a:t>
            </a:r>
            <a:r>
              <a:rPr lang="en-US" sz="2200" b="1" dirty="0" smtClean="0">
                <a:solidFill>
                  <a:schemeClr val="accent2"/>
                </a:solidFill>
              </a:rPr>
              <a:t>POLICY </a:t>
            </a:r>
            <a:r>
              <a:rPr lang="en-US" sz="2200" dirty="0" smtClean="0"/>
              <a:t>environment</a:t>
            </a:r>
            <a:endParaRPr lang="en-US" sz="2200" dirty="0"/>
          </a:p>
        </p:txBody>
      </p:sp>
      <p:sp>
        <p:nvSpPr>
          <p:cNvPr id="7" name="Rectangle 6"/>
          <p:cNvSpPr/>
          <p:nvPr/>
        </p:nvSpPr>
        <p:spPr>
          <a:xfrm>
            <a:off x="214282" y="4143380"/>
            <a:ext cx="2048959" cy="430887"/>
          </a:xfrm>
          <a:prstGeom prst="rect">
            <a:avLst/>
          </a:prstGeom>
        </p:spPr>
        <p:txBody>
          <a:bodyPr wrap="none">
            <a:spAutoFit/>
          </a:bodyPr>
          <a:lstStyle/>
          <a:p>
            <a:r>
              <a:rPr lang="en-US" sz="2200" b="1" dirty="0">
                <a:solidFill>
                  <a:srgbClr val="FF0000"/>
                </a:solidFill>
              </a:rPr>
              <a:t>OBJECTIVES </a:t>
            </a:r>
          </a:p>
        </p:txBody>
      </p:sp>
      <p:sp>
        <p:nvSpPr>
          <p:cNvPr id="8" name="Rectangle 5"/>
          <p:cNvSpPr>
            <a:spLocks noChangeArrowheads="1"/>
          </p:cNvSpPr>
          <p:nvPr/>
        </p:nvSpPr>
        <p:spPr bwMode="auto">
          <a:xfrm>
            <a:off x="1285852" y="428604"/>
            <a:ext cx="5976938" cy="707886"/>
          </a:xfrm>
          <a:prstGeom prst="rect">
            <a:avLst/>
          </a:prstGeom>
          <a:noFill/>
          <a:ln w="9525">
            <a:noFill/>
            <a:miter lim="800000"/>
            <a:headEnd/>
            <a:tailEnd/>
          </a:ln>
          <a:effectLst/>
        </p:spPr>
        <p:txBody>
          <a:bodyPr>
            <a:spAutoFit/>
          </a:bodyPr>
          <a:lstStyle/>
          <a:p>
            <a:pPr lvl="1" algn="ctr"/>
            <a:r>
              <a:rPr lang="en-US" sz="4000" b="1" dirty="0" smtClean="0">
                <a:solidFill>
                  <a:srgbClr val="0000FF"/>
                </a:solidFill>
              </a:rPr>
              <a:t>IFAD NUS Project </a:t>
            </a:r>
            <a:endParaRPr lang="en-US" sz="4000" b="1" dirty="0">
              <a:solidFill>
                <a:srgbClr val="0000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6732240" y="3068960"/>
            <a:ext cx="1512168" cy="1323439"/>
          </a:xfrm>
          <a:prstGeom prst="rect">
            <a:avLst/>
          </a:prstGeom>
          <a:noFill/>
          <a:ln w="38100">
            <a:solidFill>
              <a:srgbClr val="0000FF"/>
            </a:solidFill>
          </a:ln>
        </p:spPr>
        <p:txBody>
          <a:bodyPr wrap="square" rtlCol="0">
            <a:spAutoFit/>
          </a:bodyPr>
          <a:lstStyle/>
          <a:p>
            <a:pPr algn="ctr"/>
            <a:r>
              <a:rPr lang="en-US" sz="1600" b="1" dirty="0" smtClean="0"/>
              <a:t>enhanced use, better nutrition, incomes and livelihood </a:t>
            </a:r>
            <a:endParaRPr lang="en-US" sz="1600" b="1" dirty="0"/>
          </a:p>
        </p:txBody>
      </p:sp>
      <p:pic>
        <p:nvPicPr>
          <p:cNvPr id="47"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5576" y="2852936"/>
            <a:ext cx="1584176" cy="1974245"/>
          </a:xfrm>
          <a:prstGeom prst="rect">
            <a:avLst/>
          </a:prstGeom>
          <a:noFill/>
          <a:ln w="9525">
            <a:noFill/>
            <a:miter lim="800000"/>
            <a:headEnd/>
            <a:tailEnd/>
          </a:ln>
          <a:effectLst/>
        </p:spPr>
      </p:pic>
      <p:sp>
        <p:nvSpPr>
          <p:cNvPr id="49" name="Right Arrow 48"/>
          <p:cNvSpPr/>
          <p:nvPr/>
        </p:nvSpPr>
        <p:spPr>
          <a:xfrm>
            <a:off x="2771800" y="3356992"/>
            <a:ext cx="3672408" cy="10081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rgbClr val="0000FF"/>
                </a:solidFill>
              </a:rPr>
              <a:t>Test the hypothesis that NUS can be instrument of development</a:t>
            </a:r>
            <a:endParaRPr lang="en-US" sz="1400" b="1" dirty="0">
              <a:solidFill>
                <a:srgbClr val="0000FF"/>
              </a:solidFill>
            </a:endParaRPr>
          </a:p>
        </p:txBody>
      </p:sp>
      <p:sp>
        <p:nvSpPr>
          <p:cNvPr id="50" name="Rectangle 2"/>
          <p:cNvSpPr>
            <a:spLocks noChangeArrowheads="1"/>
          </p:cNvSpPr>
          <p:nvPr/>
        </p:nvSpPr>
        <p:spPr bwMode="auto">
          <a:xfrm>
            <a:off x="179512" y="332656"/>
            <a:ext cx="7200800" cy="584775"/>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Our research scope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7"/>
          <p:cNvGrpSpPr/>
          <p:nvPr/>
        </p:nvGrpSpPr>
        <p:grpSpPr>
          <a:xfrm>
            <a:off x="1331640" y="1952105"/>
            <a:ext cx="7056784" cy="3781151"/>
            <a:chOff x="1331640" y="1916832"/>
            <a:chExt cx="7056784" cy="3781151"/>
          </a:xfrm>
        </p:grpSpPr>
        <p:sp>
          <p:nvSpPr>
            <p:cNvPr id="3" name="TextBox 2"/>
            <p:cNvSpPr txBox="1"/>
            <p:nvPr/>
          </p:nvSpPr>
          <p:spPr>
            <a:xfrm>
              <a:off x="1331640" y="3520172"/>
              <a:ext cx="1080120" cy="523220"/>
            </a:xfrm>
            <a:prstGeom prst="rect">
              <a:avLst/>
            </a:prstGeom>
            <a:solidFill>
              <a:srgbClr val="FFFF00"/>
            </a:solidFill>
          </p:spPr>
          <p:txBody>
            <a:bodyPr wrap="square" rtlCol="0">
              <a:spAutoFit/>
            </a:bodyPr>
            <a:lstStyle/>
            <a:p>
              <a:pPr algn="ctr"/>
              <a:r>
                <a:rPr lang="en-US" sz="1400" b="1" dirty="0" smtClean="0"/>
                <a:t>Genetic</a:t>
              </a:r>
            </a:p>
            <a:p>
              <a:pPr algn="ctr"/>
              <a:r>
                <a:rPr lang="en-US" sz="1400" b="1" dirty="0" smtClean="0"/>
                <a:t>diversity</a:t>
              </a:r>
              <a:endParaRPr lang="en-US" sz="1400" b="1" dirty="0"/>
            </a:p>
          </p:txBody>
        </p:sp>
        <p:sp>
          <p:nvSpPr>
            <p:cNvPr id="4" name="TextBox 3"/>
            <p:cNvSpPr txBox="1"/>
            <p:nvPr/>
          </p:nvSpPr>
          <p:spPr>
            <a:xfrm>
              <a:off x="2411760" y="3520172"/>
              <a:ext cx="1080120" cy="523220"/>
            </a:xfrm>
            <a:prstGeom prst="rect">
              <a:avLst/>
            </a:prstGeom>
            <a:solidFill>
              <a:srgbClr val="FFC000"/>
            </a:solidFill>
          </p:spPr>
          <p:txBody>
            <a:bodyPr wrap="square" rtlCol="0">
              <a:spAutoFit/>
            </a:bodyPr>
            <a:lstStyle/>
            <a:p>
              <a:pPr algn="ctr"/>
              <a:r>
                <a:rPr lang="en-US" sz="1400" b="1" dirty="0" smtClean="0"/>
                <a:t>Selection</a:t>
              </a:r>
            </a:p>
            <a:p>
              <a:pPr algn="ctr"/>
              <a:r>
                <a:rPr lang="en-US" sz="1400" b="1" dirty="0" smtClean="0"/>
                <a:t>cultivation</a:t>
              </a:r>
              <a:endParaRPr lang="en-US" sz="1400" b="1" dirty="0"/>
            </a:p>
          </p:txBody>
        </p:sp>
        <p:sp>
          <p:nvSpPr>
            <p:cNvPr id="5" name="TextBox 4"/>
            <p:cNvSpPr txBox="1"/>
            <p:nvPr/>
          </p:nvSpPr>
          <p:spPr>
            <a:xfrm>
              <a:off x="3491880" y="3520172"/>
              <a:ext cx="1080120" cy="523220"/>
            </a:xfrm>
            <a:prstGeom prst="rect">
              <a:avLst/>
            </a:prstGeom>
            <a:solidFill>
              <a:srgbClr val="00B0F0"/>
            </a:solidFill>
          </p:spPr>
          <p:txBody>
            <a:bodyPr wrap="square" rtlCol="0">
              <a:spAutoFit/>
            </a:bodyPr>
            <a:lstStyle/>
            <a:p>
              <a:pPr algn="ctr"/>
              <a:r>
                <a:rPr lang="en-US" sz="1400" b="1" dirty="0" smtClean="0"/>
                <a:t>Harvest</a:t>
              </a:r>
            </a:p>
            <a:p>
              <a:pPr algn="ctr"/>
              <a:endParaRPr lang="en-US" sz="1400" b="1" dirty="0"/>
            </a:p>
          </p:txBody>
        </p:sp>
        <p:sp>
          <p:nvSpPr>
            <p:cNvPr id="6" name="TextBox 5"/>
            <p:cNvSpPr txBox="1"/>
            <p:nvPr/>
          </p:nvSpPr>
          <p:spPr>
            <a:xfrm>
              <a:off x="4572000" y="3520172"/>
              <a:ext cx="1080120" cy="523220"/>
            </a:xfrm>
            <a:prstGeom prst="rect">
              <a:avLst/>
            </a:prstGeom>
            <a:solidFill>
              <a:srgbClr val="FFFF99"/>
            </a:solidFill>
          </p:spPr>
          <p:txBody>
            <a:bodyPr wrap="square" rtlCol="0">
              <a:spAutoFit/>
            </a:bodyPr>
            <a:lstStyle/>
            <a:p>
              <a:pPr algn="ctr"/>
              <a:r>
                <a:rPr lang="en-US" sz="1400" b="1" dirty="0" smtClean="0"/>
                <a:t>Value addition</a:t>
              </a:r>
              <a:endParaRPr lang="en-US" sz="1400" b="1" dirty="0"/>
            </a:p>
          </p:txBody>
        </p:sp>
        <p:sp>
          <p:nvSpPr>
            <p:cNvPr id="7" name="TextBox 6"/>
            <p:cNvSpPr txBox="1"/>
            <p:nvPr/>
          </p:nvSpPr>
          <p:spPr>
            <a:xfrm>
              <a:off x="5652120" y="3501008"/>
              <a:ext cx="1080120" cy="523220"/>
            </a:xfrm>
            <a:prstGeom prst="rect">
              <a:avLst/>
            </a:prstGeom>
            <a:solidFill>
              <a:srgbClr val="FFC000"/>
            </a:solidFill>
          </p:spPr>
          <p:txBody>
            <a:bodyPr wrap="square" rtlCol="0">
              <a:spAutoFit/>
            </a:bodyPr>
            <a:lstStyle/>
            <a:p>
              <a:pPr algn="ctr"/>
              <a:r>
                <a:rPr lang="en-US" sz="1400" b="1" dirty="0" smtClean="0"/>
                <a:t>Marketing </a:t>
              </a:r>
            </a:p>
            <a:p>
              <a:pPr algn="ctr"/>
              <a:endParaRPr lang="en-US" sz="1400" b="1" dirty="0"/>
            </a:p>
          </p:txBody>
        </p:sp>
        <p:sp>
          <p:nvSpPr>
            <p:cNvPr id="8" name="TextBox 7"/>
            <p:cNvSpPr txBox="1"/>
            <p:nvPr/>
          </p:nvSpPr>
          <p:spPr>
            <a:xfrm>
              <a:off x="6732240" y="3511664"/>
              <a:ext cx="1080120" cy="523220"/>
            </a:xfrm>
            <a:prstGeom prst="rect">
              <a:avLst/>
            </a:prstGeom>
            <a:solidFill>
              <a:srgbClr val="92D050"/>
            </a:solidFill>
          </p:spPr>
          <p:txBody>
            <a:bodyPr wrap="square" rtlCol="0">
              <a:spAutoFit/>
            </a:bodyPr>
            <a:lstStyle/>
            <a:p>
              <a:pPr algn="ctr"/>
              <a:r>
                <a:rPr lang="en-US" sz="1400" b="1" dirty="0" smtClean="0"/>
                <a:t>Final</a:t>
              </a:r>
            </a:p>
            <a:p>
              <a:pPr algn="ctr"/>
              <a:r>
                <a:rPr lang="en-US" sz="1400" b="1" dirty="0" smtClean="0"/>
                <a:t>use</a:t>
              </a:r>
              <a:endParaRPr lang="en-US" sz="1400" b="1" dirty="0"/>
            </a:p>
          </p:txBody>
        </p:sp>
        <p:sp>
          <p:nvSpPr>
            <p:cNvPr id="29" name="Curved Up Arrow 28"/>
            <p:cNvSpPr/>
            <p:nvPr/>
          </p:nvSpPr>
          <p:spPr>
            <a:xfrm>
              <a:off x="1691680" y="4077072"/>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TextBox 29"/>
            <p:cNvSpPr txBox="1"/>
            <p:nvPr/>
          </p:nvSpPr>
          <p:spPr>
            <a:xfrm>
              <a:off x="1619672" y="4836209"/>
              <a:ext cx="1224136" cy="861774"/>
            </a:xfrm>
            <a:prstGeom prst="rect">
              <a:avLst/>
            </a:prstGeom>
            <a:noFill/>
            <a:ln w="38100">
              <a:solidFill>
                <a:srgbClr val="FF3701"/>
              </a:solidFill>
            </a:ln>
          </p:spPr>
          <p:txBody>
            <a:bodyPr wrap="square" rtlCol="0">
              <a:spAutoFit/>
            </a:bodyPr>
            <a:lstStyle/>
            <a:p>
              <a:pPr algn="ctr"/>
              <a:r>
                <a:rPr lang="en-US" b="1" dirty="0" smtClean="0"/>
                <a:t>Rescued diver.</a:t>
              </a:r>
            </a:p>
            <a:p>
              <a:pPr algn="ctr"/>
              <a:r>
                <a:rPr lang="en-US" b="1" dirty="0" smtClean="0"/>
                <a:t>Maps diversity</a:t>
              </a:r>
            </a:p>
            <a:p>
              <a:pPr algn="ctr"/>
              <a:r>
                <a:rPr lang="en-US" b="1" dirty="0" smtClean="0"/>
                <a:t>IK Document.</a:t>
              </a:r>
            </a:p>
            <a:p>
              <a:pPr algn="ctr"/>
              <a:r>
                <a:rPr lang="en-US" b="1" dirty="0" smtClean="0"/>
                <a:t>Conservation (ex situ/ in situ) </a:t>
              </a:r>
              <a:endParaRPr lang="en-US" b="1" dirty="0"/>
            </a:p>
          </p:txBody>
        </p:sp>
        <p:sp>
          <p:nvSpPr>
            <p:cNvPr id="34" name="Curved Up Arrow 33"/>
            <p:cNvSpPr/>
            <p:nvPr/>
          </p:nvSpPr>
          <p:spPr>
            <a:xfrm flipV="1">
              <a:off x="2699792"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TextBox 34"/>
            <p:cNvSpPr txBox="1"/>
            <p:nvPr/>
          </p:nvSpPr>
          <p:spPr>
            <a:xfrm>
              <a:off x="2627784" y="2132856"/>
              <a:ext cx="1368152" cy="553998"/>
            </a:xfrm>
            <a:prstGeom prst="rect">
              <a:avLst/>
            </a:prstGeom>
            <a:noFill/>
            <a:ln w="38100">
              <a:solidFill>
                <a:srgbClr val="FF3701"/>
              </a:solidFill>
            </a:ln>
          </p:spPr>
          <p:txBody>
            <a:bodyPr wrap="square" rtlCol="0">
              <a:spAutoFit/>
            </a:bodyPr>
            <a:lstStyle/>
            <a:p>
              <a:pPr algn="ctr"/>
              <a:r>
                <a:rPr lang="en-US" b="1" dirty="0" smtClean="0"/>
                <a:t>Better varieties</a:t>
              </a:r>
            </a:p>
            <a:p>
              <a:pPr algn="ctr"/>
              <a:r>
                <a:rPr lang="en-US" b="1" dirty="0" smtClean="0"/>
                <a:t>Best practices</a:t>
              </a:r>
            </a:p>
            <a:p>
              <a:pPr algn="ctr"/>
              <a:r>
                <a:rPr lang="en-US" b="1" dirty="0" smtClean="0"/>
                <a:t>High Quality Seed </a:t>
              </a:r>
              <a:endParaRPr lang="en-US" b="1" dirty="0"/>
            </a:p>
          </p:txBody>
        </p:sp>
        <p:sp>
          <p:nvSpPr>
            <p:cNvPr id="36" name="Curved Up Arrow 35"/>
            <p:cNvSpPr/>
            <p:nvPr/>
          </p:nvSpPr>
          <p:spPr>
            <a:xfrm>
              <a:off x="3851920" y="409913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TextBox 36"/>
            <p:cNvSpPr txBox="1"/>
            <p:nvPr/>
          </p:nvSpPr>
          <p:spPr>
            <a:xfrm>
              <a:off x="3851920" y="4854490"/>
              <a:ext cx="1224136" cy="400110"/>
            </a:xfrm>
            <a:prstGeom prst="rect">
              <a:avLst/>
            </a:prstGeom>
            <a:noFill/>
            <a:ln w="38100">
              <a:solidFill>
                <a:srgbClr val="FF3701"/>
              </a:solidFill>
            </a:ln>
          </p:spPr>
          <p:txBody>
            <a:bodyPr wrap="square" rtlCol="0">
              <a:spAutoFit/>
            </a:bodyPr>
            <a:lstStyle/>
            <a:p>
              <a:pPr algn="ctr"/>
              <a:r>
                <a:rPr lang="en-US" b="1" dirty="0" smtClean="0"/>
                <a:t>Improved technology</a:t>
              </a:r>
              <a:endParaRPr lang="en-US" b="1" dirty="0"/>
            </a:p>
          </p:txBody>
        </p:sp>
        <p:sp>
          <p:nvSpPr>
            <p:cNvPr id="38" name="Curved Up Arrow 37"/>
            <p:cNvSpPr/>
            <p:nvPr/>
          </p:nvSpPr>
          <p:spPr>
            <a:xfrm flipV="1">
              <a:off x="5004048"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TextBox 38"/>
            <p:cNvSpPr txBox="1"/>
            <p:nvPr/>
          </p:nvSpPr>
          <p:spPr>
            <a:xfrm>
              <a:off x="4788024" y="2132856"/>
              <a:ext cx="1512168" cy="553998"/>
            </a:xfrm>
            <a:prstGeom prst="rect">
              <a:avLst/>
            </a:prstGeom>
            <a:noFill/>
            <a:ln w="38100">
              <a:solidFill>
                <a:srgbClr val="FF3701"/>
              </a:solidFill>
            </a:ln>
          </p:spPr>
          <p:txBody>
            <a:bodyPr wrap="square" rtlCol="0">
              <a:spAutoFit/>
            </a:bodyPr>
            <a:lstStyle/>
            <a:p>
              <a:pPr algn="ctr"/>
              <a:r>
                <a:rPr lang="en-US" b="1" dirty="0" smtClean="0"/>
                <a:t>Novel food  items</a:t>
              </a:r>
            </a:p>
            <a:p>
              <a:pPr algn="ctr"/>
              <a:r>
                <a:rPr lang="en-US" b="1" dirty="0" smtClean="0"/>
                <a:t>Recipes (old/new)</a:t>
              </a:r>
            </a:p>
            <a:p>
              <a:pPr algn="ctr"/>
              <a:r>
                <a:rPr lang="en-US" b="1" dirty="0" smtClean="0"/>
                <a:t>Quality standards</a:t>
              </a:r>
              <a:endParaRPr lang="en-US" b="1" dirty="0"/>
            </a:p>
          </p:txBody>
        </p:sp>
        <p:sp>
          <p:nvSpPr>
            <p:cNvPr id="41" name="Curved Up Arrow 40"/>
            <p:cNvSpPr/>
            <p:nvPr/>
          </p:nvSpPr>
          <p:spPr>
            <a:xfrm>
              <a:off x="5940152" y="4077072"/>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TextBox 41"/>
            <p:cNvSpPr txBox="1"/>
            <p:nvPr/>
          </p:nvSpPr>
          <p:spPr>
            <a:xfrm>
              <a:off x="5846936" y="4847094"/>
              <a:ext cx="1368152" cy="707886"/>
            </a:xfrm>
            <a:prstGeom prst="rect">
              <a:avLst/>
            </a:prstGeom>
            <a:noFill/>
            <a:ln w="38100">
              <a:solidFill>
                <a:srgbClr val="FF3701"/>
              </a:solidFill>
            </a:ln>
          </p:spPr>
          <p:txBody>
            <a:bodyPr wrap="square" rtlCol="0">
              <a:spAutoFit/>
            </a:bodyPr>
            <a:lstStyle/>
            <a:p>
              <a:pPr algn="ctr"/>
              <a:r>
                <a:rPr lang="en-US" b="1" dirty="0" smtClean="0"/>
                <a:t>Eff. value chains</a:t>
              </a:r>
            </a:p>
            <a:p>
              <a:pPr algn="ctr"/>
              <a:r>
                <a:rPr lang="en-US" b="1" dirty="0" smtClean="0"/>
                <a:t>Commercialization Branding </a:t>
              </a:r>
            </a:p>
            <a:p>
              <a:pPr algn="ctr"/>
              <a:r>
                <a:rPr lang="en-US" b="1" dirty="0" smtClean="0"/>
                <a:t>Platforms of coop. </a:t>
              </a:r>
              <a:endParaRPr lang="en-US" b="1" dirty="0"/>
            </a:p>
          </p:txBody>
        </p:sp>
        <p:sp>
          <p:nvSpPr>
            <p:cNvPr id="43" name="Curved Up Arrow 42"/>
            <p:cNvSpPr/>
            <p:nvPr/>
          </p:nvSpPr>
          <p:spPr>
            <a:xfrm flipV="1">
              <a:off x="7032972"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TextBox 43"/>
            <p:cNvSpPr txBox="1"/>
            <p:nvPr/>
          </p:nvSpPr>
          <p:spPr>
            <a:xfrm>
              <a:off x="6876256" y="1916832"/>
              <a:ext cx="1512168" cy="707886"/>
            </a:xfrm>
            <a:prstGeom prst="rect">
              <a:avLst/>
            </a:prstGeom>
            <a:noFill/>
            <a:ln w="38100">
              <a:solidFill>
                <a:srgbClr val="FF3701"/>
              </a:solidFill>
            </a:ln>
          </p:spPr>
          <p:txBody>
            <a:bodyPr wrap="square" rtlCol="0">
              <a:spAutoFit/>
            </a:bodyPr>
            <a:lstStyle/>
            <a:p>
              <a:pPr algn="ctr"/>
              <a:r>
                <a:rPr lang="en-US" b="1" dirty="0" smtClean="0"/>
                <a:t>Nutrition awareness Enabling Policies </a:t>
              </a:r>
            </a:p>
            <a:p>
              <a:pPr algn="ctr"/>
              <a:r>
                <a:rPr lang="en-US" b="1" dirty="0" smtClean="0"/>
                <a:t>Promotions</a:t>
              </a:r>
            </a:p>
            <a:p>
              <a:pPr algn="ctr"/>
              <a:r>
                <a:rPr lang="en-US" b="1" dirty="0" smtClean="0"/>
                <a:t>Education  </a:t>
              </a:r>
              <a:endParaRPr lang="en-US" b="1" dirty="0"/>
            </a:p>
          </p:txBody>
        </p:sp>
      </p:grpSp>
      <p:sp>
        <p:nvSpPr>
          <p:cNvPr id="45" name="TextBox 44"/>
          <p:cNvSpPr txBox="1"/>
          <p:nvPr/>
        </p:nvSpPr>
        <p:spPr>
          <a:xfrm>
            <a:off x="8028384" y="3536281"/>
            <a:ext cx="864096" cy="1015663"/>
          </a:xfrm>
          <a:prstGeom prst="rect">
            <a:avLst/>
          </a:prstGeom>
          <a:noFill/>
          <a:ln w="38100">
            <a:solidFill>
              <a:srgbClr val="0000FF"/>
            </a:solidFill>
          </a:ln>
        </p:spPr>
        <p:txBody>
          <a:bodyPr wrap="square" rtlCol="0">
            <a:spAutoFit/>
          </a:bodyPr>
          <a:lstStyle/>
          <a:p>
            <a:pPr algn="ctr"/>
            <a:r>
              <a:rPr lang="en-US" b="1" dirty="0" smtClean="0"/>
              <a:t>enhanced use, better nutrition, incomes and livelihood </a:t>
            </a:r>
            <a:endParaRPr lang="en-US" b="1" dirty="0"/>
          </a:p>
        </p:txBody>
      </p:sp>
      <p:pic>
        <p:nvPicPr>
          <p:cNvPr id="47"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9512" y="3464273"/>
            <a:ext cx="998031" cy="1368152"/>
          </a:xfrm>
          <a:prstGeom prst="rect">
            <a:avLst/>
          </a:prstGeom>
          <a:noFill/>
          <a:ln w="9525">
            <a:noFill/>
            <a:miter lim="800000"/>
            <a:headEnd/>
            <a:tailEnd/>
          </a:ln>
          <a:effectLst/>
        </p:spPr>
      </p:pic>
      <p:sp>
        <p:nvSpPr>
          <p:cNvPr id="50" name="Rectangle 2"/>
          <p:cNvSpPr>
            <a:spLocks noChangeArrowheads="1"/>
          </p:cNvSpPr>
          <p:nvPr/>
        </p:nvSpPr>
        <p:spPr bwMode="auto">
          <a:xfrm>
            <a:off x="179512" y="332656"/>
            <a:ext cx="7200800" cy="584775"/>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How did we pursue this work?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251520" y="395953"/>
            <a:ext cx="7200800" cy="584775"/>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Approaches followed:</a:t>
            </a:r>
          </a:p>
        </p:txBody>
      </p:sp>
      <p:sp>
        <p:nvSpPr>
          <p:cNvPr id="4" name="Rectangle 2"/>
          <p:cNvSpPr>
            <a:spLocks noChangeArrowheads="1"/>
          </p:cNvSpPr>
          <p:nvPr/>
        </p:nvSpPr>
        <p:spPr bwMode="auto">
          <a:xfrm>
            <a:off x="467544" y="2276872"/>
            <a:ext cx="5544616" cy="3539430"/>
          </a:xfrm>
          <a:prstGeom prst="rect">
            <a:avLst/>
          </a:prstGeom>
          <a:noFill/>
          <a:ln w="9525" algn="ctr">
            <a:noFill/>
            <a:miter lim="800000"/>
            <a:headEnd/>
            <a:tailEnd/>
          </a:ln>
          <a:effectLst/>
        </p:spPr>
        <p:txBody>
          <a:bodyPr wrap="square">
            <a:spAutoFit/>
          </a:bodyPr>
          <a:lstStyle/>
          <a:p>
            <a:pPr>
              <a:buFont typeface="Wingdings" pitchFamily="2" charset="2"/>
              <a:buChar char="Ø"/>
            </a:pPr>
            <a:r>
              <a:rPr lang="en-US" sz="2800" dirty="0" smtClean="0">
                <a:solidFill>
                  <a:srgbClr val="0000FF"/>
                </a:solidFill>
                <a:latin typeface="+mn-lt"/>
                <a:cs typeface="Arial" pitchFamily="34" charset="0"/>
              </a:rPr>
              <a:t> Highly Participatory</a:t>
            </a:r>
          </a:p>
          <a:p>
            <a:pPr>
              <a:buFont typeface="Wingdings" pitchFamily="2" charset="2"/>
              <a:buChar char="Ø"/>
            </a:pPr>
            <a:r>
              <a:rPr lang="en-US" sz="2800" dirty="0" smtClean="0">
                <a:solidFill>
                  <a:srgbClr val="0000FF"/>
                </a:solidFill>
                <a:latin typeface="+mn-lt"/>
                <a:cs typeface="Arial" pitchFamily="34" charset="0"/>
              </a:rPr>
              <a:t> Community-based</a:t>
            </a:r>
          </a:p>
          <a:p>
            <a:pPr>
              <a:buFont typeface="Wingdings" pitchFamily="2" charset="2"/>
              <a:buChar char="Ø"/>
            </a:pPr>
            <a:r>
              <a:rPr lang="en-US" sz="2800" dirty="0" smtClean="0">
                <a:solidFill>
                  <a:srgbClr val="0000FF"/>
                </a:solidFill>
                <a:latin typeface="+mn-lt"/>
                <a:cs typeface="Arial" pitchFamily="34" charset="0"/>
              </a:rPr>
              <a:t> Bottom up</a:t>
            </a:r>
          </a:p>
          <a:p>
            <a:pPr>
              <a:buFont typeface="Wingdings" pitchFamily="2" charset="2"/>
              <a:buChar char="Ø"/>
            </a:pPr>
            <a:r>
              <a:rPr lang="en-US" sz="2800" dirty="0" smtClean="0">
                <a:solidFill>
                  <a:srgbClr val="0000FF"/>
                </a:solidFill>
                <a:latin typeface="+mn-lt"/>
                <a:cs typeface="Arial" pitchFamily="34" charset="0"/>
              </a:rPr>
              <a:t> Special attention to women</a:t>
            </a:r>
          </a:p>
          <a:p>
            <a:pPr>
              <a:buFont typeface="Wingdings" pitchFamily="2" charset="2"/>
              <a:buChar char="Ø"/>
            </a:pPr>
            <a:r>
              <a:rPr lang="en-US" sz="2800" dirty="0" smtClean="0">
                <a:solidFill>
                  <a:srgbClr val="0000FF"/>
                </a:solidFill>
                <a:latin typeface="+mn-lt"/>
                <a:cs typeface="Arial" pitchFamily="34" charset="0"/>
              </a:rPr>
              <a:t> Holistic- ‘from farm to fork’</a:t>
            </a:r>
          </a:p>
          <a:p>
            <a:pPr>
              <a:buFont typeface="Wingdings" pitchFamily="2" charset="2"/>
              <a:buChar char="Ø"/>
            </a:pPr>
            <a:r>
              <a:rPr lang="en-US" sz="2800" dirty="0" smtClean="0">
                <a:solidFill>
                  <a:srgbClr val="0000FF"/>
                </a:solidFill>
                <a:latin typeface="+mn-lt"/>
                <a:cs typeface="Arial" pitchFamily="34" charset="0"/>
              </a:rPr>
              <a:t> Trans-disciplinary</a:t>
            </a:r>
          </a:p>
          <a:p>
            <a:pPr>
              <a:buFont typeface="Wingdings" pitchFamily="2" charset="2"/>
              <a:buChar char="Ø"/>
            </a:pPr>
            <a:r>
              <a:rPr lang="en-US" sz="2800" dirty="0" smtClean="0">
                <a:solidFill>
                  <a:srgbClr val="0000FF"/>
                </a:solidFill>
                <a:latin typeface="+mn-lt"/>
                <a:cs typeface="Arial" pitchFamily="34" charset="0"/>
              </a:rPr>
              <a:t> Inter-</a:t>
            </a:r>
            <a:r>
              <a:rPr lang="en-US" sz="2800" dirty="0" err="1" smtClean="0">
                <a:solidFill>
                  <a:srgbClr val="0000FF"/>
                </a:solidFill>
                <a:latin typeface="+mn-lt"/>
                <a:cs typeface="Arial" pitchFamily="34" charset="0"/>
              </a:rPr>
              <a:t>sectorial</a:t>
            </a:r>
            <a:r>
              <a:rPr lang="en-US" sz="2800" dirty="0" smtClean="0">
                <a:solidFill>
                  <a:srgbClr val="0000FF"/>
                </a:solidFill>
                <a:latin typeface="+mn-lt"/>
                <a:cs typeface="Arial" pitchFamily="34" charset="0"/>
              </a:rPr>
              <a:t> </a:t>
            </a:r>
          </a:p>
          <a:p>
            <a:pPr>
              <a:buFont typeface="Wingdings" pitchFamily="2" charset="2"/>
              <a:buChar char="Ø"/>
            </a:pPr>
            <a:r>
              <a:rPr lang="en-US" sz="2800" dirty="0" smtClean="0">
                <a:solidFill>
                  <a:srgbClr val="0000FF"/>
                </a:solidFill>
                <a:latin typeface="+mn-lt"/>
                <a:cs typeface="Arial" pitchFamily="34" charset="0"/>
              </a:rPr>
              <a:t> Multi-stakeholders </a:t>
            </a:r>
          </a:p>
        </p:txBody>
      </p:sp>
      <p:pic>
        <p:nvPicPr>
          <p:cNvPr id="5" name="Picture 8" descr="da copiare 2009 03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40152" y="1700808"/>
            <a:ext cx="2880320" cy="4591081"/>
          </a:xfrm>
          <a:prstGeom prst="rect">
            <a:avLst/>
          </a:prstGeom>
          <a:no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251520" y="395953"/>
            <a:ext cx="7200800" cy="584775"/>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Project Framework</a:t>
            </a:r>
          </a:p>
        </p:txBody>
      </p:sp>
      <p:sp>
        <p:nvSpPr>
          <p:cNvPr id="4" name="Rectangle 2"/>
          <p:cNvSpPr>
            <a:spLocks noChangeArrowheads="1"/>
          </p:cNvSpPr>
          <p:nvPr/>
        </p:nvSpPr>
        <p:spPr bwMode="auto">
          <a:xfrm>
            <a:off x="395536" y="1634024"/>
            <a:ext cx="8208912" cy="1938992"/>
          </a:xfrm>
          <a:prstGeom prst="rect">
            <a:avLst/>
          </a:prstGeom>
          <a:noFill/>
          <a:ln w="9525" algn="ctr">
            <a:noFill/>
            <a:miter lim="800000"/>
            <a:headEnd/>
            <a:tailEnd/>
          </a:ln>
          <a:effectLst/>
        </p:spPr>
        <p:txBody>
          <a:bodyPr wrap="square">
            <a:spAutoFit/>
          </a:bodyPr>
          <a:lstStyle/>
          <a:p>
            <a:pPr>
              <a:buFont typeface="Wingdings" pitchFamily="2" charset="2"/>
              <a:buChar char="Ø"/>
            </a:pPr>
            <a:r>
              <a:rPr lang="en-US" sz="2400" b="1" dirty="0" smtClean="0">
                <a:solidFill>
                  <a:srgbClr val="0000FF"/>
                </a:solidFill>
                <a:latin typeface="Arial Black" pitchFamily="34" charset="0"/>
                <a:cs typeface="Arial" pitchFamily="34" charset="0"/>
              </a:rPr>
              <a:t> Result of country-wide plus regional   </a:t>
            </a:r>
          </a:p>
          <a:p>
            <a:r>
              <a:rPr lang="en-US" sz="2400" b="1" dirty="0" smtClean="0">
                <a:solidFill>
                  <a:srgbClr val="0000FF"/>
                </a:solidFill>
                <a:latin typeface="Arial Black" pitchFamily="34" charset="0"/>
                <a:cs typeface="Arial" pitchFamily="34" charset="0"/>
              </a:rPr>
              <a:t>   stakeholders problem analysis/consultations</a:t>
            </a:r>
          </a:p>
          <a:p>
            <a:pPr>
              <a:buFont typeface="Wingdings" pitchFamily="2" charset="2"/>
              <a:buChar char="Ø"/>
            </a:pPr>
            <a:r>
              <a:rPr lang="en-US" sz="2400" b="1" dirty="0" smtClean="0">
                <a:solidFill>
                  <a:srgbClr val="0000FF"/>
                </a:solidFill>
                <a:latin typeface="Arial Black" pitchFamily="34" charset="0"/>
                <a:cs typeface="Arial" pitchFamily="34" charset="0"/>
              </a:rPr>
              <a:t> Same for all countries </a:t>
            </a:r>
          </a:p>
          <a:p>
            <a:pPr>
              <a:buFont typeface="Wingdings" pitchFamily="2" charset="2"/>
              <a:buChar char="Ø"/>
            </a:pPr>
            <a:r>
              <a:rPr lang="en-US" sz="2400" b="1" dirty="0" smtClean="0">
                <a:solidFill>
                  <a:srgbClr val="0000FF"/>
                </a:solidFill>
                <a:latin typeface="Arial Black" pitchFamily="34" charset="0"/>
                <a:cs typeface="Arial" pitchFamily="34" charset="0"/>
              </a:rPr>
              <a:t> Monitoring and impact assessment </a:t>
            </a:r>
          </a:p>
          <a:p>
            <a:pPr>
              <a:buFont typeface="Wingdings" pitchFamily="2" charset="2"/>
              <a:buChar char="Ø"/>
            </a:pPr>
            <a:r>
              <a:rPr lang="en-US" sz="2400" b="1" dirty="0" smtClean="0">
                <a:solidFill>
                  <a:srgbClr val="0000FF"/>
                </a:solidFill>
                <a:latin typeface="Arial Black" pitchFamily="34" charset="0"/>
                <a:cs typeface="Arial" pitchFamily="34" charset="0"/>
              </a:rPr>
              <a:t> Organized around 8 main activity areas:</a:t>
            </a:r>
          </a:p>
        </p:txBody>
      </p:sp>
      <p:sp>
        <p:nvSpPr>
          <p:cNvPr id="955393" name="Rectangle 1"/>
          <p:cNvSpPr>
            <a:spLocks noChangeArrowheads="1"/>
          </p:cNvSpPr>
          <p:nvPr/>
        </p:nvSpPr>
        <p:spPr bwMode="auto">
          <a:xfrm>
            <a:off x="395536" y="3704252"/>
            <a:ext cx="7848872" cy="2893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571500" algn="l"/>
              </a:tabLst>
            </a:pPr>
            <a:r>
              <a:rPr kumimoji="0" lang="en-US" sz="1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Area 1:</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Assessment and enhancement of income generation based on NUS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en-US" sz="1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Area 2:</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Assessment of nutritional values of NUS and development of strategies for their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enhanced use in nutrition </a:t>
            </a:r>
            <a:r>
              <a:rPr kumimoji="0" lang="en-US"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programmes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en-US" sz="1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Area 3:</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Enhancement of human and social capital of stakeholders to manage NUS and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derive benefits from their use, combined with strengthening of local identity</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en-US" sz="1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Area 4</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Exploring the role of rural tourism in promoting NUS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en-US" sz="1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Area 5:</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Improvement of availability, knowledge and maintenance of genetic resource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base.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en-US" sz="1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Area 6:</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Promoting better policies and legal frameworks for the sustainable and equitable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use of NUS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en-US" sz="1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Area 7:</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Promoting cooperation in NUS management and raising awareness of the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importance of NUS to livelihoods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en-US" sz="1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Area 8:</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Mobilization of support and raising funds for NUS activities.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 calcmode="lin" valueType="num">
                                      <p:cBhvr additive="base">
                                        <p:cTn id="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55393"/>
                                        </p:tgtEl>
                                        <p:attrNameLst>
                                          <p:attrName>style.visibility</p:attrName>
                                        </p:attrNameLst>
                                      </p:cBhvr>
                                      <p:to>
                                        <p:strVal val="visible"/>
                                      </p:to>
                                    </p:set>
                                    <p:anim calcmode="lin" valueType="num">
                                      <p:cBhvr additive="base">
                                        <p:cTn id="11" dur="500" fill="hold"/>
                                        <p:tgtEl>
                                          <p:spTgt spid="955393"/>
                                        </p:tgtEl>
                                        <p:attrNameLst>
                                          <p:attrName>ppt_x</p:attrName>
                                        </p:attrNameLst>
                                      </p:cBhvr>
                                      <p:tavLst>
                                        <p:tav tm="0">
                                          <p:val>
                                            <p:strVal val="#ppt_x"/>
                                          </p:val>
                                        </p:tav>
                                        <p:tav tm="100000">
                                          <p:val>
                                            <p:strVal val="#ppt_x"/>
                                          </p:val>
                                        </p:tav>
                                      </p:tavLst>
                                    </p:anim>
                                    <p:anim calcmode="lin" valueType="num">
                                      <p:cBhvr additive="base">
                                        <p:cTn id="12" dur="500" fill="hold"/>
                                        <p:tgtEl>
                                          <p:spTgt spid="9553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539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129" name="Rectangle 97"/>
          <p:cNvSpPr>
            <a:spLocks noChangeArrowheads="1"/>
          </p:cNvSpPr>
          <p:nvPr/>
        </p:nvSpPr>
        <p:spPr bwMode="auto">
          <a:xfrm>
            <a:off x="0" y="0"/>
            <a:ext cx="9144000" cy="6858000"/>
          </a:xfrm>
          <a:prstGeom prst="rect">
            <a:avLst/>
          </a:prstGeom>
          <a:solidFill>
            <a:schemeClr val="bg1"/>
          </a:solidFill>
          <a:ln w="9525">
            <a:noFill/>
            <a:miter lim="800000"/>
            <a:headEnd/>
            <a:tailEnd/>
          </a:ln>
          <a:effectLst/>
        </p:spPr>
        <p:txBody>
          <a:bodyPr wrap="none" anchor="ctr"/>
          <a:lstStyle/>
          <a:p>
            <a:endParaRPr lang="en-US"/>
          </a:p>
        </p:txBody>
      </p:sp>
      <p:sp>
        <p:nvSpPr>
          <p:cNvPr id="428036" name="Rectangle 4"/>
          <p:cNvSpPr>
            <a:spLocks noChangeArrowheads="1"/>
          </p:cNvSpPr>
          <p:nvPr/>
        </p:nvSpPr>
        <p:spPr bwMode="auto">
          <a:xfrm>
            <a:off x="0" y="0"/>
            <a:ext cx="9144000" cy="304800"/>
          </a:xfrm>
          <a:prstGeom prst="rect">
            <a:avLst/>
          </a:prstGeom>
          <a:solidFill>
            <a:srgbClr val="FFCC99">
              <a:alpha val="61000"/>
            </a:srgbClr>
          </a:solidFill>
          <a:ln w="9525">
            <a:noFill/>
            <a:miter lim="800000"/>
            <a:headEnd/>
            <a:tailEnd/>
          </a:ln>
          <a:effectLst/>
        </p:spPr>
        <p:txBody>
          <a:bodyPr wrap="none" anchor="ctr"/>
          <a:lstStyle/>
          <a:p>
            <a:endParaRPr lang="en-US"/>
          </a:p>
        </p:txBody>
      </p:sp>
      <p:sp>
        <p:nvSpPr>
          <p:cNvPr id="428037" name="AutoShape 5"/>
          <p:cNvSpPr>
            <a:spLocks noChangeArrowheads="1"/>
          </p:cNvSpPr>
          <p:nvPr/>
        </p:nvSpPr>
        <p:spPr bwMode="auto">
          <a:xfrm>
            <a:off x="228600" y="2286000"/>
            <a:ext cx="1066800" cy="685800"/>
          </a:xfrm>
          <a:prstGeom prst="flowChartProcess">
            <a:avLst/>
          </a:prstGeom>
          <a:solidFill>
            <a:srgbClr val="FF9900"/>
          </a:solidFill>
          <a:ln w="9525">
            <a:solidFill>
              <a:schemeClr val="tx1"/>
            </a:solidFill>
            <a:miter lim="800000"/>
            <a:headEnd/>
            <a:tailEnd/>
          </a:ln>
          <a:effectLst/>
        </p:spPr>
        <p:txBody>
          <a:bodyPr wrap="none" anchor="ctr"/>
          <a:lstStyle/>
          <a:p>
            <a:pPr algn="ctr"/>
            <a:r>
              <a:rPr lang="en-US"/>
              <a:t>Genetic, cultural </a:t>
            </a:r>
          </a:p>
          <a:p>
            <a:pPr algn="ctr"/>
            <a:r>
              <a:rPr lang="en-US"/>
              <a:t>diversity &amp; their </a:t>
            </a:r>
          </a:p>
          <a:p>
            <a:pPr algn="ctr"/>
            <a:r>
              <a:rPr lang="en-US"/>
              <a:t>conservation</a:t>
            </a:r>
          </a:p>
        </p:txBody>
      </p:sp>
      <p:sp>
        <p:nvSpPr>
          <p:cNvPr id="428038" name="AutoShape 6"/>
          <p:cNvSpPr>
            <a:spLocks noChangeArrowheads="1"/>
          </p:cNvSpPr>
          <p:nvPr/>
        </p:nvSpPr>
        <p:spPr bwMode="auto">
          <a:xfrm>
            <a:off x="228600" y="3352800"/>
            <a:ext cx="1066800" cy="381000"/>
          </a:xfrm>
          <a:prstGeom prst="flowChartProcess">
            <a:avLst/>
          </a:prstGeom>
          <a:solidFill>
            <a:srgbClr val="FF9900"/>
          </a:solidFill>
          <a:ln w="9525">
            <a:solidFill>
              <a:schemeClr val="tx1"/>
            </a:solidFill>
            <a:miter lim="800000"/>
            <a:headEnd/>
            <a:tailEnd/>
          </a:ln>
          <a:effectLst/>
        </p:spPr>
        <p:txBody>
          <a:bodyPr wrap="none" anchor="ctr"/>
          <a:lstStyle/>
          <a:p>
            <a:pPr algn="ctr"/>
            <a:r>
              <a:rPr lang="en-US"/>
              <a:t>Income </a:t>
            </a:r>
          </a:p>
          <a:p>
            <a:pPr algn="ctr"/>
            <a:r>
              <a:rPr lang="en-US"/>
              <a:t>Generation</a:t>
            </a:r>
          </a:p>
        </p:txBody>
      </p:sp>
      <p:sp>
        <p:nvSpPr>
          <p:cNvPr id="428039" name="AutoShape 7"/>
          <p:cNvSpPr>
            <a:spLocks noChangeArrowheads="1"/>
          </p:cNvSpPr>
          <p:nvPr/>
        </p:nvSpPr>
        <p:spPr bwMode="auto">
          <a:xfrm>
            <a:off x="228600" y="4191000"/>
            <a:ext cx="1066800" cy="381000"/>
          </a:xfrm>
          <a:prstGeom prst="flowChartProcess">
            <a:avLst/>
          </a:prstGeom>
          <a:solidFill>
            <a:srgbClr val="FF9900"/>
          </a:solidFill>
          <a:ln w="9525">
            <a:solidFill>
              <a:schemeClr val="tx1"/>
            </a:solidFill>
            <a:miter lim="800000"/>
            <a:headEnd/>
            <a:tailEnd/>
          </a:ln>
          <a:effectLst/>
        </p:spPr>
        <p:txBody>
          <a:bodyPr wrap="none" anchor="ctr"/>
          <a:lstStyle/>
          <a:p>
            <a:pPr algn="ctr"/>
            <a:r>
              <a:rPr lang="en-US"/>
              <a:t>Human/ social, </a:t>
            </a:r>
          </a:p>
          <a:p>
            <a:pPr algn="ctr"/>
            <a:r>
              <a:rPr lang="en-US"/>
              <a:t>physical capacities</a:t>
            </a:r>
          </a:p>
        </p:txBody>
      </p:sp>
      <p:sp>
        <p:nvSpPr>
          <p:cNvPr id="428040" name="AutoShape 8"/>
          <p:cNvSpPr>
            <a:spLocks noChangeArrowheads="1"/>
          </p:cNvSpPr>
          <p:nvPr/>
        </p:nvSpPr>
        <p:spPr bwMode="auto">
          <a:xfrm>
            <a:off x="228600" y="5029200"/>
            <a:ext cx="1066800" cy="381000"/>
          </a:xfrm>
          <a:prstGeom prst="flowChartProcess">
            <a:avLst/>
          </a:prstGeom>
          <a:solidFill>
            <a:srgbClr val="FF9900"/>
          </a:solidFill>
          <a:ln w="9525">
            <a:solidFill>
              <a:schemeClr val="tx1"/>
            </a:solidFill>
            <a:miter lim="800000"/>
            <a:headEnd/>
            <a:tailEnd/>
          </a:ln>
          <a:effectLst/>
        </p:spPr>
        <p:txBody>
          <a:bodyPr wrap="none" anchor="ctr"/>
          <a:lstStyle/>
          <a:p>
            <a:pPr algn="ctr"/>
            <a:r>
              <a:rPr lang="en-US"/>
              <a:t>Policies, </a:t>
            </a:r>
          </a:p>
          <a:p>
            <a:pPr algn="ctr"/>
            <a:r>
              <a:rPr lang="en-US"/>
              <a:t>Public Awareness</a:t>
            </a:r>
          </a:p>
        </p:txBody>
      </p:sp>
      <p:sp>
        <p:nvSpPr>
          <p:cNvPr id="428041" name="AutoShape 9"/>
          <p:cNvSpPr>
            <a:spLocks noChangeArrowheads="1"/>
          </p:cNvSpPr>
          <p:nvPr/>
        </p:nvSpPr>
        <p:spPr bwMode="auto">
          <a:xfrm>
            <a:off x="228600" y="647700"/>
            <a:ext cx="1066800" cy="533400"/>
          </a:xfrm>
          <a:prstGeom prst="flowChartPunchedCard">
            <a:avLst/>
          </a:prstGeom>
          <a:solidFill>
            <a:srgbClr val="FF9900"/>
          </a:solidFill>
          <a:ln w="9525">
            <a:solidFill>
              <a:schemeClr val="tx1"/>
            </a:solidFill>
            <a:miter lim="800000"/>
            <a:headEnd/>
            <a:tailEnd/>
          </a:ln>
          <a:effectLst/>
        </p:spPr>
        <p:txBody>
          <a:bodyPr wrap="none" anchor="ctr"/>
          <a:lstStyle/>
          <a:p>
            <a:pPr algn="ctr"/>
            <a:r>
              <a:rPr lang="en-US" sz="1100" b="1"/>
              <a:t>MAIN FOCUS </a:t>
            </a:r>
          </a:p>
        </p:txBody>
      </p:sp>
      <p:sp>
        <p:nvSpPr>
          <p:cNvPr id="428042" name="Text Box 10"/>
          <p:cNvSpPr txBox="1">
            <a:spLocks noChangeArrowheads="1"/>
          </p:cNvSpPr>
          <p:nvPr/>
        </p:nvSpPr>
        <p:spPr bwMode="auto">
          <a:xfrm>
            <a:off x="1143000" y="-38100"/>
            <a:ext cx="7010400" cy="366713"/>
          </a:xfrm>
          <a:prstGeom prst="rect">
            <a:avLst/>
          </a:prstGeom>
          <a:noFill/>
          <a:ln w="9525">
            <a:noFill/>
            <a:miter lim="800000"/>
            <a:headEnd/>
            <a:tailEnd/>
          </a:ln>
          <a:effectLst/>
        </p:spPr>
        <p:txBody>
          <a:bodyPr>
            <a:spAutoFit/>
          </a:bodyPr>
          <a:lstStyle/>
          <a:p>
            <a:pPr algn="ctr">
              <a:spcBef>
                <a:spcPct val="50000"/>
              </a:spcBef>
            </a:pPr>
            <a:r>
              <a:rPr lang="en-US" sz="1800" b="1"/>
              <a:t>IFAD NUS Project Impact Pathway </a:t>
            </a:r>
          </a:p>
        </p:txBody>
      </p:sp>
      <p:cxnSp>
        <p:nvCxnSpPr>
          <p:cNvPr id="428043" name="AutoShape 11"/>
          <p:cNvCxnSpPr>
            <a:cxnSpLocks noChangeShapeType="1"/>
            <a:stCxn id="428037" idx="2"/>
            <a:endCxn id="428038" idx="0"/>
          </p:cNvCxnSpPr>
          <p:nvPr/>
        </p:nvCxnSpPr>
        <p:spPr bwMode="auto">
          <a:xfrm>
            <a:off x="762000" y="2971800"/>
            <a:ext cx="0" cy="381000"/>
          </a:xfrm>
          <a:prstGeom prst="straightConnector1">
            <a:avLst/>
          </a:prstGeom>
          <a:noFill/>
          <a:ln w="9525">
            <a:solidFill>
              <a:schemeClr val="tx1"/>
            </a:solidFill>
            <a:round/>
            <a:headEnd type="triangle" w="med" len="med"/>
            <a:tailEnd type="triangle" w="med" len="med"/>
          </a:ln>
          <a:effectLst/>
        </p:spPr>
      </p:cxnSp>
      <p:cxnSp>
        <p:nvCxnSpPr>
          <p:cNvPr id="428044" name="AutoShape 12"/>
          <p:cNvCxnSpPr>
            <a:cxnSpLocks noChangeShapeType="1"/>
            <a:stCxn id="428038" idx="2"/>
            <a:endCxn id="428039" idx="0"/>
          </p:cNvCxnSpPr>
          <p:nvPr/>
        </p:nvCxnSpPr>
        <p:spPr bwMode="auto">
          <a:xfrm>
            <a:off x="762000" y="3733800"/>
            <a:ext cx="0" cy="457200"/>
          </a:xfrm>
          <a:prstGeom prst="straightConnector1">
            <a:avLst/>
          </a:prstGeom>
          <a:noFill/>
          <a:ln w="9525">
            <a:solidFill>
              <a:schemeClr val="tx1"/>
            </a:solidFill>
            <a:round/>
            <a:headEnd type="triangle" w="med" len="med"/>
            <a:tailEnd type="triangle" w="med" len="med"/>
          </a:ln>
          <a:effectLst/>
        </p:spPr>
      </p:cxnSp>
      <p:cxnSp>
        <p:nvCxnSpPr>
          <p:cNvPr id="428045" name="AutoShape 13"/>
          <p:cNvCxnSpPr>
            <a:cxnSpLocks noChangeShapeType="1"/>
            <a:stCxn id="428039" idx="2"/>
            <a:endCxn id="428040" idx="0"/>
          </p:cNvCxnSpPr>
          <p:nvPr/>
        </p:nvCxnSpPr>
        <p:spPr bwMode="auto">
          <a:xfrm>
            <a:off x="762000" y="4572000"/>
            <a:ext cx="0" cy="457200"/>
          </a:xfrm>
          <a:prstGeom prst="straightConnector1">
            <a:avLst/>
          </a:prstGeom>
          <a:noFill/>
          <a:ln w="9525">
            <a:solidFill>
              <a:schemeClr val="tx1"/>
            </a:solidFill>
            <a:round/>
            <a:headEnd type="triangle" w="med" len="med"/>
            <a:tailEnd type="triangle" w="med" len="med"/>
          </a:ln>
          <a:effectLst/>
        </p:spPr>
      </p:cxnSp>
      <p:sp>
        <p:nvSpPr>
          <p:cNvPr id="428046" name="Rectangle 14"/>
          <p:cNvSpPr>
            <a:spLocks noChangeArrowheads="1"/>
          </p:cNvSpPr>
          <p:nvPr/>
        </p:nvSpPr>
        <p:spPr bwMode="auto">
          <a:xfrm>
            <a:off x="7391400" y="0"/>
            <a:ext cx="1752600" cy="304800"/>
          </a:xfrm>
          <a:prstGeom prst="rect">
            <a:avLst/>
          </a:prstGeom>
          <a:solidFill>
            <a:srgbClr val="99CC00">
              <a:alpha val="52000"/>
            </a:srgbClr>
          </a:solidFill>
          <a:ln w="9525">
            <a:noFill/>
            <a:miter lim="800000"/>
            <a:headEnd/>
            <a:tailEnd/>
          </a:ln>
          <a:effectLst/>
        </p:spPr>
        <p:txBody>
          <a:bodyPr wrap="none" anchor="ctr"/>
          <a:lstStyle/>
          <a:p>
            <a:pPr algn="ctr"/>
            <a:r>
              <a:rPr lang="en-US" sz="1400" b="1"/>
              <a:t>mainstreaming</a:t>
            </a:r>
          </a:p>
        </p:txBody>
      </p:sp>
      <p:sp>
        <p:nvSpPr>
          <p:cNvPr id="428047" name="AutoShape 15"/>
          <p:cNvSpPr>
            <a:spLocks noChangeArrowheads="1"/>
          </p:cNvSpPr>
          <p:nvPr/>
        </p:nvSpPr>
        <p:spPr bwMode="auto">
          <a:xfrm>
            <a:off x="1587500" y="1524000"/>
            <a:ext cx="1066800" cy="762000"/>
          </a:xfrm>
          <a:prstGeom prst="flowChartProcess">
            <a:avLst/>
          </a:prstGeom>
          <a:solidFill>
            <a:srgbClr val="FFFF99"/>
          </a:solidFill>
          <a:ln w="9525">
            <a:solidFill>
              <a:schemeClr val="tx1"/>
            </a:solidFill>
            <a:miter lim="800000"/>
            <a:headEnd/>
            <a:tailEnd/>
          </a:ln>
          <a:effectLst/>
        </p:spPr>
        <p:txBody>
          <a:bodyPr wrap="none" anchor="ctr"/>
          <a:lstStyle/>
          <a:p>
            <a:pPr algn="ctr"/>
            <a:r>
              <a:rPr lang="en-US"/>
              <a:t>Better conserved, </a:t>
            </a:r>
          </a:p>
          <a:p>
            <a:pPr algn="ctr"/>
            <a:r>
              <a:rPr lang="en-US"/>
              <a:t>characterized, </a:t>
            </a:r>
          </a:p>
          <a:p>
            <a:pPr algn="ctr"/>
            <a:r>
              <a:rPr lang="en-US"/>
              <a:t>documented </a:t>
            </a:r>
          </a:p>
          <a:p>
            <a:pPr algn="ctr"/>
            <a:r>
              <a:rPr lang="en-US"/>
              <a:t>PGR &amp; IK</a:t>
            </a:r>
          </a:p>
        </p:txBody>
      </p:sp>
      <p:sp>
        <p:nvSpPr>
          <p:cNvPr id="428048" name="AutoShape 16"/>
          <p:cNvSpPr>
            <a:spLocks noChangeArrowheads="1"/>
          </p:cNvSpPr>
          <p:nvPr/>
        </p:nvSpPr>
        <p:spPr bwMode="auto">
          <a:xfrm>
            <a:off x="1587500" y="2514600"/>
            <a:ext cx="1066800" cy="762000"/>
          </a:xfrm>
          <a:prstGeom prst="flowChartProcess">
            <a:avLst/>
          </a:prstGeom>
          <a:solidFill>
            <a:srgbClr val="FFFF99"/>
          </a:solidFill>
          <a:ln w="9525">
            <a:solidFill>
              <a:schemeClr val="tx1"/>
            </a:solidFill>
            <a:miter lim="800000"/>
            <a:headEnd/>
            <a:tailEnd/>
          </a:ln>
          <a:effectLst/>
        </p:spPr>
        <p:txBody>
          <a:bodyPr wrap="none" anchor="ctr"/>
          <a:lstStyle/>
          <a:p>
            <a:pPr algn="ctr"/>
            <a:r>
              <a:rPr lang="en-US"/>
              <a:t>Income gen.</a:t>
            </a:r>
          </a:p>
          <a:p>
            <a:pPr algn="ctr"/>
            <a:r>
              <a:rPr lang="en-US"/>
              <a:t>opp. including </a:t>
            </a:r>
          </a:p>
          <a:p>
            <a:pPr algn="ctr"/>
            <a:r>
              <a:rPr lang="en-US"/>
              <a:t>Agri-tourism  </a:t>
            </a:r>
          </a:p>
          <a:p>
            <a:pPr algn="ctr"/>
            <a:r>
              <a:rPr lang="en-US"/>
              <a:t>Assessed and</a:t>
            </a:r>
          </a:p>
          <a:p>
            <a:pPr algn="ctr"/>
            <a:r>
              <a:rPr lang="en-US"/>
              <a:t> validated</a:t>
            </a:r>
          </a:p>
        </p:txBody>
      </p:sp>
      <p:sp>
        <p:nvSpPr>
          <p:cNvPr id="428049" name="AutoShape 17"/>
          <p:cNvSpPr>
            <a:spLocks noChangeArrowheads="1"/>
          </p:cNvSpPr>
          <p:nvPr/>
        </p:nvSpPr>
        <p:spPr bwMode="auto">
          <a:xfrm>
            <a:off x="1587500" y="3429000"/>
            <a:ext cx="1066800" cy="685800"/>
          </a:xfrm>
          <a:prstGeom prst="flowChartProcess">
            <a:avLst/>
          </a:prstGeom>
          <a:solidFill>
            <a:srgbClr val="FFFF99"/>
          </a:solidFill>
          <a:ln w="9525">
            <a:solidFill>
              <a:schemeClr val="tx1"/>
            </a:solidFill>
            <a:miter lim="800000"/>
            <a:headEnd/>
            <a:tailEnd/>
          </a:ln>
          <a:effectLst/>
        </p:spPr>
        <p:txBody>
          <a:bodyPr wrap="none" anchor="ctr"/>
          <a:lstStyle/>
          <a:p>
            <a:pPr algn="ctr"/>
            <a:r>
              <a:rPr lang="en-US"/>
              <a:t>Enhanced</a:t>
            </a:r>
          </a:p>
          <a:p>
            <a:pPr algn="ctr"/>
            <a:r>
              <a:rPr lang="en-US"/>
              <a:t>human/social </a:t>
            </a:r>
          </a:p>
          <a:p>
            <a:pPr algn="ctr"/>
            <a:r>
              <a:rPr lang="en-US"/>
              <a:t>capitals to </a:t>
            </a:r>
          </a:p>
          <a:p>
            <a:pPr algn="ctr"/>
            <a:r>
              <a:rPr lang="en-US"/>
              <a:t>manage NUS</a:t>
            </a:r>
          </a:p>
        </p:txBody>
      </p:sp>
      <p:sp>
        <p:nvSpPr>
          <p:cNvPr id="428050" name="AutoShape 18"/>
          <p:cNvSpPr>
            <a:spLocks noChangeArrowheads="1"/>
          </p:cNvSpPr>
          <p:nvPr/>
        </p:nvSpPr>
        <p:spPr bwMode="auto">
          <a:xfrm>
            <a:off x="1600200" y="4419600"/>
            <a:ext cx="1066800" cy="533400"/>
          </a:xfrm>
          <a:prstGeom prst="flowChartProcess">
            <a:avLst/>
          </a:prstGeom>
          <a:solidFill>
            <a:srgbClr val="FFFF99"/>
          </a:solidFill>
          <a:ln w="9525">
            <a:solidFill>
              <a:schemeClr val="tx1"/>
            </a:solidFill>
            <a:miter lim="800000"/>
            <a:headEnd/>
            <a:tailEnd/>
          </a:ln>
          <a:effectLst/>
        </p:spPr>
        <p:txBody>
          <a:bodyPr wrap="none" anchor="ctr"/>
          <a:lstStyle/>
          <a:p>
            <a:pPr algn="ctr"/>
            <a:r>
              <a:rPr lang="en-US"/>
              <a:t>Enhanced vars. </a:t>
            </a:r>
          </a:p>
          <a:p>
            <a:pPr algn="ctr"/>
            <a:r>
              <a:rPr lang="en-US"/>
              <a:t>and cultivation </a:t>
            </a:r>
          </a:p>
          <a:p>
            <a:pPr algn="ctr"/>
            <a:r>
              <a:rPr lang="en-US"/>
              <a:t>practices </a:t>
            </a:r>
          </a:p>
        </p:txBody>
      </p:sp>
      <p:sp>
        <p:nvSpPr>
          <p:cNvPr id="428051" name="AutoShape 19"/>
          <p:cNvSpPr>
            <a:spLocks noChangeArrowheads="1"/>
          </p:cNvSpPr>
          <p:nvPr/>
        </p:nvSpPr>
        <p:spPr bwMode="auto">
          <a:xfrm>
            <a:off x="1587500" y="5105400"/>
            <a:ext cx="1066800" cy="457200"/>
          </a:xfrm>
          <a:prstGeom prst="flowChartProcess">
            <a:avLst/>
          </a:prstGeom>
          <a:solidFill>
            <a:srgbClr val="FFFF99"/>
          </a:solidFill>
          <a:ln w="9525">
            <a:solidFill>
              <a:schemeClr val="tx1"/>
            </a:solidFill>
            <a:miter lim="800000"/>
            <a:headEnd/>
            <a:tailEnd/>
          </a:ln>
          <a:effectLst/>
        </p:spPr>
        <p:txBody>
          <a:bodyPr wrap="none" anchor="ctr"/>
          <a:lstStyle/>
          <a:p>
            <a:pPr algn="ctr"/>
            <a:r>
              <a:rPr lang="en-US"/>
              <a:t>Nutrition roles </a:t>
            </a:r>
          </a:p>
          <a:p>
            <a:pPr algn="ctr"/>
            <a:r>
              <a:rPr lang="en-US"/>
              <a:t>of target spp</a:t>
            </a:r>
          </a:p>
          <a:p>
            <a:pPr algn="ctr"/>
            <a:r>
              <a:rPr lang="en-US"/>
              <a:t>Assessd/enhanced</a:t>
            </a:r>
          </a:p>
        </p:txBody>
      </p:sp>
      <p:sp>
        <p:nvSpPr>
          <p:cNvPr id="428052" name="AutoShape 20"/>
          <p:cNvSpPr>
            <a:spLocks noChangeArrowheads="1"/>
          </p:cNvSpPr>
          <p:nvPr/>
        </p:nvSpPr>
        <p:spPr bwMode="auto">
          <a:xfrm>
            <a:off x="1587500" y="5689600"/>
            <a:ext cx="1066800" cy="914400"/>
          </a:xfrm>
          <a:prstGeom prst="flowChartProcess">
            <a:avLst/>
          </a:prstGeom>
          <a:solidFill>
            <a:srgbClr val="FFFF99"/>
          </a:solidFill>
          <a:ln w="9525">
            <a:solidFill>
              <a:schemeClr val="tx1"/>
            </a:solidFill>
            <a:miter lim="800000"/>
            <a:headEnd/>
            <a:tailEnd/>
          </a:ln>
          <a:effectLst/>
        </p:spPr>
        <p:txBody>
          <a:bodyPr wrap="none" anchor="ctr"/>
          <a:lstStyle/>
          <a:p>
            <a:pPr algn="ctr"/>
            <a:r>
              <a:rPr lang="en-US"/>
              <a:t>Strategies </a:t>
            </a:r>
          </a:p>
          <a:p>
            <a:pPr algn="ctr"/>
            <a:r>
              <a:rPr lang="en-US"/>
              <a:t>&amp; prom. enabling </a:t>
            </a:r>
          </a:p>
          <a:p>
            <a:pPr algn="ctr"/>
            <a:r>
              <a:rPr lang="en-US"/>
              <a:t>policy environ.</a:t>
            </a:r>
          </a:p>
          <a:p>
            <a:pPr algn="ctr"/>
            <a:r>
              <a:rPr lang="en-US"/>
              <a:t>at national/ int.</a:t>
            </a:r>
          </a:p>
          <a:p>
            <a:pPr algn="ctr"/>
            <a:r>
              <a:rPr lang="en-US"/>
              <a:t>level developed</a:t>
            </a:r>
          </a:p>
        </p:txBody>
      </p:sp>
      <p:sp>
        <p:nvSpPr>
          <p:cNvPr id="428053" name="AutoShape 21"/>
          <p:cNvSpPr>
            <a:spLocks noChangeArrowheads="1"/>
          </p:cNvSpPr>
          <p:nvPr/>
        </p:nvSpPr>
        <p:spPr bwMode="auto">
          <a:xfrm>
            <a:off x="1625600" y="660400"/>
            <a:ext cx="990600" cy="533400"/>
          </a:xfrm>
          <a:prstGeom prst="flowChartPunchedCard">
            <a:avLst/>
          </a:prstGeom>
          <a:solidFill>
            <a:srgbClr val="FFFF99"/>
          </a:solidFill>
          <a:ln w="9525">
            <a:solidFill>
              <a:schemeClr val="tx1"/>
            </a:solidFill>
            <a:miter lim="800000"/>
            <a:headEnd/>
            <a:tailEnd/>
          </a:ln>
          <a:effectLst/>
        </p:spPr>
        <p:txBody>
          <a:bodyPr wrap="none" anchor="ctr"/>
          <a:lstStyle/>
          <a:p>
            <a:pPr algn="ctr"/>
            <a:r>
              <a:rPr lang="en-US" sz="1100" b="1"/>
              <a:t>OUTPUTS</a:t>
            </a:r>
          </a:p>
        </p:txBody>
      </p:sp>
      <p:sp>
        <p:nvSpPr>
          <p:cNvPr id="428054" name="AutoShape 22"/>
          <p:cNvSpPr>
            <a:spLocks noChangeArrowheads="1"/>
          </p:cNvSpPr>
          <p:nvPr/>
        </p:nvSpPr>
        <p:spPr bwMode="auto">
          <a:xfrm>
            <a:off x="2971800" y="1371600"/>
            <a:ext cx="1066800" cy="685800"/>
          </a:xfrm>
          <a:prstGeom prst="flowChartProcess">
            <a:avLst/>
          </a:prstGeom>
          <a:solidFill>
            <a:srgbClr val="FF99CC">
              <a:alpha val="47000"/>
            </a:srgbClr>
          </a:solidFill>
          <a:ln w="9525">
            <a:solidFill>
              <a:schemeClr val="tx1"/>
            </a:solidFill>
            <a:miter lim="800000"/>
            <a:headEnd/>
            <a:tailEnd/>
          </a:ln>
          <a:effectLst/>
        </p:spPr>
        <p:txBody>
          <a:bodyPr wrap="none" anchor="ctr"/>
          <a:lstStyle/>
          <a:p>
            <a:pPr algn="ctr"/>
            <a:r>
              <a:rPr lang="en-US"/>
              <a:t>To reinforce coping </a:t>
            </a:r>
          </a:p>
          <a:p>
            <a:pPr algn="ctr"/>
            <a:r>
              <a:rPr lang="en-US"/>
              <a:t>strat. to tackle</a:t>
            </a:r>
          </a:p>
          <a:p>
            <a:pPr algn="ctr"/>
            <a:r>
              <a:rPr lang="en-US"/>
              <a:t>climate change </a:t>
            </a:r>
          </a:p>
          <a:p>
            <a:pPr algn="ctr"/>
            <a:r>
              <a:rPr lang="en-US"/>
              <a:t>using NUS</a:t>
            </a:r>
          </a:p>
        </p:txBody>
      </p:sp>
      <p:sp>
        <p:nvSpPr>
          <p:cNvPr id="428055" name="AutoShape 23"/>
          <p:cNvSpPr>
            <a:spLocks noChangeArrowheads="1"/>
          </p:cNvSpPr>
          <p:nvPr/>
        </p:nvSpPr>
        <p:spPr bwMode="auto">
          <a:xfrm>
            <a:off x="2971800" y="2184400"/>
            <a:ext cx="1066800" cy="457200"/>
          </a:xfrm>
          <a:prstGeom prst="flowChartProcess">
            <a:avLst/>
          </a:prstGeom>
          <a:solidFill>
            <a:srgbClr val="FF99CC">
              <a:alpha val="47000"/>
            </a:srgbClr>
          </a:solidFill>
          <a:ln w="9525">
            <a:solidFill>
              <a:schemeClr val="tx1"/>
            </a:solidFill>
            <a:miter lim="800000"/>
            <a:headEnd/>
            <a:tailEnd/>
          </a:ln>
          <a:effectLst/>
        </p:spPr>
        <p:txBody>
          <a:bodyPr wrap="none" anchor="ctr"/>
          <a:lstStyle/>
          <a:p>
            <a:pPr algn="ctr"/>
            <a:r>
              <a:rPr lang="en-US"/>
              <a:t>To rescue/restitute </a:t>
            </a:r>
          </a:p>
          <a:p>
            <a:pPr algn="ctr"/>
            <a:r>
              <a:rPr lang="en-US"/>
              <a:t>PGR and IK </a:t>
            </a:r>
          </a:p>
          <a:p>
            <a:pPr algn="ctr"/>
            <a:r>
              <a:rPr lang="en-US"/>
              <a:t>to users </a:t>
            </a:r>
          </a:p>
        </p:txBody>
      </p:sp>
      <p:sp>
        <p:nvSpPr>
          <p:cNvPr id="428056" name="AutoShape 24"/>
          <p:cNvSpPr>
            <a:spLocks noChangeArrowheads="1"/>
          </p:cNvSpPr>
          <p:nvPr/>
        </p:nvSpPr>
        <p:spPr bwMode="auto">
          <a:xfrm>
            <a:off x="2971800" y="2755900"/>
            <a:ext cx="1066800" cy="762000"/>
          </a:xfrm>
          <a:prstGeom prst="flowChartProcess">
            <a:avLst/>
          </a:prstGeom>
          <a:solidFill>
            <a:srgbClr val="FF99CC">
              <a:alpha val="47000"/>
            </a:srgbClr>
          </a:solidFill>
          <a:ln w="9525">
            <a:solidFill>
              <a:schemeClr val="tx1"/>
            </a:solidFill>
            <a:miter lim="800000"/>
            <a:headEnd/>
            <a:tailEnd/>
          </a:ln>
          <a:effectLst/>
        </p:spPr>
        <p:txBody>
          <a:bodyPr wrap="none" anchor="ctr"/>
          <a:lstStyle/>
          <a:p>
            <a:pPr algn="ctr"/>
            <a:r>
              <a:rPr lang="en-US"/>
              <a:t>To identify/ </a:t>
            </a:r>
          </a:p>
          <a:p>
            <a:pPr algn="ctr"/>
            <a:r>
              <a:rPr lang="en-US"/>
              <a:t>disseminate </a:t>
            </a:r>
          </a:p>
          <a:p>
            <a:pPr algn="ctr"/>
            <a:r>
              <a:rPr lang="en-US"/>
              <a:t>adapted local/ </a:t>
            </a:r>
          </a:p>
          <a:p>
            <a:pPr algn="ctr"/>
            <a:r>
              <a:rPr lang="en-US"/>
              <a:t>improved vars</a:t>
            </a:r>
          </a:p>
        </p:txBody>
      </p:sp>
      <p:sp>
        <p:nvSpPr>
          <p:cNvPr id="428057" name="AutoShape 25"/>
          <p:cNvSpPr>
            <a:spLocks noChangeArrowheads="1"/>
          </p:cNvSpPr>
          <p:nvPr/>
        </p:nvSpPr>
        <p:spPr bwMode="auto">
          <a:xfrm>
            <a:off x="2971800" y="3581400"/>
            <a:ext cx="1066800" cy="698500"/>
          </a:xfrm>
          <a:prstGeom prst="flowChartProcess">
            <a:avLst/>
          </a:prstGeom>
          <a:solidFill>
            <a:srgbClr val="FF99CC">
              <a:alpha val="47000"/>
            </a:srgbClr>
          </a:solidFill>
          <a:ln w="9525">
            <a:solidFill>
              <a:schemeClr val="tx1"/>
            </a:solidFill>
            <a:miter lim="800000"/>
            <a:headEnd/>
            <a:tailEnd/>
          </a:ln>
          <a:effectLst/>
        </p:spPr>
        <p:txBody>
          <a:bodyPr wrap="none" anchor="ctr"/>
          <a:lstStyle/>
          <a:p>
            <a:pPr algn="ctr"/>
            <a:r>
              <a:rPr lang="en-US"/>
              <a:t>To enhance </a:t>
            </a:r>
          </a:p>
          <a:p>
            <a:pPr algn="ctr"/>
            <a:r>
              <a:rPr lang="en-US"/>
              <a:t>NUS capacities/</a:t>
            </a:r>
          </a:p>
          <a:p>
            <a:pPr algn="ctr"/>
            <a:r>
              <a:rPr lang="en-US"/>
              <a:t>entrepreneusp. </a:t>
            </a:r>
          </a:p>
          <a:p>
            <a:pPr algn="ctr"/>
            <a:r>
              <a:rPr lang="en-US"/>
              <a:t>of stakeholders</a:t>
            </a:r>
          </a:p>
        </p:txBody>
      </p:sp>
      <p:sp>
        <p:nvSpPr>
          <p:cNvPr id="428058" name="AutoShape 26"/>
          <p:cNvSpPr>
            <a:spLocks noChangeArrowheads="1"/>
          </p:cNvSpPr>
          <p:nvPr/>
        </p:nvSpPr>
        <p:spPr bwMode="auto">
          <a:xfrm>
            <a:off x="2971800" y="4457700"/>
            <a:ext cx="1066800" cy="571500"/>
          </a:xfrm>
          <a:prstGeom prst="flowChartProcess">
            <a:avLst/>
          </a:prstGeom>
          <a:solidFill>
            <a:srgbClr val="FF99CC">
              <a:alpha val="47000"/>
            </a:srgbClr>
          </a:solidFill>
          <a:ln w="9525">
            <a:solidFill>
              <a:schemeClr val="tx1"/>
            </a:solidFill>
            <a:miter lim="800000"/>
            <a:headEnd/>
            <a:tailEnd/>
          </a:ln>
          <a:effectLst/>
        </p:spPr>
        <p:txBody>
          <a:bodyPr wrap="none" anchor="ctr"/>
          <a:lstStyle/>
          <a:p>
            <a:pPr algn="ctr"/>
            <a:r>
              <a:rPr lang="en-US"/>
              <a:t>To enhance </a:t>
            </a:r>
          </a:p>
          <a:p>
            <a:pPr algn="ctr"/>
            <a:r>
              <a:rPr lang="en-US"/>
              <a:t>self-esteem </a:t>
            </a:r>
          </a:p>
          <a:p>
            <a:pPr algn="ctr"/>
            <a:r>
              <a:rPr lang="en-US"/>
              <a:t>of fragile groups </a:t>
            </a:r>
          </a:p>
          <a:p>
            <a:pPr algn="ctr"/>
            <a:r>
              <a:rPr lang="en-US"/>
              <a:t>through NUS</a:t>
            </a:r>
          </a:p>
        </p:txBody>
      </p:sp>
      <p:sp>
        <p:nvSpPr>
          <p:cNvPr id="428059" name="AutoShape 27"/>
          <p:cNvSpPr>
            <a:spLocks noChangeArrowheads="1"/>
          </p:cNvSpPr>
          <p:nvPr/>
        </p:nvSpPr>
        <p:spPr bwMode="auto">
          <a:xfrm>
            <a:off x="2971800" y="5257800"/>
            <a:ext cx="1066800" cy="762000"/>
          </a:xfrm>
          <a:prstGeom prst="flowChartProcess">
            <a:avLst/>
          </a:prstGeom>
          <a:solidFill>
            <a:srgbClr val="FF99CC">
              <a:alpha val="47000"/>
            </a:srgbClr>
          </a:solidFill>
          <a:ln w="9525">
            <a:solidFill>
              <a:schemeClr val="tx1"/>
            </a:solidFill>
            <a:miter lim="800000"/>
            <a:headEnd/>
            <a:tailEnd/>
          </a:ln>
          <a:effectLst/>
        </p:spPr>
        <p:txBody>
          <a:bodyPr wrap="none" anchor="ctr"/>
          <a:lstStyle/>
          <a:p>
            <a:pPr algn="ctr"/>
            <a:r>
              <a:rPr lang="en-US"/>
              <a:t>To enhance </a:t>
            </a:r>
          </a:p>
          <a:p>
            <a:pPr algn="ctr"/>
            <a:r>
              <a:rPr lang="en-US"/>
              <a:t>offer / demand </a:t>
            </a:r>
          </a:p>
          <a:p>
            <a:pPr algn="ctr"/>
            <a:r>
              <a:rPr lang="en-US"/>
              <a:t>of raw and </a:t>
            </a:r>
          </a:p>
          <a:p>
            <a:pPr algn="ctr"/>
            <a:r>
              <a:rPr lang="en-US"/>
              <a:t>Processed NUS </a:t>
            </a:r>
          </a:p>
          <a:p>
            <a:pPr algn="ctr"/>
            <a:r>
              <a:rPr lang="en-US"/>
              <a:t>products</a:t>
            </a:r>
          </a:p>
        </p:txBody>
      </p:sp>
      <p:sp>
        <p:nvSpPr>
          <p:cNvPr id="428060" name="AutoShape 28"/>
          <p:cNvSpPr>
            <a:spLocks noChangeArrowheads="1"/>
          </p:cNvSpPr>
          <p:nvPr/>
        </p:nvSpPr>
        <p:spPr bwMode="auto">
          <a:xfrm>
            <a:off x="2971800" y="673100"/>
            <a:ext cx="990600" cy="533400"/>
          </a:xfrm>
          <a:prstGeom prst="flowChartPunchedCard">
            <a:avLst/>
          </a:prstGeom>
          <a:solidFill>
            <a:srgbClr val="FF99CC">
              <a:alpha val="47000"/>
            </a:srgbClr>
          </a:solidFill>
          <a:ln w="9525">
            <a:solidFill>
              <a:schemeClr val="tx1"/>
            </a:solidFill>
            <a:miter lim="800000"/>
            <a:headEnd/>
            <a:tailEnd/>
          </a:ln>
          <a:effectLst/>
        </p:spPr>
        <p:txBody>
          <a:bodyPr wrap="none" anchor="ctr"/>
          <a:lstStyle/>
          <a:p>
            <a:pPr algn="ctr"/>
            <a:r>
              <a:rPr lang="en-US" sz="1100" b="1"/>
              <a:t>SPECIFIC </a:t>
            </a:r>
          </a:p>
          <a:p>
            <a:pPr algn="ctr"/>
            <a:r>
              <a:rPr lang="en-US" sz="1100" b="1"/>
              <a:t>OBJECTIVES</a:t>
            </a:r>
          </a:p>
        </p:txBody>
      </p:sp>
      <p:sp>
        <p:nvSpPr>
          <p:cNvPr id="428061" name="AutoShape 29"/>
          <p:cNvSpPr>
            <a:spLocks noChangeArrowheads="1"/>
          </p:cNvSpPr>
          <p:nvPr/>
        </p:nvSpPr>
        <p:spPr bwMode="auto">
          <a:xfrm>
            <a:off x="4191000" y="1790700"/>
            <a:ext cx="1066800" cy="762000"/>
          </a:xfrm>
          <a:prstGeom prst="flowChartProcess">
            <a:avLst/>
          </a:prstGeom>
          <a:solidFill>
            <a:srgbClr val="CCFFFF"/>
          </a:solidFill>
          <a:ln w="9525">
            <a:solidFill>
              <a:schemeClr val="tx1"/>
            </a:solidFill>
            <a:miter lim="800000"/>
            <a:headEnd/>
            <a:tailEnd/>
          </a:ln>
          <a:effectLst/>
        </p:spPr>
        <p:txBody>
          <a:bodyPr wrap="none" anchor="ctr"/>
          <a:lstStyle/>
          <a:p>
            <a:pPr algn="ctr"/>
            <a:r>
              <a:rPr lang="en-US"/>
              <a:t>Reduced </a:t>
            </a:r>
          </a:p>
          <a:p>
            <a:pPr algn="ctr"/>
            <a:r>
              <a:rPr lang="en-US"/>
              <a:t>neg. impact </a:t>
            </a:r>
          </a:p>
          <a:p>
            <a:pPr algn="ctr"/>
            <a:r>
              <a:rPr lang="en-US"/>
              <a:t>of biotic </a:t>
            </a:r>
          </a:p>
          <a:p>
            <a:pPr algn="ctr"/>
            <a:r>
              <a:rPr lang="en-US"/>
              <a:t>and abiotic </a:t>
            </a:r>
          </a:p>
          <a:p>
            <a:pPr algn="ctr"/>
            <a:r>
              <a:rPr lang="en-US"/>
              <a:t>factors</a:t>
            </a:r>
          </a:p>
        </p:txBody>
      </p:sp>
      <p:sp>
        <p:nvSpPr>
          <p:cNvPr id="428062" name="AutoShape 30"/>
          <p:cNvSpPr>
            <a:spLocks noChangeArrowheads="1"/>
          </p:cNvSpPr>
          <p:nvPr/>
        </p:nvSpPr>
        <p:spPr bwMode="auto">
          <a:xfrm>
            <a:off x="4267200" y="3924300"/>
            <a:ext cx="1066800" cy="609600"/>
          </a:xfrm>
          <a:prstGeom prst="flowChartProcess">
            <a:avLst/>
          </a:prstGeom>
          <a:solidFill>
            <a:srgbClr val="CCFFFF"/>
          </a:solidFill>
          <a:ln w="9525">
            <a:solidFill>
              <a:schemeClr val="tx1"/>
            </a:solidFill>
            <a:miter lim="800000"/>
            <a:headEnd/>
            <a:tailEnd/>
          </a:ln>
          <a:effectLst/>
        </p:spPr>
        <p:txBody>
          <a:bodyPr wrap="none" anchor="ctr"/>
          <a:lstStyle/>
          <a:p>
            <a:pPr algn="ctr"/>
            <a:r>
              <a:rPr lang="en-US"/>
              <a:t>Enhanced  </a:t>
            </a:r>
          </a:p>
          <a:p>
            <a:pPr algn="ctr"/>
            <a:r>
              <a:rPr lang="en-US"/>
              <a:t>linkages of </a:t>
            </a:r>
          </a:p>
          <a:p>
            <a:pPr algn="ctr"/>
            <a:r>
              <a:rPr lang="en-US"/>
              <a:t>local produce </a:t>
            </a:r>
          </a:p>
          <a:p>
            <a:pPr algn="ctr"/>
            <a:r>
              <a:rPr lang="en-US"/>
              <a:t>to markets</a:t>
            </a:r>
          </a:p>
        </p:txBody>
      </p:sp>
      <p:sp>
        <p:nvSpPr>
          <p:cNvPr id="428063" name="AutoShape 31"/>
          <p:cNvSpPr>
            <a:spLocks noChangeArrowheads="1"/>
          </p:cNvSpPr>
          <p:nvPr/>
        </p:nvSpPr>
        <p:spPr bwMode="auto">
          <a:xfrm>
            <a:off x="4267200" y="4724400"/>
            <a:ext cx="1066800" cy="533400"/>
          </a:xfrm>
          <a:prstGeom prst="flowChartProcess">
            <a:avLst/>
          </a:prstGeom>
          <a:solidFill>
            <a:srgbClr val="CCFFFF"/>
          </a:solidFill>
          <a:ln w="9525">
            <a:solidFill>
              <a:schemeClr val="tx1"/>
            </a:solidFill>
            <a:miter lim="800000"/>
            <a:headEnd/>
            <a:tailEnd/>
          </a:ln>
          <a:effectLst/>
        </p:spPr>
        <p:txBody>
          <a:bodyPr wrap="none" anchor="ctr"/>
          <a:lstStyle/>
          <a:p>
            <a:pPr algn="ctr"/>
            <a:r>
              <a:rPr lang="en-US"/>
              <a:t>Enhanced nutrit. </a:t>
            </a:r>
          </a:p>
          <a:p>
            <a:pPr algn="ctr"/>
            <a:r>
              <a:rPr lang="en-US"/>
              <a:t>info of species </a:t>
            </a:r>
          </a:p>
          <a:p>
            <a:pPr algn="ctr"/>
            <a:r>
              <a:rPr lang="en-US"/>
              <a:t>and products</a:t>
            </a:r>
          </a:p>
        </p:txBody>
      </p:sp>
      <p:sp>
        <p:nvSpPr>
          <p:cNvPr id="428064" name="AutoShape 32"/>
          <p:cNvSpPr>
            <a:spLocks noChangeArrowheads="1"/>
          </p:cNvSpPr>
          <p:nvPr/>
        </p:nvSpPr>
        <p:spPr bwMode="auto">
          <a:xfrm>
            <a:off x="4318000" y="660400"/>
            <a:ext cx="914400" cy="533400"/>
          </a:xfrm>
          <a:prstGeom prst="flowChartPunchedCard">
            <a:avLst/>
          </a:prstGeom>
          <a:solidFill>
            <a:srgbClr val="CCFFFF"/>
          </a:solidFill>
          <a:ln w="9525">
            <a:solidFill>
              <a:schemeClr val="tx1"/>
            </a:solidFill>
            <a:miter lim="800000"/>
            <a:headEnd/>
            <a:tailEnd/>
          </a:ln>
          <a:effectLst/>
        </p:spPr>
        <p:txBody>
          <a:bodyPr wrap="none" anchor="ctr"/>
          <a:lstStyle/>
          <a:p>
            <a:pPr algn="ctr"/>
            <a:r>
              <a:rPr lang="en-US" sz="1100" b="1"/>
              <a:t>OUTCOME </a:t>
            </a:r>
          </a:p>
          <a:p>
            <a:pPr algn="ctr"/>
            <a:r>
              <a:rPr lang="en-US" sz="1100" b="1"/>
              <a:t>LEVEL1</a:t>
            </a:r>
          </a:p>
        </p:txBody>
      </p:sp>
      <p:sp>
        <p:nvSpPr>
          <p:cNvPr id="428065" name="AutoShape 33"/>
          <p:cNvSpPr>
            <a:spLocks noChangeArrowheads="1"/>
          </p:cNvSpPr>
          <p:nvPr/>
        </p:nvSpPr>
        <p:spPr bwMode="auto">
          <a:xfrm>
            <a:off x="4229100" y="2857500"/>
            <a:ext cx="1066800" cy="609600"/>
          </a:xfrm>
          <a:prstGeom prst="flowChartProcess">
            <a:avLst/>
          </a:prstGeom>
          <a:solidFill>
            <a:srgbClr val="CCFFFF"/>
          </a:solidFill>
          <a:ln w="9525">
            <a:solidFill>
              <a:schemeClr val="tx1"/>
            </a:solidFill>
            <a:miter lim="800000"/>
            <a:headEnd/>
            <a:tailEnd/>
          </a:ln>
          <a:effectLst/>
        </p:spPr>
        <p:txBody>
          <a:bodyPr wrap="none" anchor="ctr"/>
          <a:lstStyle/>
          <a:p>
            <a:pPr algn="ctr"/>
            <a:r>
              <a:rPr lang="en-US"/>
              <a:t>Enhanced  </a:t>
            </a:r>
          </a:p>
          <a:p>
            <a:pPr algn="ctr"/>
            <a:r>
              <a:rPr lang="en-US"/>
              <a:t>Diversity &amp;  </a:t>
            </a:r>
          </a:p>
          <a:p>
            <a:pPr algn="ctr"/>
            <a:r>
              <a:rPr lang="en-US"/>
              <a:t>Practices </a:t>
            </a:r>
          </a:p>
        </p:txBody>
      </p:sp>
      <p:sp>
        <p:nvSpPr>
          <p:cNvPr id="428066" name="AutoShape 34"/>
          <p:cNvSpPr>
            <a:spLocks noChangeArrowheads="1"/>
          </p:cNvSpPr>
          <p:nvPr/>
        </p:nvSpPr>
        <p:spPr bwMode="auto">
          <a:xfrm>
            <a:off x="4267200" y="5410200"/>
            <a:ext cx="1066800" cy="1003300"/>
          </a:xfrm>
          <a:prstGeom prst="flowChartProcess">
            <a:avLst/>
          </a:prstGeom>
          <a:solidFill>
            <a:srgbClr val="CCFFFF"/>
          </a:solidFill>
          <a:ln w="9525">
            <a:solidFill>
              <a:schemeClr val="tx1"/>
            </a:solidFill>
            <a:miter lim="800000"/>
            <a:headEnd/>
            <a:tailEnd/>
          </a:ln>
          <a:effectLst/>
        </p:spPr>
        <p:txBody>
          <a:bodyPr wrap="none" anchor="ctr"/>
          <a:lstStyle/>
          <a:p>
            <a:pPr algn="ctr"/>
            <a:r>
              <a:rPr lang="en-US"/>
              <a:t>Better </a:t>
            </a:r>
          </a:p>
          <a:p>
            <a:pPr algn="ctr"/>
            <a:r>
              <a:rPr lang="en-US"/>
              <a:t>knowledge </a:t>
            </a:r>
          </a:p>
          <a:p>
            <a:pPr algn="ctr"/>
            <a:r>
              <a:rPr lang="en-US"/>
              <a:t>on Nutritional/ </a:t>
            </a:r>
          </a:p>
          <a:p>
            <a:pPr algn="ctr"/>
            <a:r>
              <a:rPr lang="en-US"/>
              <a:t>Proc. practices </a:t>
            </a:r>
          </a:p>
          <a:p>
            <a:pPr algn="ctr"/>
            <a:r>
              <a:rPr lang="en-US"/>
              <a:t>gathered</a:t>
            </a:r>
          </a:p>
        </p:txBody>
      </p:sp>
      <p:sp>
        <p:nvSpPr>
          <p:cNvPr id="428067" name="AutoShape 35"/>
          <p:cNvSpPr>
            <a:spLocks noChangeArrowheads="1"/>
          </p:cNvSpPr>
          <p:nvPr/>
        </p:nvSpPr>
        <p:spPr bwMode="auto">
          <a:xfrm>
            <a:off x="5562600" y="1905000"/>
            <a:ext cx="1066800" cy="533400"/>
          </a:xfrm>
          <a:prstGeom prst="flowChartProcess">
            <a:avLst/>
          </a:prstGeom>
          <a:solidFill>
            <a:srgbClr val="CCFFFF"/>
          </a:solidFill>
          <a:ln w="9525">
            <a:solidFill>
              <a:schemeClr val="tx1"/>
            </a:solidFill>
            <a:miter lim="800000"/>
            <a:headEnd/>
            <a:tailEnd/>
          </a:ln>
          <a:effectLst/>
        </p:spPr>
        <p:txBody>
          <a:bodyPr wrap="none" anchor="ctr"/>
          <a:lstStyle/>
          <a:p>
            <a:pPr algn="ctr"/>
            <a:r>
              <a:rPr lang="en-US"/>
              <a:t>Enhanced </a:t>
            </a:r>
          </a:p>
          <a:p>
            <a:pPr algn="ctr"/>
            <a:r>
              <a:rPr lang="en-US"/>
              <a:t>production and </a:t>
            </a:r>
          </a:p>
          <a:p>
            <a:pPr algn="ctr"/>
            <a:r>
              <a:rPr lang="en-US"/>
              <a:t>productivity in sites</a:t>
            </a:r>
          </a:p>
        </p:txBody>
      </p:sp>
      <p:sp>
        <p:nvSpPr>
          <p:cNvPr id="428068" name="AutoShape 36"/>
          <p:cNvSpPr>
            <a:spLocks noChangeArrowheads="1"/>
          </p:cNvSpPr>
          <p:nvPr/>
        </p:nvSpPr>
        <p:spPr bwMode="auto">
          <a:xfrm>
            <a:off x="5562600" y="2743200"/>
            <a:ext cx="1066800" cy="838200"/>
          </a:xfrm>
          <a:prstGeom prst="flowChartProcess">
            <a:avLst/>
          </a:prstGeom>
          <a:solidFill>
            <a:srgbClr val="CCFFFF"/>
          </a:solidFill>
          <a:ln w="9525">
            <a:solidFill>
              <a:schemeClr val="tx1"/>
            </a:solidFill>
            <a:miter lim="800000"/>
            <a:headEnd/>
            <a:tailEnd/>
          </a:ln>
          <a:effectLst/>
        </p:spPr>
        <p:txBody>
          <a:bodyPr wrap="none" anchor="ctr"/>
          <a:lstStyle/>
          <a:p>
            <a:pPr algn="ctr"/>
            <a:r>
              <a:rPr lang="en-US"/>
              <a:t>Novel/more attr. </a:t>
            </a:r>
          </a:p>
          <a:p>
            <a:pPr algn="ctr"/>
            <a:r>
              <a:rPr lang="en-US"/>
              <a:t>alternatives </a:t>
            </a:r>
          </a:p>
          <a:p>
            <a:pPr algn="ctr"/>
            <a:r>
              <a:rPr lang="en-US"/>
              <a:t>NUS income </a:t>
            </a:r>
          </a:p>
          <a:p>
            <a:pPr algn="ctr"/>
            <a:r>
              <a:rPr lang="en-US"/>
              <a:t>gen. developed</a:t>
            </a:r>
          </a:p>
        </p:txBody>
      </p:sp>
      <p:sp>
        <p:nvSpPr>
          <p:cNvPr id="428069" name="AutoShape 37"/>
          <p:cNvSpPr>
            <a:spLocks noChangeArrowheads="1"/>
          </p:cNvSpPr>
          <p:nvPr/>
        </p:nvSpPr>
        <p:spPr bwMode="auto">
          <a:xfrm>
            <a:off x="5562600" y="3886200"/>
            <a:ext cx="1066800" cy="685800"/>
          </a:xfrm>
          <a:prstGeom prst="flowChartProcess">
            <a:avLst/>
          </a:prstGeom>
          <a:solidFill>
            <a:srgbClr val="CCFFFF"/>
          </a:solidFill>
          <a:ln w="9525">
            <a:solidFill>
              <a:schemeClr val="tx1"/>
            </a:solidFill>
            <a:miter lim="800000"/>
            <a:headEnd/>
            <a:tailEnd/>
          </a:ln>
          <a:effectLst/>
        </p:spPr>
        <p:txBody>
          <a:bodyPr wrap="none" anchor="ctr"/>
          <a:lstStyle/>
          <a:p>
            <a:pPr algn="ctr"/>
            <a:r>
              <a:rPr lang="en-US"/>
              <a:t>Enhanced </a:t>
            </a:r>
          </a:p>
          <a:p>
            <a:pPr algn="ctr"/>
            <a:r>
              <a:rPr lang="en-US"/>
              <a:t>networking &amp;</a:t>
            </a:r>
          </a:p>
          <a:p>
            <a:pPr algn="ctr"/>
            <a:r>
              <a:rPr lang="en-US"/>
              <a:t>value chains in </a:t>
            </a:r>
          </a:p>
          <a:p>
            <a:pPr algn="ctr"/>
            <a:r>
              <a:rPr lang="en-US"/>
              <a:t>sites/ region</a:t>
            </a:r>
          </a:p>
        </p:txBody>
      </p:sp>
      <p:sp>
        <p:nvSpPr>
          <p:cNvPr id="428070" name="AutoShape 38"/>
          <p:cNvSpPr>
            <a:spLocks noChangeArrowheads="1"/>
          </p:cNvSpPr>
          <p:nvPr/>
        </p:nvSpPr>
        <p:spPr bwMode="auto">
          <a:xfrm>
            <a:off x="5638800" y="647700"/>
            <a:ext cx="914400" cy="533400"/>
          </a:xfrm>
          <a:prstGeom prst="flowChartPunchedCard">
            <a:avLst/>
          </a:prstGeom>
          <a:solidFill>
            <a:srgbClr val="CCFFFF"/>
          </a:solidFill>
          <a:ln w="9525">
            <a:solidFill>
              <a:schemeClr val="tx1"/>
            </a:solidFill>
            <a:miter lim="800000"/>
            <a:headEnd/>
            <a:tailEnd/>
          </a:ln>
          <a:effectLst/>
        </p:spPr>
        <p:txBody>
          <a:bodyPr wrap="none" anchor="ctr"/>
          <a:lstStyle/>
          <a:p>
            <a:pPr algn="ctr"/>
            <a:r>
              <a:rPr lang="en-US" sz="1100" b="1"/>
              <a:t>OUTCOME </a:t>
            </a:r>
          </a:p>
          <a:p>
            <a:pPr algn="ctr"/>
            <a:r>
              <a:rPr lang="en-US" sz="1100" b="1"/>
              <a:t>LEVEL 2</a:t>
            </a:r>
          </a:p>
        </p:txBody>
      </p:sp>
      <p:sp>
        <p:nvSpPr>
          <p:cNvPr id="428071" name="AutoShape 39"/>
          <p:cNvSpPr>
            <a:spLocks noChangeArrowheads="1"/>
          </p:cNvSpPr>
          <p:nvPr/>
        </p:nvSpPr>
        <p:spPr bwMode="auto">
          <a:xfrm>
            <a:off x="5600700" y="5181600"/>
            <a:ext cx="990600" cy="914400"/>
          </a:xfrm>
          <a:prstGeom prst="flowChartProcess">
            <a:avLst/>
          </a:prstGeom>
          <a:solidFill>
            <a:srgbClr val="CCFFFF"/>
          </a:solidFill>
          <a:ln w="9525">
            <a:solidFill>
              <a:schemeClr val="tx1"/>
            </a:solidFill>
            <a:miter lim="800000"/>
            <a:headEnd/>
            <a:tailEnd/>
          </a:ln>
          <a:effectLst/>
        </p:spPr>
        <p:txBody>
          <a:bodyPr wrap="none" anchor="ctr"/>
          <a:lstStyle/>
          <a:p>
            <a:pPr algn="ctr"/>
            <a:r>
              <a:rPr lang="en-US"/>
              <a:t>Recomds. on </a:t>
            </a:r>
          </a:p>
          <a:p>
            <a:pPr algn="ctr"/>
            <a:r>
              <a:rPr lang="en-US"/>
              <a:t>policies to fight </a:t>
            </a:r>
          </a:p>
          <a:p>
            <a:pPr algn="ctr"/>
            <a:r>
              <a:rPr lang="en-US"/>
              <a:t>malnutrition </a:t>
            </a:r>
          </a:p>
          <a:p>
            <a:pPr algn="ctr"/>
            <a:r>
              <a:rPr lang="en-US"/>
              <a:t>through NUS </a:t>
            </a:r>
          </a:p>
          <a:p>
            <a:pPr algn="ctr"/>
            <a:r>
              <a:rPr lang="en-US"/>
              <a:t>developed</a:t>
            </a:r>
          </a:p>
        </p:txBody>
      </p:sp>
      <p:sp>
        <p:nvSpPr>
          <p:cNvPr id="428072" name="AutoShape 40"/>
          <p:cNvSpPr>
            <a:spLocks noChangeArrowheads="1"/>
          </p:cNvSpPr>
          <p:nvPr/>
        </p:nvSpPr>
        <p:spPr bwMode="auto">
          <a:xfrm>
            <a:off x="6959600" y="2819400"/>
            <a:ext cx="800100" cy="762000"/>
          </a:xfrm>
          <a:prstGeom prst="flowChartProcess">
            <a:avLst/>
          </a:prstGeom>
          <a:solidFill>
            <a:srgbClr val="CCFFFF"/>
          </a:solidFill>
          <a:ln w="9525">
            <a:solidFill>
              <a:schemeClr val="tx1"/>
            </a:solidFill>
            <a:miter lim="800000"/>
            <a:headEnd/>
            <a:tailEnd/>
          </a:ln>
          <a:effectLst/>
        </p:spPr>
        <p:txBody>
          <a:bodyPr wrap="none" anchor="ctr"/>
          <a:lstStyle/>
          <a:p>
            <a:pPr algn="ctr"/>
            <a:r>
              <a:rPr lang="en-US"/>
              <a:t>Enhanced </a:t>
            </a:r>
          </a:p>
          <a:p>
            <a:pPr algn="ctr"/>
            <a:r>
              <a:rPr lang="en-US"/>
              <a:t>Incomes</a:t>
            </a:r>
          </a:p>
          <a:p>
            <a:pPr algn="ctr"/>
            <a:r>
              <a:rPr lang="en-US"/>
              <a:t>options </a:t>
            </a:r>
          </a:p>
          <a:p>
            <a:pPr algn="ctr"/>
            <a:r>
              <a:rPr lang="en-US"/>
              <a:t>in target </a:t>
            </a:r>
          </a:p>
          <a:p>
            <a:pPr algn="ctr"/>
            <a:r>
              <a:rPr lang="en-US"/>
              <a:t>Communities  </a:t>
            </a:r>
          </a:p>
        </p:txBody>
      </p:sp>
      <p:sp>
        <p:nvSpPr>
          <p:cNvPr id="428073" name="AutoShape 41"/>
          <p:cNvSpPr>
            <a:spLocks noChangeArrowheads="1"/>
          </p:cNvSpPr>
          <p:nvPr/>
        </p:nvSpPr>
        <p:spPr bwMode="auto">
          <a:xfrm>
            <a:off x="6845300" y="635000"/>
            <a:ext cx="914400" cy="533400"/>
          </a:xfrm>
          <a:prstGeom prst="flowChartPunchedCard">
            <a:avLst/>
          </a:prstGeom>
          <a:solidFill>
            <a:srgbClr val="CCFFFF"/>
          </a:solidFill>
          <a:ln w="9525">
            <a:solidFill>
              <a:schemeClr val="tx1"/>
            </a:solidFill>
            <a:miter lim="800000"/>
            <a:headEnd/>
            <a:tailEnd/>
          </a:ln>
          <a:effectLst/>
        </p:spPr>
        <p:txBody>
          <a:bodyPr wrap="none" anchor="ctr"/>
          <a:lstStyle/>
          <a:p>
            <a:pPr algn="ctr"/>
            <a:r>
              <a:rPr lang="en-US" sz="1100" b="1"/>
              <a:t>OUTCOME </a:t>
            </a:r>
          </a:p>
          <a:p>
            <a:pPr algn="ctr"/>
            <a:r>
              <a:rPr lang="en-US" sz="1100" b="1"/>
              <a:t>LEVEL3</a:t>
            </a:r>
          </a:p>
        </p:txBody>
      </p:sp>
      <p:sp>
        <p:nvSpPr>
          <p:cNvPr id="428074" name="AutoShape 42"/>
          <p:cNvSpPr>
            <a:spLocks noChangeArrowheads="1"/>
          </p:cNvSpPr>
          <p:nvPr/>
        </p:nvSpPr>
        <p:spPr bwMode="auto">
          <a:xfrm>
            <a:off x="6934200" y="3733800"/>
            <a:ext cx="838200" cy="762000"/>
          </a:xfrm>
          <a:prstGeom prst="flowChartProcess">
            <a:avLst/>
          </a:prstGeom>
          <a:solidFill>
            <a:srgbClr val="CCFFFF"/>
          </a:solidFill>
          <a:ln w="9525">
            <a:solidFill>
              <a:schemeClr val="tx1"/>
            </a:solidFill>
            <a:miter lim="800000"/>
            <a:headEnd/>
            <a:tailEnd/>
          </a:ln>
          <a:effectLst/>
        </p:spPr>
        <p:txBody>
          <a:bodyPr wrap="none" anchor="ctr"/>
          <a:lstStyle/>
          <a:p>
            <a:pPr algn="ctr"/>
            <a:r>
              <a:rPr lang="en-US"/>
              <a:t>Empowered</a:t>
            </a:r>
          </a:p>
          <a:p>
            <a:pPr algn="ctr"/>
            <a:r>
              <a:rPr lang="en-US"/>
              <a:t>Women/</a:t>
            </a:r>
          </a:p>
          <a:p>
            <a:pPr algn="ctr"/>
            <a:r>
              <a:rPr lang="en-US"/>
              <a:t>Target groups</a:t>
            </a:r>
          </a:p>
        </p:txBody>
      </p:sp>
      <p:sp>
        <p:nvSpPr>
          <p:cNvPr id="428075" name="AutoShape 43"/>
          <p:cNvSpPr>
            <a:spLocks noChangeArrowheads="1"/>
          </p:cNvSpPr>
          <p:nvPr/>
        </p:nvSpPr>
        <p:spPr bwMode="auto">
          <a:xfrm>
            <a:off x="6934200" y="4800600"/>
            <a:ext cx="762000" cy="838200"/>
          </a:xfrm>
          <a:prstGeom prst="flowChartProcess">
            <a:avLst/>
          </a:prstGeom>
          <a:solidFill>
            <a:schemeClr val="folHlink">
              <a:alpha val="50999"/>
            </a:schemeClr>
          </a:solidFill>
          <a:ln w="9525">
            <a:solidFill>
              <a:schemeClr val="tx1"/>
            </a:solidFill>
            <a:miter lim="800000"/>
            <a:headEnd/>
            <a:tailEnd/>
          </a:ln>
          <a:effectLst/>
        </p:spPr>
        <p:txBody>
          <a:bodyPr wrap="none" anchor="ctr"/>
          <a:lstStyle/>
          <a:p>
            <a:pPr algn="ctr"/>
            <a:r>
              <a:rPr lang="en-US"/>
              <a:t>Nutrit./ NUS </a:t>
            </a:r>
          </a:p>
          <a:p>
            <a:pPr algn="ctr"/>
            <a:r>
              <a:rPr lang="en-US"/>
              <a:t>Policies </a:t>
            </a:r>
          </a:p>
          <a:p>
            <a:pPr algn="ctr"/>
            <a:r>
              <a:rPr lang="en-US"/>
              <a:t>Implemented </a:t>
            </a:r>
          </a:p>
          <a:p>
            <a:pPr algn="ctr"/>
            <a:r>
              <a:rPr lang="en-US"/>
              <a:t>by countries</a:t>
            </a:r>
          </a:p>
        </p:txBody>
      </p:sp>
      <p:sp>
        <p:nvSpPr>
          <p:cNvPr id="428076" name="AutoShape 44"/>
          <p:cNvSpPr>
            <a:spLocks noChangeArrowheads="1"/>
          </p:cNvSpPr>
          <p:nvPr/>
        </p:nvSpPr>
        <p:spPr bwMode="auto">
          <a:xfrm>
            <a:off x="6934200" y="2209800"/>
            <a:ext cx="838200" cy="457200"/>
          </a:xfrm>
          <a:prstGeom prst="flowChartProcess">
            <a:avLst/>
          </a:prstGeom>
          <a:solidFill>
            <a:srgbClr val="CCFFFF"/>
          </a:solidFill>
          <a:ln w="9525">
            <a:solidFill>
              <a:schemeClr val="tx1"/>
            </a:solidFill>
            <a:miter lim="800000"/>
            <a:headEnd/>
            <a:tailEnd/>
          </a:ln>
          <a:effectLst/>
        </p:spPr>
        <p:txBody>
          <a:bodyPr wrap="none" anchor="ctr"/>
          <a:lstStyle/>
          <a:p>
            <a:pPr algn="ctr"/>
            <a:r>
              <a:rPr lang="en-US"/>
              <a:t>diversity/IK </a:t>
            </a:r>
          </a:p>
          <a:p>
            <a:pPr algn="ctr"/>
            <a:r>
              <a:rPr lang="en-US"/>
              <a:t>of NUS</a:t>
            </a:r>
          </a:p>
          <a:p>
            <a:pPr algn="ctr"/>
            <a:r>
              <a:rPr lang="en-US"/>
              <a:t>safeguarded</a:t>
            </a:r>
          </a:p>
        </p:txBody>
      </p:sp>
      <p:sp>
        <p:nvSpPr>
          <p:cNvPr id="428077" name="AutoShape 45"/>
          <p:cNvSpPr>
            <a:spLocks noChangeArrowheads="1"/>
          </p:cNvSpPr>
          <p:nvPr/>
        </p:nvSpPr>
        <p:spPr bwMode="auto">
          <a:xfrm>
            <a:off x="7391400" y="1524000"/>
            <a:ext cx="914400" cy="457200"/>
          </a:xfrm>
          <a:prstGeom prst="flowChartProcess">
            <a:avLst/>
          </a:prstGeom>
          <a:solidFill>
            <a:srgbClr val="99CC00">
              <a:alpha val="47000"/>
            </a:srgbClr>
          </a:solidFill>
          <a:ln w="9525">
            <a:solidFill>
              <a:schemeClr val="tx1"/>
            </a:solidFill>
            <a:miter lim="800000"/>
            <a:headEnd/>
            <a:tailEnd/>
          </a:ln>
          <a:effectLst/>
        </p:spPr>
        <p:txBody>
          <a:bodyPr wrap="none" anchor="ctr"/>
          <a:lstStyle/>
          <a:p>
            <a:pPr algn="ctr"/>
            <a:r>
              <a:rPr lang="en-US"/>
              <a:t>Better access </a:t>
            </a:r>
          </a:p>
          <a:p>
            <a:pPr algn="ctr"/>
            <a:r>
              <a:rPr lang="en-US"/>
              <a:t>to basic needs </a:t>
            </a:r>
          </a:p>
        </p:txBody>
      </p:sp>
      <p:sp>
        <p:nvSpPr>
          <p:cNvPr id="428078" name="AutoShape 46"/>
          <p:cNvSpPr>
            <a:spLocks noChangeArrowheads="1"/>
          </p:cNvSpPr>
          <p:nvPr/>
        </p:nvSpPr>
        <p:spPr bwMode="auto">
          <a:xfrm>
            <a:off x="7924800" y="5257800"/>
            <a:ext cx="762000" cy="990600"/>
          </a:xfrm>
          <a:prstGeom prst="flowChartProcess">
            <a:avLst/>
          </a:prstGeom>
          <a:solidFill>
            <a:schemeClr val="folHlink">
              <a:alpha val="50999"/>
            </a:schemeClr>
          </a:solidFill>
          <a:ln w="9525">
            <a:solidFill>
              <a:schemeClr val="tx1"/>
            </a:solidFill>
            <a:miter lim="800000"/>
            <a:headEnd/>
            <a:tailEnd/>
          </a:ln>
          <a:effectLst/>
        </p:spPr>
        <p:txBody>
          <a:bodyPr wrap="none" anchor="ctr"/>
          <a:lstStyle/>
          <a:p>
            <a:pPr algn="ctr"/>
            <a:r>
              <a:rPr lang="en-US"/>
              <a:t>Better </a:t>
            </a:r>
          </a:p>
          <a:p>
            <a:pPr algn="ctr"/>
            <a:r>
              <a:rPr lang="en-US"/>
              <a:t>nutrition</a:t>
            </a:r>
          </a:p>
          <a:p>
            <a:pPr algn="ctr"/>
            <a:r>
              <a:rPr lang="en-US"/>
              <a:t>of fragile </a:t>
            </a:r>
          </a:p>
          <a:p>
            <a:pPr algn="ctr"/>
            <a:r>
              <a:rPr lang="en-US"/>
              <a:t>Groups at </a:t>
            </a:r>
          </a:p>
          <a:p>
            <a:pPr algn="ctr"/>
            <a:r>
              <a:rPr lang="en-US"/>
              <a:t>Regional/ </a:t>
            </a:r>
          </a:p>
          <a:p>
            <a:pPr algn="ctr"/>
            <a:r>
              <a:rPr lang="en-US"/>
              <a:t>ctry level</a:t>
            </a:r>
          </a:p>
        </p:txBody>
      </p:sp>
      <p:sp>
        <p:nvSpPr>
          <p:cNvPr id="428079" name="AutoShape 47"/>
          <p:cNvSpPr>
            <a:spLocks noChangeArrowheads="1"/>
          </p:cNvSpPr>
          <p:nvPr/>
        </p:nvSpPr>
        <p:spPr bwMode="auto">
          <a:xfrm>
            <a:off x="8001000" y="2895600"/>
            <a:ext cx="914400" cy="1600200"/>
          </a:xfrm>
          <a:prstGeom prst="flowChartPunchedTape">
            <a:avLst/>
          </a:prstGeom>
          <a:solidFill>
            <a:srgbClr val="99CC00">
              <a:alpha val="86000"/>
            </a:srgbClr>
          </a:solidFill>
          <a:ln w="9525">
            <a:solidFill>
              <a:schemeClr val="tx1"/>
            </a:solidFill>
            <a:miter lim="800000"/>
            <a:headEnd/>
            <a:tailEnd/>
          </a:ln>
          <a:effectLst/>
        </p:spPr>
        <p:txBody>
          <a:bodyPr wrap="none" anchor="ctr"/>
          <a:lstStyle/>
          <a:p>
            <a:pPr algn="ctr"/>
            <a:r>
              <a:rPr lang="en-US"/>
              <a:t>Enhancement </a:t>
            </a:r>
          </a:p>
          <a:p>
            <a:pPr algn="ctr"/>
            <a:r>
              <a:rPr lang="en-US"/>
              <a:t>living </a:t>
            </a:r>
          </a:p>
          <a:p>
            <a:pPr algn="ctr"/>
            <a:r>
              <a:rPr lang="en-US"/>
              <a:t>conditions </a:t>
            </a:r>
          </a:p>
          <a:p>
            <a:pPr algn="ctr"/>
            <a:r>
              <a:rPr lang="en-US"/>
              <a:t>of the poor in </a:t>
            </a:r>
          </a:p>
          <a:p>
            <a:pPr algn="ctr"/>
            <a:r>
              <a:rPr lang="en-US"/>
              <a:t>target areas </a:t>
            </a:r>
          </a:p>
          <a:p>
            <a:pPr algn="ctr"/>
            <a:r>
              <a:rPr lang="en-US"/>
              <a:t>through NUS </a:t>
            </a:r>
          </a:p>
        </p:txBody>
      </p:sp>
      <p:sp>
        <p:nvSpPr>
          <p:cNvPr id="428080" name="AutoShape 48"/>
          <p:cNvSpPr>
            <a:spLocks noChangeArrowheads="1"/>
          </p:cNvSpPr>
          <p:nvPr/>
        </p:nvSpPr>
        <p:spPr bwMode="auto">
          <a:xfrm>
            <a:off x="8153400" y="609600"/>
            <a:ext cx="609600" cy="533400"/>
          </a:xfrm>
          <a:prstGeom prst="flowChartPunchedCard">
            <a:avLst/>
          </a:prstGeom>
          <a:solidFill>
            <a:srgbClr val="99CC00">
              <a:alpha val="50000"/>
            </a:srgbClr>
          </a:solidFill>
          <a:ln w="9525">
            <a:solidFill>
              <a:schemeClr val="tx1"/>
            </a:solidFill>
            <a:miter lim="800000"/>
            <a:headEnd/>
            <a:tailEnd/>
          </a:ln>
          <a:effectLst/>
        </p:spPr>
        <p:txBody>
          <a:bodyPr wrap="none" anchor="ctr"/>
          <a:lstStyle/>
          <a:p>
            <a:pPr algn="ctr"/>
            <a:r>
              <a:rPr lang="en-US" sz="1100" b="1"/>
              <a:t>FINAL </a:t>
            </a:r>
          </a:p>
          <a:p>
            <a:pPr algn="ctr"/>
            <a:r>
              <a:rPr lang="en-US" sz="1100" b="1"/>
              <a:t>IMPACT</a:t>
            </a:r>
          </a:p>
        </p:txBody>
      </p:sp>
      <p:cxnSp>
        <p:nvCxnSpPr>
          <p:cNvPr id="428081" name="AutoShape 49"/>
          <p:cNvCxnSpPr>
            <a:cxnSpLocks noChangeShapeType="1"/>
            <a:stCxn id="428037" idx="3"/>
            <a:endCxn id="428047" idx="1"/>
          </p:cNvCxnSpPr>
          <p:nvPr/>
        </p:nvCxnSpPr>
        <p:spPr bwMode="auto">
          <a:xfrm flipV="1">
            <a:off x="1295400" y="1905000"/>
            <a:ext cx="292100" cy="723900"/>
          </a:xfrm>
          <a:prstGeom prst="bentConnector3">
            <a:avLst>
              <a:gd name="adj1" fmla="val 50000"/>
            </a:avLst>
          </a:prstGeom>
          <a:noFill/>
          <a:ln w="9525">
            <a:solidFill>
              <a:schemeClr val="tx1"/>
            </a:solidFill>
            <a:miter lim="800000"/>
            <a:headEnd/>
            <a:tailEnd type="triangle" w="med" len="med"/>
          </a:ln>
          <a:effectLst/>
        </p:spPr>
      </p:cxnSp>
      <p:cxnSp>
        <p:nvCxnSpPr>
          <p:cNvPr id="428082" name="AutoShape 50"/>
          <p:cNvCxnSpPr>
            <a:cxnSpLocks noChangeShapeType="1"/>
            <a:stCxn id="428037" idx="3"/>
            <a:endCxn id="428048" idx="1"/>
          </p:cNvCxnSpPr>
          <p:nvPr/>
        </p:nvCxnSpPr>
        <p:spPr bwMode="auto">
          <a:xfrm>
            <a:off x="1295400" y="2628900"/>
            <a:ext cx="292100" cy="266700"/>
          </a:xfrm>
          <a:prstGeom prst="bentConnector3">
            <a:avLst>
              <a:gd name="adj1" fmla="val 50000"/>
            </a:avLst>
          </a:prstGeom>
          <a:noFill/>
          <a:ln w="9525">
            <a:solidFill>
              <a:schemeClr val="tx1"/>
            </a:solidFill>
            <a:miter lim="800000"/>
            <a:headEnd/>
            <a:tailEnd type="triangle" w="med" len="med"/>
          </a:ln>
          <a:effectLst/>
        </p:spPr>
      </p:cxnSp>
      <p:cxnSp>
        <p:nvCxnSpPr>
          <p:cNvPr id="428083" name="AutoShape 51"/>
          <p:cNvCxnSpPr>
            <a:cxnSpLocks noChangeShapeType="1"/>
            <a:stCxn id="428037" idx="3"/>
            <a:endCxn id="428049" idx="1"/>
          </p:cNvCxnSpPr>
          <p:nvPr/>
        </p:nvCxnSpPr>
        <p:spPr bwMode="auto">
          <a:xfrm>
            <a:off x="1295400" y="2628900"/>
            <a:ext cx="292100" cy="1143000"/>
          </a:xfrm>
          <a:prstGeom prst="bentConnector3">
            <a:avLst>
              <a:gd name="adj1" fmla="val 50000"/>
            </a:avLst>
          </a:prstGeom>
          <a:noFill/>
          <a:ln w="9525">
            <a:solidFill>
              <a:schemeClr val="tx1"/>
            </a:solidFill>
            <a:miter lim="800000"/>
            <a:headEnd/>
            <a:tailEnd type="triangle" w="med" len="med"/>
          </a:ln>
          <a:effectLst/>
        </p:spPr>
      </p:cxnSp>
      <p:cxnSp>
        <p:nvCxnSpPr>
          <p:cNvPr id="428084" name="AutoShape 52"/>
          <p:cNvCxnSpPr>
            <a:cxnSpLocks noChangeShapeType="1"/>
            <a:stCxn id="428037" idx="3"/>
            <a:endCxn id="428050" idx="1"/>
          </p:cNvCxnSpPr>
          <p:nvPr/>
        </p:nvCxnSpPr>
        <p:spPr bwMode="auto">
          <a:xfrm>
            <a:off x="1295400" y="2628900"/>
            <a:ext cx="304800" cy="2057400"/>
          </a:xfrm>
          <a:prstGeom prst="bentConnector3">
            <a:avLst>
              <a:gd name="adj1" fmla="val 50000"/>
            </a:avLst>
          </a:prstGeom>
          <a:noFill/>
          <a:ln w="9525">
            <a:solidFill>
              <a:schemeClr val="tx1"/>
            </a:solidFill>
            <a:miter lim="800000"/>
            <a:headEnd/>
            <a:tailEnd type="triangle" w="med" len="med"/>
          </a:ln>
          <a:effectLst/>
        </p:spPr>
      </p:cxnSp>
      <p:cxnSp>
        <p:nvCxnSpPr>
          <p:cNvPr id="428085" name="AutoShape 53"/>
          <p:cNvCxnSpPr>
            <a:cxnSpLocks noChangeShapeType="1"/>
            <a:stCxn id="428037" idx="3"/>
            <a:endCxn id="428051" idx="1"/>
          </p:cNvCxnSpPr>
          <p:nvPr/>
        </p:nvCxnSpPr>
        <p:spPr bwMode="auto">
          <a:xfrm>
            <a:off x="1295400" y="2628900"/>
            <a:ext cx="292100" cy="2705100"/>
          </a:xfrm>
          <a:prstGeom prst="bentConnector3">
            <a:avLst>
              <a:gd name="adj1" fmla="val 50000"/>
            </a:avLst>
          </a:prstGeom>
          <a:noFill/>
          <a:ln w="9525">
            <a:solidFill>
              <a:schemeClr val="tx1"/>
            </a:solidFill>
            <a:miter lim="800000"/>
            <a:headEnd/>
            <a:tailEnd type="triangle" w="med" len="med"/>
          </a:ln>
          <a:effectLst/>
        </p:spPr>
      </p:cxnSp>
      <p:cxnSp>
        <p:nvCxnSpPr>
          <p:cNvPr id="428086" name="AutoShape 54"/>
          <p:cNvCxnSpPr>
            <a:cxnSpLocks noChangeShapeType="1"/>
            <a:stCxn id="428037" idx="3"/>
            <a:endCxn id="428052" idx="1"/>
          </p:cNvCxnSpPr>
          <p:nvPr/>
        </p:nvCxnSpPr>
        <p:spPr bwMode="auto">
          <a:xfrm>
            <a:off x="1295400" y="2628900"/>
            <a:ext cx="292100" cy="3517900"/>
          </a:xfrm>
          <a:prstGeom prst="bentConnector3">
            <a:avLst>
              <a:gd name="adj1" fmla="val 50000"/>
            </a:avLst>
          </a:prstGeom>
          <a:noFill/>
          <a:ln w="9525">
            <a:solidFill>
              <a:schemeClr val="tx1"/>
            </a:solidFill>
            <a:miter lim="800000"/>
            <a:headEnd/>
            <a:tailEnd type="triangle" w="med" len="med"/>
          </a:ln>
          <a:effectLst/>
        </p:spPr>
      </p:cxnSp>
      <p:cxnSp>
        <p:nvCxnSpPr>
          <p:cNvPr id="428087" name="AutoShape 55"/>
          <p:cNvCxnSpPr>
            <a:cxnSpLocks noChangeShapeType="1"/>
            <a:stCxn id="428038" idx="3"/>
            <a:endCxn id="428049" idx="1"/>
          </p:cNvCxnSpPr>
          <p:nvPr/>
        </p:nvCxnSpPr>
        <p:spPr bwMode="auto">
          <a:xfrm>
            <a:off x="1295400" y="3543300"/>
            <a:ext cx="292100" cy="228600"/>
          </a:xfrm>
          <a:prstGeom prst="bentConnector3">
            <a:avLst>
              <a:gd name="adj1" fmla="val 50000"/>
            </a:avLst>
          </a:prstGeom>
          <a:noFill/>
          <a:ln w="9525">
            <a:solidFill>
              <a:schemeClr val="tx1"/>
            </a:solidFill>
            <a:miter lim="800000"/>
            <a:headEnd/>
            <a:tailEnd type="triangle" w="med" len="med"/>
          </a:ln>
          <a:effectLst/>
        </p:spPr>
      </p:cxnSp>
      <p:cxnSp>
        <p:nvCxnSpPr>
          <p:cNvPr id="428088" name="AutoShape 56"/>
          <p:cNvCxnSpPr>
            <a:cxnSpLocks noChangeShapeType="1"/>
            <a:stCxn id="428039" idx="3"/>
            <a:endCxn id="428049" idx="1"/>
          </p:cNvCxnSpPr>
          <p:nvPr/>
        </p:nvCxnSpPr>
        <p:spPr bwMode="auto">
          <a:xfrm flipV="1">
            <a:off x="1295400" y="3771900"/>
            <a:ext cx="292100" cy="609600"/>
          </a:xfrm>
          <a:prstGeom prst="bentConnector3">
            <a:avLst>
              <a:gd name="adj1" fmla="val 50000"/>
            </a:avLst>
          </a:prstGeom>
          <a:noFill/>
          <a:ln w="9525">
            <a:solidFill>
              <a:schemeClr val="tx1"/>
            </a:solidFill>
            <a:miter lim="800000"/>
            <a:headEnd/>
            <a:tailEnd type="triangle" w="med" len="med"/>
          </a:ln>
          <a:effectLst/>
        </p:spPr>
      </p:cxnSp>
      <p:cxnSp>
        <p:nvCxnSpPr>
          <p:cNvPr id="428089" name="AutoShape 57"/>
          <p:cNvCxnSpPr>
            <a:cxnSpLocks noChangeShapeType="1"/>
            <a:stCxn id="428039" idx="3"/>
            <a:endCxn id="428051" idx="1"/>
          </p:cNvCxnSpPr>
          <p:nvPr/>
        </p:nvCxnSpPr>
        <p:spPr bwMode="auto">
          <a:xfrm>
            <a:off x="1295400" y="4381500"/>
            <a:ext cx="292100" cy="952500"/>
          </a:xfrm>
          <a:prstGeom prst="bentConnector3">
            <a:avLst>
              <a:gd name="adj1" fmla="val 50000"/>
            </a:avLst>
          </a:prstGeom>
          <a:noFill/>
          <a:ln w="9525">
            <a:solidFill>
              <a:schemeClr val="tx1"/>
            </a:solidFill>
            <a:miter lim="800000"/>
            <a:headEnd/>
            <a:tailEnd type="triangle" w="med" len="med"/>
          </a:ln>
          <a:effectLst/>
        </p:spPr>
      </p:cxnSp>
      <p:cxnSp>
        <p:nvCxnSpPr>
          <p:cNvPr id="428090" name="AutoShape 58"/>
          <p:cNvCxnSpPr>
            <a:cxnSpLocks noChangeShapeType="1"/>
            <a:stCxn id="428040" idx="3"/>
            <a:endCxn id="428051" idx="1"/>
          </p:cNvCxnSpPr>
          <p:nvPr/>
        </p:nvCxnSpPr>
        <p:spPr bwMode="auto">
          <a:xfrm>
            <a:off x="1295400" y="5219700"/>
            <a:ext cx="292100" cy="114300"/>
          </a:xfrm>
          <a:prstGeom prst="bentConnector3">
            <a:avLst>
              <a:gd name="adj1" fmla="val 50000"/>
            </a:avLst>
          </a:prstGeom>
          <a:noFill/>
          <a:ln w="9525">
            <a:solidFill>
              <a:schemeClr val="tx1"/>
            </a:solidFill>
            <a:miter lim="800000"/>
            <a:headEnd/>
            <a:tailEnd type="triangle" w="med" len="med"/>
          </a:ln>
          <a:effectLst/>
        </p:spPr>
      </p:cxnSp>
      <p:cxnSp>
        <p:nvCxnSpPr>
          <p:cNvPr id="428091" name="AutoShape 59"/>
          <p:cNvCxnSpPr>
            <a:cxnSpLocks noChangeShapeType="1"/>
            <a:stCxn id="428047" idx="3"/>
            <a:endCxn id="428054" idx="1"/>
          </p:cNvCxnSpPr>
          <p:nvPr/>
        </p:nvCxnSpPr>
        <p:spPr bwMode="auto">
          <a:xfrm flipV="1">
            <a:off x="2654300" y="1714500"/>
            <a:ext cx="317500" cy="190500"/>
          </a:xfrm>
          <a:prstGeom prst="bentConnector3">
            <a:avLst>
              <a:gd name="adj1" fmla="val 50000"/>
            </a:avLst>
          </a:prstGeom>
          <a:noFill/>
          <a:ln w="9525">
            <a:solidFill>
              <a:schemeClr val="tx1"/>
            </a:solidFill>
            <a:miter lim="800000"/>
            <a:headEnd/>
            <a:tailEnd type="triangle" w="med" len="med"/>
          </a:ln>
          <a:effectLst/>
        </p:spPr>
      </p:cxnSp>
      <p:cxnSp>
        <p:nvCxnSpPr>
          <p:cNvPr id="428092" name="AutoShape 60"/>
          <p:cNvCxnSpPr>
            <a:cxnSpLocks noChangeShapeType="1"/>
            <a:stCxn id="428047" idx="3"/>
            <a:endCxn id="428055" idx="1"/>
          </p:cNvCxnSpPr>
          <p:nvPr/>
        </p:nvCxnSpPr>
        <p:spPr bwMode="auto">
          <a:xfrm>
            <a:off x="2654300" y="1905000"/>
            <a:ext cx="317500" cy="508000"/>
          </a:xfrm>
          <a:prstGeom prst="bentConnector3">
            <a:avLst>
              <a:gd name="adj1" fmla="val 50000"/>
            </a:avLst>
          </a:prstGeom>
          <a:noFill/>
          <a:ln w="9525">
            <a:solidFill>
              <a:schemeClr val="tx1"/>
            </a:solidFill>
            <a:miter lim="800000"/>
            <a:headEnd/>
            <a:tailEnd type="triangle" w="med" len="med"/>
          </a:ln>
          <a:effectLst/>
        </p:spPr>
      </p:cxnSp>
      <p:cxnSp>
        <p:nvCxnSpPr>
          <p:cNvPr id="428093" name="AutoShape 61"/>
          <p:cNvCxnSpPr>
            <a:cxnSpLocks noChangeShapeType="1"/>
            <a:stCxn id="428047" idx="3"/>
            <a:endCxn id="428056" idx="1"/>
          </p:cNvCxnSpPr>
          <p:nvPr/>
        </p:nvCxnSpPr>
        <p:spPr bwMode="auto">
          <a:xfrm>
            <a:off x="2654300" y="1905000"/>
            <a:ext cx="317500" cy="1231900"/>
          </a:xfrm>
          <a:prstGeom prst="bentConnector3">
            <a:avLst>
              <a:gd name="adj1" fmla="val 50000"/>
            </a:avLst>
          </a:prstGeom>
          <a:noFill/>
          <a:ln w="9525">
            <a:solidFill>
              <a:schemeClr val="tx1"/>
            </a:solidFill>
            <a:miter lim="800000"/>
            <a:headEnd/>
            <a:tailEnd type="triangle" w="med" len="med"/>
          </a:ln>
          <a:effectLst/>
        </p:spPr>
      </p:cxnSp>
      <p:cxnSp>
        <p:nvCxnSpPr>
          <p:cNvPr id="428094" name="AutoShape 62"/>
          <p:cNvCxnSpPr>
            <a:cxnSpLocks noChangeShapeType="1"/>
            <a:stCxn id="428047" idx="3"/>
            <a:endCxn id="428057" idx="1"/>
          </p:cNvCxnSpPr>
          <p:nvPr/>
        </p:nvCxnSpPr>
        <p:spPr bwMode="auto">
          <a:xfrm>
            <a:off x="2654300" y="1905000"/>
            <a:ext cx="317500" cy="2025650"/>
          </a:xfrm>
          <a:prstGeom prst="bentConnector3">
            <a:avLst>
              <a:gd name="adj1" fmla="val 50000"/>
            </a:avLst>
          </a:prstGeom>
          <a:noFill/>
          <a:ln w="9525">
            <a:solidFill>
              <a:schemeClr val="tx1"/>
            </a:solidFill>
            <a:miter lim="800000"/>
            <a:headEnd/>
            <a:tailEnd type="triangle" w="med" len="med"/>
          </a:ln>
          <a:effectLst/>
        </p:spPr>
      </p:cxnSp>
      <p:cxnSp>
        <p:nvCxnSpPr>
          <p:cNvPr id="428095" name="AutoShape 63"/>
          <p:cNvCxnSpPr>
            <a:cxnSpLocks noChangeShapeType="1"/>
            <a:stCxn id="428047" idx="3"/>
            <a:endCxn id="428058" idx="1"/>
          </p:cNvCxnSpPr>
          <p:nvPr/>
        </p:nvCxnSpPr>
        <p:spPr bwMode="auto">
          <a:xfrm>
            <a:off x="2654300" y="1905000"/>
            <a:ext cx="317500" cy="2838450"/>
          </a:xfrm>
          <a:prstGeom prst="bentConnector3">
            <a:avLst>
              <a:gd name="adj1" fmla="val 50000"/>
            </a:avLst>
          </a:prstGeom>
          <a:noFill/>
          <a:ln w="9525">
            <a:solidFill>
              <a:schemeClr val="tx1"/>
            </a:solidFill>
            <a:miter lim="800000"/>
            <a:headEnd/>
            <a:tailEnd type="triangle" w="med" len="med"/>
          </a:ln>
          <a:effectLst/>
        </p:spPr>
      </p:cxnSp>
      <p:cxnSp>
        <p:nvCxnSpPr>
          <p:cNvPr id="428096" name="AutoShape 64"/>
          <p:cNvCxnSpPr>
            <a:cxnSpLocks noChangeShapeType="1"/>
            <a:stCxn id="428048" idx="3"/>
            <a:endCxn id="428055" idx="1"/>
          </p:cNvCxnSpPr>
          <p:nvPr/>
        </p:nvCxnSpPr>
        <p:spPr bwMode="auto">
          <a:xfrm flipV="1">
            <a:off x="2654300" y="2413000"/>
            <a:ext cx="317500" cy="482600"/>
          </a:xfrm>
          <a:prstGeom prst="bentConnector3">
            <a:avLst>
              <a:gd name="adj1" fmla="val 50000"/>
            </a:avLst>
          </a:prstGeom>
          <a:noFill/>
          <a:ln w="9525">
            <a:solidFill>
              <a:schemeClr val="tx1"/>
            </a:solidFill>
            <a:miter lim="800000"/>
            <a:headEnd/>
            <a:tailEnd type="triangle" w="med" len="med"/>
          </a:ln>
          <a:effectLst/>
        </p:spPr>
      </p:cxnSp>
      <p:cxnSp>
        <p:nvCxnSpPr>
          <p:cNvPr id="428097" name="AutoShape 65"/>
          <p:cNvCxnSpPr>
            <a:cxnSpLocks noChangeShapeType="1"/>
            <a:stCxn id="428049" idx="3"/>
            <a:endCxn id="428056" idx="1"/>
          </p:cNvCxnSpPr>
          <p:nvPr/>
        </p:nvCxnSpPr>
        <p:spPr bwMode="auto">
          <a:xfrm flipV="1">
            <a:off x="2654300" y="3136900"/>
            <a:ext cx="317500" cy="635000"/>
          </a:xfrm>
          <a:prstGeom prst="bentConnector3">
            <a:avLst>
              <a:gd name="adj1" fmla="val 50000"/>
            </a:avLst>
          </a:prstGeom>
          <a:noFill/>
          <a:ln w="9525">
            <a:solidFill>
              <a:schemeClr val="tx1"/>
            </a:solidFill>
            <a:miter lim="800000"/>
            <a:headEnd/>
            <a:tailEnd type="triangle" w="med" len="med"/>
          </a:ln>
          <a:effectLst/>
        </p:spPr>
      </p:cxnSp>
      <p:cxnSp>
        <p:nvCxnSpPr>
          <p:cNvPr id="428098" name="AutoShape 66"/>
          <p:cNvCxnSpPr>
            <a:cxnSpLocks noChangeShapeType="1"/>
            <a:stCxn id="428050" idx="3"/>
            <a:endCxn id="428057" idx="1"/>
          </p:cNvCxnSpPr>
          <p:nvPr/>
        </p:nvCxnSpPr>
        <p:spPr bwMode="auto">
          <a:xfrm flipV="1">
            <a:off x="2667000" y="3930650"/>
            <a:ext cx="304800" cy="755650"/>
          </a:xfrm>
          <a:prstGeom prst="bentConnector3">
            <a:avLst>
              <a:gd name="adj1" fmla="val 50000"/>
            </a:avLst>
          </a:prstGeom>
          <a:noFill/>
          <a:ln w="9525">
            <a:solidFill>
              <a:schemeClr val="tx1"/>
            </a:solidFill>
            <a:miter lim="800000"/>
            <a:headEnd/>
            <a:tailEnd type="triangle" w="med" len="med"/>
          </a:ln>
          <a:effectLst/>
        </p:spPr>
      </p:cxnSp>
      <p:cxnSp>
        <p:nvCxnSpPr>
          <p:cNvPr id="428099" name="AutoShape 67"/>
          <p:cNvCxnSpPr>
            <a:cxnSpLocks noChangeShapeType="1"/>
            <a:stCxn id="428051" idx="3"/>
            <a:endCxn id="428059" idx="1"/>
          </p:cNvCxnSpPr>
          <p:nvPr/>
        </p:nvCxnSpPr>
        <p:spPr bwMode="auto">
          <a:xfrm>
            <a:off x="2654300" y="5334000"/>
            <a:ext cx="317500" cy="304800"/>
          </a:xfrm>
          <a:prstGeom prst="bentConnector3">
            <a:avLst>
              <a:gd name="adj1" fmla="val 50000"/>
            </a:avLst>
          </a:prstGeom>
          <a:noFill/>
          <a:ln w="9525">
            <a:solidFill>
              <a:schemeClr val="tx1"/>
            </a:solidFill>
            <a:miter lim="800000"/>
            <a:headEnd/>
            <a:tailEnd type="triangle" w="med" len="med"/>
          </a:ln>
          <a:effectLst/>
        </p:spPr>
      </p:cxnSp>
      <p:cxnSp>
        <p:nvCxnSpPr>
          <p:cNvPr id="428100" name="AutoShape 68"/>
          <p:cNvCxnSpPr>
            <a:cxnSpLocks noChangeShapeType="1"/>
            <a:stCxn id="428052" idx="3"/>
            <a:endCxn id="428059" idx="1"/>
          </p:cNvCxnSpPr>
          <p:nvPr/>
        </p:nvCxnSpPr>
        <p:spPr bwMode="auto">
          <a:xfrm flipV="1">
            <a:off x="2654300" y="5638800"/>
            <a:ext cx="317500" cy="508000"/>
          </a:xfrm>
          <a:prstGeom prst="bentConnector3">
            <a:avLst>
              <a:gd name="adj1" fmla="val 50000"/>
            </a:avLst>
          </a:prstGeom>
          <a:noFill/>
          <a:ln w="9525">
            <a:solidFill>
              <a:schemeClr val="tx1"/>
            </a:solidFill>
            <a:miter lim="800000"/>
            <a:headEnd/>
            <a:tailEnd type="triangle" w="med" len="med"/>
          </a:ln>
          <a:effectLst/>
        </p:spPr>
      </p:cxnSp>
      <p:cxnSp>
        <p:nvCxnSpPr>
          <p:cNvPr id="428101" name="AutoShape 69"/>
          <p:cNvCxnSpPr>
            <a:cxnSpLocks noChangeShapeType="1"/>
            <a:stCxn id="428054" idx="3"/>
            <a:endCxn id="428061" idx="1"/>
          </p:cNvCxnSpPr>
          <p:nvPr/>
        </p:nvCxnSpPr>
        <p:spPr bwMode="auto">
          <a:xfrm>
            <a:off x="4038600" y="1714500"/>
            <a:ext cx="152400" cy="457200"/>
          </a:xfrm>
          <a:prstGeom prst="bentConnector3">
            <a:avLst>
              <a:gd name="adj1" fmla="val 50000"/>
            </a:avLst>
          </a:prstGeom>
          <a:noFill/>
          <a:ln w="9525">
            <a:solidFill>
              <a:schemeClr val="tx1"/>
            </a:solidFill>
            <a:miter lim="800000"/>
            <a:headEnd/>
            <a:tailEnd type="triangle" w="med" len="med"/>
          </a:ln>
          <a:effectLst/>
        </p:spPr>
      </p:cxnSp>
      <p:cxnSp>
        <p:nvCxnSpPr>
          <p:cNvPr id="428102" name="AutoShape 70"/>
          <p:cNvCxnSpPr>
            <a:cxnSpLocks noChangeShapeType="1"/>
            <a:stCxn id="428055" idx="3"/>
            <a:endCxn id="428061" idx="1"/>
          </p:cNvCxnSpPr>
          <p:nvPr/>
        </p:nvCxnSpPr>
        <p:spPr bwMode="auto">
          <a:xfrm flipV="1">
            <a:off x="4038600" y="2171700"/>
            <a:ext cx="152400" cy="241300"/>
          </a:xfrm>
          <a:prstGeom prst="bentConnector3">
            <a:avLst>
              <a:gd name="adj1" fmla="val 50000"/>
            </a:avLst>
          </a:prstGeom>
          <a:noFill/>
          <a:ln w="9525">
            <a:solidFill>
              <a:schemeClr val="tx1"/>
            </a:solidFill>
            <a:miter lim="800000"/>
            <a:headEnd/>
            <a:tailEnd type="triangle" w="med" len="med"/>
          </a:ln>
          <a:effectLst/>
        </p:spPr>
      </p:cxnSp>
      <p:cxnSp>
        <p:nvCxnSpPr>
          <p:cNvPr id="428103" name="AutoShape 71"/>
          <p:cNvCxnSpPr>
            <a:cxnSpLocks noChangeShapeType="1"/>
            <a:stCxn id="428055" idx="3"/>
            <a:endCxn id="428065" idx="1"/>
          </p:cNvCxnSpPr>
          <p:nvPr/>
        </p:nvCxnSpPr>
        <p:spPr bwMode="auto">
          <a:xfrm>
            <a:off x="4038600" y="2413000"/>
            <a:ext cx="190500" cy="749300"/>
          </a:xfrm>
          <a:prstGeom prst="bentConnector3">
            <a:avLst>
              <a:gd name="adj1" fmla="val 50000"/>
            </a:avLst>
          </a:prstGeom>
          <a:noFill/>
          <a:ln w="9525">
            <a:solidFill>
              <a:schemeClr val="tx1"/>
            </a:solidFill>
            <a:miter lim="800000"/>
            <a:headEnd/>
            <a:tailEnd type="triangle" w="med" len="med"/>
          </a:ln>
          <a:effectLst/>
        </p:spPr>
      </p:cxnSp>
      <p:cxnSp>
        <p:nvCxnSpPr>
          <p:cNvPr id="428104" name="AutoShape 72"/>
          <p:cNvCxnSpPr>
            <a:cxnSpLocks noChangeShapeType="1"/>
            <a:stCxn id="428056" idx="3"/>
            <a:endCxn id="428065" idx="1"/>
          </p:cNvCxnSpPr>
          <p:nvPr/>
        </p:nvCxnSpPr>
        <p:spPr bwMode="auto">
          <a:xfrm>
            <a:off x="4038600" y="3136900"/>
            <a:ext cx="190500" cy="25400"/>
          </a:xfrm>
          <a:prstGeom prst="bentConnector3">
            <a:avLst>
              <a:gd name="adj1" fmla="val 50000"/>
            </a:avLst>
          </a:prstGeom>
          <a:noFill/>
          <a:ln w="9525">
            <a:solidFill>
              <a:schemeClr val="tx1"/>
            </a:solidFill>
            <a:miter lim="800000"/>
            <a:headEnd/>
            <a:tailEnd type="triangle" w="med" len="med"/>
          </a:ln>
          <a:effectLst/>
        </p:spPr>
      </p:cxnSp>
      <p:cxnSp>
        <p:nvCxnSpPr>
          <p:cNvPr id="428105" name="AutoShape 73"/>
          <p:cNvCxnSpPr>
            <a:cxnSpLocks noChangeShapeType="1"/>
            <a:stCxn id="428057" idx="3"/>
            <a:endCxn id="428062" idx="1"/>
          </p:cNvCxnSpPr>
          <p:nvPr/>
        </p:nvCxnSpPr>
        <p:spPr bwMode="auto">
          <a:xfrm>
            <a:off x="4038600" y="3930650"/>
            <a:ext cx="228600" cy="298450"/>
          </a:xfrm>
          <a:prstGeom prst="bentConnector3">
            <a:avLst>
              <a:gd name="adj1" fmla="val 50000"/>
            </a:avLst>
          </a:prstGeom>
          <a:noFill/>
          <a:ln w="9525">
            <a:solidFill>
              <a:schemeClr val="tx1"/>
            </a:solidFill>
            <a:miter lim="800000"/>
            <a:headEnd/>
            <a:tailEnd type="triangle" w="med" len="med"/>
          </a:ln>
          <a:effectLst/>
        </p:spPr>
      </p:cxnSp>
      <p:cxnSp>
        <p:nvCxnSpPr>
          <p:cNvPr id="428106" name="AutoShape 74"/>
          <p:cNvCxnSpPr>
            <a:cxnSpLocks noChangeShapeType="1"/>
            <a:stCxn id="428058" idx="3"/>
            <a:endCxn id="428062" idx="1"/>
          </p:cNvCxnSpPr>
          <p:nvPr/>
        </p:nvCxnSpPr>
        <p:spPr bwMode="auto">
          <a:xfrm flipV="1">
            <a:off x="4038600" y="4229100"/>
            <a:ext cx="228600" cy="514350"/>
          </a:xfrm>
          <a:prstGeom prst="bentConnector3">
            <a:avLst>
              <a:gd name="adj1" fmla="val 50000"/>
            </a:avLst>
          </a:prstGeom>
          <a:noFill/>
          <a:ln w="9525">
            <a:solidFill>
              <a:schemeClr val="tx1"/>
            </a:solidFill>
            <a:miter lim="800000"/>
            <a:headEnd/>
            <a:tailEnd type="triangle" w="med" len="med"/>
          </a:ln>
          <a:effectLst/>
        </p:spPr>
      </p:cxnSp>
      <p:cxnSp>
        <p:nvCxnSpPr>
          <p:cNvPr id="428107" name="AutoShape 75"/>
          <p:cNvCxnSpPr>
            <a:cxnSpLocks noChangeShapeType="1"/>
            <a:stCxn id="428059" idx="3"/>
            <a:endCxn id="428063" idx="1"/>
          </p:cNvCxnSpPr>
          <p:nvPr/>
        </p:nvCxnSpPr>
        <p:spPr bwMode="auto">
          <a:xfrm flipV="1">
            <a:off x="4038600" y="4991100"/>
            <a:ext cx="228600" cy="647700"/>
          </a:xfrm>
          <a:prstGeom prst="bentConnector3">
            <a:avLst>
              <a:gd name="adj1" fmla="val 50000"/>
            </a:avLst>
          </a:prstGeom>
          <a:noFill/>
          <a:ln w="9525">
            <a:solidFill>
              <a:schemeClr val="tx1"/>
            </a:solidFill>
            <a:miter lim="800000"/>
            <a:headEnd/>
            <a:tailEnd type="triangle" w="med" len="med"/>
          </a:ln>
          <a:effectLst/>
        </p:spPr>
      </p:cxnSp>
      <p:cxnSp>
        <p:nvCxnSpPr>
          <p:cNvPr id="428108" name="AutoShape 76"/>
          <p:cNvCxnSpPr>
            <a:cxnSpLocks noChangeShapeType="1"/>
            <a:stCxn id="428059" idx="3"/>
            <a:endCxn id="428066" idx="1"/>
          </p:cNvCxnSpPr>
          <p:nvPr/>
        </p:nvCxnSpPr>
        <p:spPr bwMode="auto">
          <a:xfrm>
            <a:off x="4038600" y="5638800"/>
            <a:ext cx="228600" cy="273050"/>
          </a:xfrm>
          <a:prstGeom prst="bentConnector3">
            <a:avLst>
              <a:gd name="adj1" fmla="val 50000"/>
            </a:avLst>
          </a:prstGeom>
          <a:noFill/>
          <a:ln w="9525">
            <a:solidFill>
              <a:schemeClr val="tx1"/>
            </a:solidFill>
            <a:miter lim="800000"/>
            <a:headEnd/>
            <a:tailEnd type="triangle" w="med" len="med"/>
          </a:ln>
          <a:effectLst/>
        </p:spPr>
      </p:cxnSp>
      <p:cxnSp>
        <p:nvCxnSpPr>
          <p:cNvPr id="428109" name="AutoShape 77"/>
          <p:cNvCxnSpPr>
            <a:cxnSpLocks noChangeShapeType="1"/>
            <a:stCxn id="428061" idx="3"/>
            <a:endCxn id="428067" idx="1"/>
          </p:cNvCxnSpPr>
          <p:nvPr/>
        </p:nvCxnSpPr>
        <p:spPr bwMode="auto">
          <a:xfrm>
            <a:off x="5257800" y="2171700"/>
            <a:ext cx="304800" cy="0"/>
          </a:xfrm>
          <a:prstGeom prst="straightConnector1">
            <a:avLst/>
          </a:prstGeom>
          <a:noFill/>
          <a:ln w="9525">
            <a:solidFill>
              <a:schemeClr val="tx1"/>
            </a:solidFill>
            <a:round/>
            <a:headEnd/>
            <a:tailEnd type="triangle" w="med" len="med"/>
          </a:ln>
          <a:effectLst/>
        </p:spPr>
      </p:cxnSp>
      <p:cxnSp>
        <p:nvCxnSpPr>
          <p:cNvPr id="428110" name="AutoShape 78"/>
          <p:cNvCxnSpPr>
            <a:cxnSpLocks noChangeShapeType="1"/>
            <a:stCxn id="428061" idx="3"/>
            <a:endCxn id="428068" idx="1"/>
          </p:cNvCxnSpPr>
          <p:nvPr/>
        </p:nvCxnSpPr>
        <p:spPr bwMode="auto">
          <a:xfrm>
            <a:off x="5257800" y="2171700"/>
            <a:ext cx="304800" cy="990600"/>
          </a:xfrm>
          <a:prstGeom prst="bentConnector3">
            <a:avLst>
              <a:gd name="adj1" fmla="val 50000"/>
            </a:avLst>
          </a:prstGeom>
          <a:noFill/>
          <a:ln w="9525">
            <a:solidFill>
              <a:schemeClr val="tx1"/>
            </a:solidFill>
            <a:miter lim="800000"/>
            <a:headEnd/>
            <a:tailEnd type="triangle" w="med" len="med"/>
          </a:ln>
          <a:effectLst/>
        </p:spPr>
      </p:cxnSp>
      <p:cxnSp>
        <p:nvCxnSpPr>
          <p:cNvPr id="428111" name="AutoShape 79"/>
          <p:cNvCxnSpPr>
            <a:cxnSpLocks noChangeShapeType="1"/>
            <a:stCxn id="428065" idx="3"/>
            <a:endCxn id="428068" idx="1"/>
          </p:cNvCxnSpPr>
          <p:nvPr/>
        </p:nvCxnSpPr>
        <p:spPr bwMode="auto">
          <a:xfrm>
            <a:off x="5295900" y="3162300"/>
            <a:ext cx="266700" cy="0"/>
          </a:xfrm>
          <a:prstGeom prst="straightConnector1">
            <a:avLst/>
          </a:prstGeom>
          <a:noFill/>
          <a:ln w="9525">
            <a:solidFill>
              <a:schemeClr val="tx1"/>
            </a:solidFill>
            <a:round/>
            <a:headEnd/>
            <a:tailEnd type="triangle" w="med" len="med"/>
          </a:ln>
          <a:effectLst/>
        </p:spPr>
      </p:cxnSp>
      <p:cxnSp>
        <p:nvCxnSpPr>
          <p:cNvPr id="428112" name="AutoShape 80"/>
          <p:cNvCxnSpPr>
            <a:cxnSpLocks noChangeShapeType="1"/>
            <a:stCxn id="428062" idx="3"/>
            <a:endCxn id="428069" idx="1"/>
          </p:cNvCxnSpPr>
          <p:nvPr/>
        </p:nvCxnSpPr>
        <p:spPr bwMode="auto">
          <a:xfrm>
            <a:off x="5334000" y="4229100"/>
            <a:ext cx="228600" cy="0"/>
          </a:xfrm>
          <a:prstGeom prst="straightConnector1">
            <a:avLst/>
          </a:prstGeom>
          <a:noFill/>
          <a:ln w="9525">
            <a:solidFill>
              <a:schemeClr val="tx1"/>
            </a:solidFill>
            <a:round/>
            <a:headEnd/>
            <a:tailEnd type="triangle" w="med" len="med"/>
          </a:ln>
          <a:effectLst/>
        </p:spPr>
      </p:cxnSp>
      <p:cxnSp>
        <p:nvCxnSpPr>
          <p:cNvPr id="428113" name="AutoShape 81"/>
          <p:cNvCxnSpPr>
            <a:cxnSpLocks noChangeShapeType="1"/>
            <a:stCxn id="428063" idx="3"/>
            <a:endCxn id="428071" idx="1"/>
          </p:cNvCxnSpPr>
          <p:nvPr/>
        </p:nvCxnSpPr>
        <p:spPr bwMode="auto">
          <a:xfrm>
            <a:off x="5334000" y="4991100"/>
            <a:ext cx="266700" cy="647700"/>
          </a:xfrm>
          <a:prstGeom prst="bentConnector3">
            <a:avLst>
              <a:gd name="adj1" fmla="val 50000"/>
            </a:avLst>
          </a:prstGeom>
          <a:noFill/>
          <a:ln w="9525">
            <a:solidFill>
              <a:schemeClr val="tx1"/>
            </a:solidFill>
            <a:miter lim="800000"/>
            <a:headEnd/>
            <a:tailEnd type="triangle" w="med" len="med"/>
          </a:ln>
          <a:effectLst/>
        </p:spPr>
      </p:cxnSp>
      <p:cxnSp>
        <p:nvCxnSpPr>
          <p:cNvPr id="428114" name="AutoShape 82"/>
          <p:cNvCxnSpPr>
            <a:cxnSpLocks noChangeShapeType="1"/>
            <a:stCxn id="428066" idx="3"/>
            <a:endCxn id="428071" idx="1"/>
          </p:cNvCxnSpPr>
          <p:nvPr/>
        </p:nvCxnSpPr>
        <p:spPr bwMode="auto">
          <a:xfrm flipV="1">
            <a:off x="5334000" y="5638800"/>
            <a:ext cx="266700" cy="273050"/>
          </a:xfrm>
          <a:prstGeom prst="bentConnector3">
            <a:avLst>
              <a:gd name="adj1" fmla="val 50000"/>
            </a:avLst>
          </a:prstGeom>
          <a:noFill/>
          <a:ln w="9525">
            <a:solidFill>
              <a:schemeClr val="tx1"/>
            </a:solidFill>
            <a:miter lim="800000"/>
            <a:headEnd/>
            <a:tailEnd type="triangle" w="med" len="med"/>
          </a:ln>
          <a:effectLst/>
        </p:spPr>
      </p:cxnSp>
      <p:cxnSp>
        <p:nvCxnSpPr>
          <p:cNvPr id="428115" name="AutoShape 83"/>
          <p:cNvCxnSpPr>
            <a:cxnSpLocks noChangeShapeType="1"/>
            <a:stCxn id="428067" idx="3"/>
            <a:endCxn id="428076" idx="1"/>
          </p:cNvCxnSpPr>
          <p:nvPr/>
        </p:nvCxnSpPr>
        <p:spPr bwMode="auto">
          <a:xfrm>
            <a:off x="6629400" y="2171700"/>
            <a:ext cx="304800" cy="266700"/>
          </a:xfrm>
          <a:prstGeom prst="bentConnector3">
            <a:avLst>
              <a:gd name="adj1" fmla="val 50000"/>
            </a:avLst>
          </a:prstGeom>
          <a:noFill/>
          <a:ln w="9525">
            <a:solidFill>
              <a:schemeClr val="tx1"/>
            </a:solidFill>
            <a:miter lim="800000"/>
            <a:headEnd/>
            <a:tailEnd type="triangle" w="med" len="med"/>
          </a:ln>
          <a:effectLst/>
        </p:spPr>
      </p:cxnSp>
      <p:cxnSp>
        <p:nvCxnSpPr>
          <p:cNvPr id="428116" name="AutoShape 84"/>
          <p:cNvCxnSpPr>
            <a:cxnSpLocks noChangeShapeType="1"/>
            <a:stCxn id="428067" idx="3"/>
            <a:endCxn id="428072" idx="1"/>
          </p:cNvCxnSpPr>
          <p:nvPr/>
        </p:nvCxnSpPr>
        <p:spPr bwMode="auto">
          <a:xfrm>
            <a:off x="6629400" y="2171700"/>
            <a:ext cx="330200" cy="1028700"/>
          </a:xfrm>
          <a:prstGeom prst="bentConnector3">
            <a:avLst>
              <a:gd name="adj1" fmla="val 50000"/>
            </a:avLst>
          </a:prstGeom>
          <a:noFill/>
          <a:ln w="9525">
            <a:solidFill>
              <a:schemeClr val="tx1"/>
            </a:solidFill>
            <a:miter lim="800000"/>
            <a:headEnd/>
            <a:tailEnd type="triangle" w="med" len="med"/>
          </a:ln>
          <a:effectLst/>
        </p:spPr>
      </p:cxnSp>
      <p:cxnSp>
        <p:nvCxnSpPr>
          <p:cNvPr id="428117" name="AutoShape 85"/>
          <p:cNvCxnSpPr>
            <a:cxnSpLocks noChangeShapeType="1"/>
            <a:stCxn id="428067" idx="3"/>
            <a:endCxn id="428074" idx="1"/>
          </p:cNvCxnSpPr>
          <p:nvPr/>
        </p:nvCxnSpPr>
        <p:spPr bwMode="auto">
          <a:xfrm>
            <a:off x="6629400" y="2171700"/>
            <a:ext cx="304800" cy="1943100"/>
          </a:xfrm>
          <a:prstGeom prst="bentConnector3">
            <a:avLst>
              <a:gd name="adj1" fmla="val 50000"/>
            </a:avLst>
          </a:prstGeom>
          <a:noFill/>
          <a:ln w="9525">
            <a:solidFill>
              <a:schemeClr val="tx1"/>
            </a:solidFill>
            <a:miter lim="800000"/>
            <a:headEnd/>
            <a:tailEnd type="triangle" w="med" len="med"/>
          </a:ln>
          <a:effectLst/>
        </p:spPr>
      </p:cxnSp>
      <p:cxnSp>
        <p:nvCxnSpPr>
          <p:cNvPr id="428118" name="AutoShape 86"/>
          <p:cNvCxnSpPr>
            <a:cxnSpLocks noChangeShapeType="1"/>
            <a:stCxn id="428068" idx="3"/>
            <a:endCxn id="428072" idx="1"/>
          </p:cNvCxnSpPr>
          <p:nvPr/>
        </p:nvCxnSpPr>
        <p:spPr bwMode="auto">
          <a:xfrm>
            <a:off x="6629400" y="3162300"/>
            <a:ext cx="330200" cy="38100"/>
          </a:xfrm>
          <a:prstGeom prst="bentConnector3">
            <a:avLst>
              <a:gd name="adj1" fmla="val 50000"/>
            </a:avLst>
          </a:prstGeom>
          <a:noFill/>
          <a:ln w="9525">
            <a:solidFill>
              <a:schemeClr val="tx1"/>
            </a:solidFill>
            <a:miter lim="800000"/>
            <a:headEnd/>
            <a:tailEnd type="triangle" w="med" len="med"/>
          </a:ln>
          <a:effectLst/>
        </p:spPr>
      </p:cxnSp>
      <p:cxnSp>
        <p:nvCxnSpPr>
          <p:cNvPr id="428119" name="AutoShape 87"/>
          <p:cNvCxnSpPr>
            <a:cxnSpLocks noChangeShapeType="1"/>
            <a:stCxn id="428069" idx="3"/>
            <a:endCxn id="428074" idx="1"/>
          </p:cNvCxnSpPr>
          <p:nvPr/>
        </p:nvCxnSpPr>
        <p:spPr bwMode="auto">
          <a:xfrm flipV="1">
            <a:off x="6629400" y="4114800"/>
            <a:ext cx="304800" cy="114300"/>
          </a:xfrm>
          <a:prstGeom prst="bentConnector3">
            <a:avLst>
              <a:gd name="adj1" fmla="val 50000"/>
            </a:avLst>
          </a:prstGeom>
          <a:noFill/>
          <a:ln w="9525">
            <a:solidFill>
              <a:schemeClr val="tx1"/>
            </a:solidFill>
            <a:miter lim="800000"/>
            <a:headEnd/>
            <a:tailEnd type="triangle" w="med" len="med"/>
          </a:ln>
          <a:effectLst/>
        </p:spPr>
      </p:cxnSp>
      <p:cxnSp>
        <p:nvCxnSpPr>
          <p:cNvPr id="428120" name="AutoShape 88"/>
          <p:cNvCxnSpPr>
            <a:cxnSpLocks noChangeShapeType="1"/>
            <a:stCxn id="428071" idx="3"/>
            <a:endCxn id="428075" idx="1"/>
          </p:cNvCxnSpPr>
          <p:nvPr/>
        </p:nvCxnSpPr>
        <p:spPr bwMode="auto">
          <a:xfrm flipV="1">
            <a:off x="6591300" y="5219700"/>
            <a:ext cx="342900" cy="419100"/>
          </a:xfrm>
          <a:prstGeom prst="bentConnector3">
            <a:avLst>
              <a:gd name="adj1" fmla="val 50000"/>
            </a:avLst>
          </a:prstGeom>
          <a:noFill/>
          <a:ln w="9525">
            <a:solidFill>
              <a:schemeClr val="tx1"/>
            </a:solidFill>
            <a:miter lim="800000"/>
            <a:headEnd/>
            <a:tailEnd type="triangle" w="med" len="med"/>
          </a:ln>
          <a:effectLst/>
        </p:spPr>
      </p:cxnSp>
      <p:cxnSp>
        <p:nvCxnSpPr>
          <p:cNvPr id="428121" name="AutoShape 89"/>
          <p:cNvCxnSpPr>
            <a:cxnSpLocks noChangeShapeType="1"/>
            <a:stCxn id="428071" idx="3"/>
            <a:endCxn id="428074" idx="1"/>
          </p:cNvCxnSpPr>
          <p:nvPr/>
        </p:nvCxnSpPr>
        <p:spPr bwMode="auto">
          <a:xfrm flipV="1">
            <a:off x="6591300" y="4114800"/>
            <a:ext cx="342900" cy="1524000"/>
          </a:xfrm>
          <a:prstGeom prst="bentConnector3">
            <a:avLst>
              <a:gd name="adj1" fmla="val 50000"/>
            </a:avLst>
          </a:prstGeom>
          <a:noFill/>
          <a:ln w="9525">
            <a:solidFill>
              <a:schemeClr val="tx1"/>
            </a:solidFill>
            <a:miter lim="800000"/>
            <a:headEnd/>
            <a:tailEnd type="triangle" w="med" len="med"/>
          </a:ln>
          <a:effectLst/>
        </p:spPr>
      </p:cxnSp>
      <p:cxnSp>
        <p:nvCxnSpPr>
          <p:cNvPr id="428122" name="AutoShape 90"/>
          <p:cNvCxnSpPr>
            <a:cxnSpLocks noChangeShapeType="1"/>
            <a:stCxn id="428076" idx="3"/>
            <a:endCxn id="428077" idx="2"/>
          </p:cNvCxnSpPr>
          <p:nvPr/>
        </p:nvCxnSpPr>
        <p:spPr bwMode="auto">
          <a:xfrm flipV="1">
            <a:off x="7772400" y="1981200"/>
            <a:ext cx="76200" cy="457200"/>
          </a:xfrm>
          <a:prstGeom prst="bentConnector2">
            <a:avLst/>
          </a:prstGeom>
          <a:noFill/>
          <a:ln w="9525">
            <a:solidFill>
              <a:schemeClr val="tx1"/>
            </a:solidFill>
            <a:miter lim="800000"/>
            <a:headEnd/>
            <a:tailEnd type="triangle" w="med" len="med"/>
          </a:ln>
          <a:effectLst/>
        </p:spPr>
      </p:cxnSp>
      <p:cxnSp>
        <p:nvCxnSpPr>
          <p:cNvPr id="428123" name="AutoShape 91"/>
          <p:cNvCxnSpPr>
            <a:cxnSpLocks noChangeShapeType="1"/>
            <a:stCxn id="428072" idx="3"/>
            <a:endCxn id="428077" idx="2"/>
          </p:cNvCxnSpPr>
          <p:nvPr/>
        </p:nvCxnSpPr>
        <p:spPr bwMode="auto">
          <a:xfrm flipV="1">
            <a:off x="7759700" y="1981200"/>
            <a:ext cx="88900" cy="1219200"/>
          </a:xfrm>
          <a:prstGeom prst="bentConnector2">
            <a:avLst/>
          </a:prstGeom>
          <a:noFill/>
          <a:ln w="9525">
            <a:solidFill>
              <a:schemeClr val="tx1"/>
            </a:solidFill>
            <a:miter lim="800000"/>
            <a:headEnd/>
            <a:tailEnd type="triangle" w="med" len="med"/>
          </a:ln>
          <a:effectLst/>
        </p:spPr>
      </p:cxnSp>
      <p:cxnSp>
        <p:nvCxnSpPr>
          <p:cNvPr id="428124" name="AutoShape 92"/>
          <p:cNvCxnSpPr>
            <a:cxnSpLocks noChangeShapeType="1"/>
            <a:stCxn id="428074" idx="3"/>
            <a:endCxn id="428077" idx="2"/>
          </p:cNvCxnSpPr>
          <p:nvPr/>
        </p:nvCxnSpPr>
        <p:spPr bwMode="auto">
          <a:xfrm flipV="1">
            <a:off x="7772400" y="1981200"/>
            <a:ext cx="76200" cy="2133600"/>
          </a:xfrm>
          <a:prstGeom prst="bentConnector2">
            <a:avLst/>
          </a:prstGeom>
          <a:noFill/>
          <a:ln w="9525">
            <a:solidFill>
              <a:schemeClr val="tx1"/>
            </a:solidFill>
            <a:miter lim="800000"/>
            <a:headEnd/>
            <a:tailEnd type="triangle" w="med" len="med"/>
          </a:ln>
          <a:effectLst/>
        </p:spPr>
      </p:cxnSp>
      <p:cxnSp>
        <p:nvCxnSpPr>
          <p:cNvPr id="428125" name="AutoShape 93"/>
          <p:cNvCxnSpPr>
            <a:cxnSpLocks noChangeShapeType="1"/>
            <a:stCxn id="428074" idx="3"/>
            <a:endCxn id="428079" idx="1"/>
          </p:cNvCxnSpPr>
          <p:nvPr/>
        </p:nvCxnSpPr>
        <p:spPr bwMode="auto">
          <a:xfrm flipV="1">
            <a:off x="7772400" y="3695700"/>
            <a:ext cx="228600" cy="419100"/>
          </a:xfrm>
          <a:prstGeom prst="bentConnector3">
            <a:avLst>
              <a:gd name="adj1" fmla="val 50000"/>
            </a:avLst>
          </a:prstGeom>
          <a:noFill/>
          <a:ln w="9525">
            <a:solidFill>
              <a:schemeClr val="tx1"/>
            </a:solidFill>
            <a:miter lim="800000"/>
            <a:headEnd/>
            <a:tailEnd type="triangle" w="med" len="med"/>
          </a:ln>
          <a:effectLst/>
        </p:spPr>
      </p:cxnSp>
      <p:cxnSp>
        <p:nvCxnSpPr>
          <p:cNvPr id="428126" name="AutoShape 94"/>
          <p:cNvCxnSpPr>
            <a:cxnSpLocks noChangeShapeType="1"/>
            <a:stCxn id="428075" idx="3"/>
            <a:endCxn id="428078" idx="1"/>
          </p:cNvCxnSpPr>
          <p:nvPr/>
        </p:nvCxnSpPr>
        <p:spPr bwMode="auto">
          <a:xfrm>
            <a:off x="7696200" y="5219700"/>
            <a:ext cx="228600" cy="533400"/>
          </a:xfrm>
          <a:prstGeom prst="bentConnector3">
            <a:avLst>
              <a:gd name="adj1" fmla="val 50000"/>
            </a:avLst>
          </a:prstGeom>
          <a:noFill/>
          <a:ln w="9525">
            <a:solidFill>
              <a:schemeClr val="tx1"/>
            </a:solidFill>
            <a:miter lim="800000"/>
            <a:headEnd/>
            <a:tailEnd type="triangle" w="med" len="med"/>
          </a:ln>
          <a:effectLst/>
        </p:spPr>
      </p:cxnSp>
      <p:cxnSp>
        <p:nvCxnSpPr>
          <p:cNvPr id="428127" name="AutoShape 95"/>
          <p:cNvCxnSpPr>
            <a:cxnSpLocks noChangeShapeType="1"/>
            <a:stCxn id="428078" idx="0"/>
            <a:endCxn id="428079" idx="2"/>
          </p:cNvCxnSpPr>
          <p:nvPr/>
        </p:nvCxnSpPr>
        <p:spPr bwMode="auto">
          <a:xfrm rot="16200000">
            <a:off x="7921625" y="4721225"/>
            <a:ext cx="920750" cy="152400"/>
          </a:xfrm>
          <a:prstGeom prst="bentConnector3">
            <a:avLst>
              <a:gd name="adj1" fmla="val 41380"/>
            </a:avLst>
          </a:prstGeom>
          <a:noFill/>
          <a:ln w="9525">
            <a:solidFill>
              <a:schemeClr val="tx1"/>
            </a:solidFill>
            <a:miter lim="800000"/>
            <a:headEnd type="triangle" w="med" len="med"/>
            <a:tailEnd type="triangle" w="med" len="med"/>
          </a:ln>
          <a:effectLst/>
        </p:spPr>
      </p:cxnSp>
      <p:cxnSp>
        <p:nvCxnSpPr>
          <p:cNvPr id="428128" name="AutoShape 96"/>
          <p:cNvCxnSpPr>
            <a:cxnSpLocks noChangeShapeType="1"/>
            <a:stCxn id="428077" idx="3"/>
            <a:endCxn id="428079" idx="0"/>
          </p:cNvCxnSpPr>
          <p:nvPr/>
        </p:nvCxnSpPr>
        <p:spPr bwMode="auto">
          <a:xfrm>
            <a:off x="8305800" y="1752600"/>
            <a:ext cx="152400" cy="1301750"/>
          </a:xfrm>
          <a:prstGeom prst="bentConnector2">
            <a:avLst/>
          </a:prstGeom>
          <a:noFill/>
          <a:ln w="9525">
            <a:solidFill>
              <a:schemeClr val="tx1"/>
            </a:solidFill>
            <a:miter lim="800000"/>
            <a:headEnd/>
            <a:tailEnd type="triangle" w="med" len="med"/>
          </a:ln>
          <a:effectLst/>
        </p:spPr>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0" y="1412776"/>
            <a:ext cx="9144000" cy="5445224"/>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p:nvPr/>
        </p:nvGrpSpPr>
        <p:grpSpPr>
          <a:xfrm>
            <a:off x="1259632" y="1700808"/>
            <a:ext cx="6918920" cy="5040560"/>
            <a:chOff x="533400" y="468867"/>
            <a:chExt cx="8414658" cy="6163379"/>
          </a:xfrm>
        </p:grpSpPr>
        <p:pic>
          <p:nvPicPr>
            <p:cNvPr id="4098" name="Picture 2" descr="DSC0392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3400" y="468867"/>
              <a:ext cx="2630488" cy="2789238"/>
            </a:xfrm>
            <a:prstGeom prst="rect">
              <a:avLst/>
            </a:prstGeom>
            <a:noFill/>
          </p:spPr>
        </p:pic>
        <p:sp>
          <p:nvSpPr>
            <p:cNvPr id="4099" name="Text Box 3"/>
            <p:cNvSpPr txBox="1">
              <a:spLocks noChangeArrowheads="1"/>
            </p:cNvSpPr>
            <p:nvPr/>
          </p:nvSpPr>
          <p:spPr bwMode="auto">
            <a:xfrm>
              <a:off x="533400" y="3288268"/>
              <a:ext cx="2590800" cy="369332"/>
            </a:xfrm>
            <a:prstGeom prst="rect">
              <a:avLst/>
            </a:prstGeom>
            <a:noFill/>
            <a:ln w="9525">
              <a:noFill/>
              <a:miter lim="800000"/>
              <a:headEnd/>
              <a:tailEnd/>
            </a:ln>
            <a:effectLst/>
          </p:spPr>
          <p:txBody>
            <a:bodyPr wrap="square">
              <a:spAutoFit/>
            </a:bodyPr>
            <a:lstStyle/>
            <a:p>
              <a:pPr algn="ctr">
                <a:spcBef>
                  <a:spcPct val="50000"/>
                </a:spcBef>
              </a:pPr>
              <a:r>
                <a:rPr lang="en-US" sz="1800" b="1" dirty="0" smtClean="0"/>
                <a:t>Foxtail </a:t>
              </a:r>
              <a:r>
                <a:rPr lang="en-US" sz="1800" b="1" dirty="0"/>
                <a:t>millet</a:t>
              </a:r>
            </a:p>
          </p:txBody>
        </p:sp>
        <p:pic>
          <p:nvPicPr>
            <p:cNvPr id="6" name="Picture 2" descr="DSC0424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24200" y="468867"/>
              <a:ext cx="2713038" cy="2792413"/>
            </a:xfrm>
            <a:prstGeom prst="rect">
              <a:avLst/>
            </a:prstGeom>
            <a:noFill/>
          </p:spPr>
        </p:pic>
        <p:sp>
          <p:nvSpPr>
            <p:cNvPr id="7" name="Text Box 3"/>
            <p:cNvSpPr txBox="1">
              <a:spLocks noChangeArrowheads="1"/>
            </p:cNvSpPr>
            <p:nvPr/>
          </p:nvSpPr>
          <p:spPr bwMode="auto">
            <a:xfrm>
              <a:off x="3066620" y="3272027"/>
              <a:ext cx="2667000" cy="369332"/>
            </a:xfrm>
            <a:prstGeom prst="rect">
              <a:avLst/>
            </a:prstGeom>
            <a:noFill/>
            <a:ln w="9525">
              <a:noFill/>
              <a:miter lim="800000"/>
              <a:headEnd/>
              <a:tailEnd/>
            </a:ln>
            <a:effectLst/>
          </p:spPr>
          <p:txBody>
            <a:bodyPr wrap="square">
              <a:spAutoFit/>
            </a:bodyPr>
            <a:lstStyle/>
            <a:p>
              <a:pPr algn="ctr">
                <a:spcBef>
                  <a:spcPct val="50000"/>
                </a:spcBef>
              </a:pPr>
              <a:r>
                <a:rPr lang="en-US" sz="1800" b="1" dirty="0"/>
                <a:t>Little millet</a:t>
              </a:r>
            </a:p>
          </p:txBody>
        </p:sp>
        <p:sp>
          <p:nvSpPr>
            <p:cNvPr id="8" name="Text Box 3"/>
            <p:cNvSpPr txBox="1">
              <a:spLocks noChangeArrowheads="1"/>
            </p:cNvSpPr>
            <p:nvPr/>
          </p:nvSpPr>
          <p:spPr bwMode="auto">
            <a:xfrm>
              <a:off x="5290458" y="3229428"/>
              <a:ext cx="3657600" cy="366713"/>
            </a:xfrm>
            <a:prstGeom prst="rect">
              <a:avLst/>
            </a:prstGeom>
            <a:noFill/>
            <a:ln w="9525">
              <a:noFill/>
              <a:miter lim="800000"/>
              <a:headEnd/>
              <a:tailEnd/>
            </a:ln>
            <a:effectLst/>
          </p:spPr>
          <p:txBody>
            <a:bodyPr>
              <a:spAutoFit/>
            </a:bodyPr>
            <a:lstStyle/>
            <a:p>
              <a:pPr algn="ctr">
                <a:spcBef>
                  <a:spcPct val="50000"/>
                </a:spcBef>
              </a:pPr>
              <a:r>
                <a:rPr lang="en-US" sz="1800" b="1" dirty="0" smtClean="0"/>
                <a:t>Barnyard </a:t>
              </a:r>
              <a:r>
                <a:rPr lang="en-US" sz="1800" b="1" dirty="0"/>
                <a:t>millet</a:t>
              </a:r>
            </a:p>
          </p:txBody>
        </p:sp>
        <p:pic>
          <p:nvPicPr>
            <p:cNvPr id="1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54691" y="468867"/>
              <a:ext cx="2903509" cy="2743200"/>
            </a:xfrm>
            <a:prstGeom prst="rect">
              <a:avLst/>
            </a:prstGeom>
            <a:noFill/>
            <a:ln w="9525">
              <a:noFill/>
              <a:miter lim="800000"/>
              <a:headEnd/>
              <a:tailEnd/>
            </a:ln>
            <a:effectLst/>
          </p:spPr>
        </p:pic>
        <p:pic>
          <p:nvPicPr>
            <p:cNvPr id="11" name="Picture 4" descr="IFAD TOUR 04-09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33400" y="3669267"/>
              <a:ext cx="2590800" cy="2585264"/>
            </a:xfrm>
            <a:prstGeom prst="rect">
              <a:avLst/>
            </a:prstGeom>
            <a:noFill/>
          </p:spPr>
        </p:pic>
        <p:sp>
          <p:nvSpPr>
            <p:cNvPr id="12" name="Text Box 5"/>
            <p:cNvSpPr txBox="1">
              <a:spLocks noChangeArrowheads="1"/>
            </p:cNvSpPr>
            <p:nvPr/>
          </p:nvSpPr>
          <p:spPr bwMode="auto">
            <a:xfrm>
              <a:off x="533400" y="6260068"/>
              <a:ext cx="2590800" cy="369332"/>
            </a:xfrm>
            <a:prstGeom prst="rect">
              <a:avLst/>
            </a:prstGeom>
            <a:noFill/>
            <a:ln w="9525">
              <a:noFill/>
              <a:miter lim="800000"/>
              <a:headEnd/>
              <a:tailEnd/>
            </a:ln>
            <a:effectLst/>
          </p:spPr>
          <p:txBody>
            <a:bodyPr wrap="square">
              <a:spAutoFit/>
            </a:bodyPr>
            <a:lstStyle/>
            <a:p>
              <a:pPr algn="ctr">
                <a:spcBef>
                  <a:spcPct val="50000"/>
                </a:spcBef>
              </a:pPr>
              <a:r>
                <a:rPr lang="en-US" sz="1800" b="1" dirty="0" err="1"/>
                <a:t>Proso</a:t>
              </a:r>
              <a:r>
                <a:rPr lang="en-US" sz="1800" b="1" dirty="0"/>
                <a:t> millet</a:t>
              </a:r>
            </a:p>
          </p:txBody>
        </p:sp>
        <p:sp>
          <p:nvSpPr>
            <p:cNvPr id="13" name="Text Box 4"/>
            <p:cNvSpPr txBox="1">
              <a:spLocks noChangeArrowheads="1"/>
            </p:cNvSpPr>
            <p:nvPr/>
          </p:nvSpPr>
          <p:spPr bwMode="auto">
            <a:xfrm>
              <a:off x="3349170" y="6262914"/>
              <a:ext cx="1997440" cy="369332"/>
            </a:xfrm>
            <a:prstGeom prst="rect">
              <a:avLst/>
            </a:prstGeom>
            <a:noFill/>
            <a:ln w="9525">
              <a:noFill/>
              <a:miter lim="800000"/>
              <a:headEnd/>
              <a:tailEnd/>
            </a:ln>
            <a:effectLst/>
          </p:spPr>
          <p:txBody>
            <a:bodyPr wrap="square">
              <a:spAutoFit/>
            </a:bodyPr>
            <a:lstStyle/>
            <a:p>
              <a:pPr algn="ctr">
                <a:spcBef>
                  <a:spcPct val="50000"/>
                </a:spcBef>
              </a:pPr>
              <a:r>
                <a:rPr lang="en-US" sz="1800" b="1" dirty="0" err="1"/>
                <a:t>Kodo</a:t>
              </a:r>
              <a:r>
                <a:rPr lang="en-US" sz="1800" b="1" dirty="0"/>
                <a:t> millet</a:t>
              </a:r>
            </a:p>
          </p:txBody>
        </p:sp>
        <p:pic>
          <p:nvPicPr>
            <p:cNvPr id="16" name="Picture 7" descr="IFAD TOUR 04-10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124200" y="3669267"/>
              <a:ext cx="2590800" cy="2590800"/>
            </a:xfrm>
            <a:prstGeom prst="rect">
              <a:avLst/>
            </a:prstGeom>
            <a:noFill/>
          </p:spPr>
        </p:pic>
        <p:pic>
          <p:nvPicPr>
            <p:cNvPr id="17"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715000" y="3669267"/>
              <a:ext cx="2733675" cy="2581275"/>
            </a:xfrm>
            <a:prstGeom prst="rect">
              <a:avLst/>
            </a:prstGeom>
            <a:noFill/>
            <a:ln w="9525">
              <a:noFill/>
              <a:miter lim="800000"/>
              <a:headEnd/>
              <a:tailEnd/>
            </a:ln>
            <a:effectLst/>
          </p:spPr>
        </p:pic>
        <p:sp>
          <p:nvSpPr>
            <p:cNvPr id="18" name="Text Box 3"/>
            <p:cNvSpPr txBox="1">
              <a:spLocks noChangeArrowheads="1"/>
            </p:cNvSpPr>
            <p:nvPr/>
          </p:nvSpPr>
          <p:spPr bwMode="auto">
            <a:xfrm>
              <a:off x="5257800" y="6244374"/>
              <a:ext cx="3657600" cy="366713"/>
            </a:xfrm>
            <a:prstGeom prst="rect">
              <a:avLst/>
            </a:prstGeom>
            <a:noFill/>
            <a:ln w="9525">
              <a:noFill/>
              <a:miter lim="800000"/>
              <a:headEnd/>
              <a:tailEnd/>
            </a:ln>
            <a:effectLst/>
          </p:spPr>
          <p:txBody>
            <a:bodyPr>
              <a:spAutoFit/>
            </a:bodyPr>
            <a:lstStyle/>
            <a:p>
              <a:pPr algn="ctr">
                <a:spcBef>
                  <a:spcPct val="50000"/>
                </a:spcBef>
              </a:pPr>
              <a:r>
                <a:rPr lang="en-US" sz="1800" b="1" dirty="0"/>
                <a:t>Finger millet</a:t>
              </a:r>
            </a:p>
          </p:txBody>
        </p:sp>
        <p:cxnSp>
          <p:nvCxnSpPr>
            <p:cNvPr id="20" name="Straight Connector 19"/>
            <p:cNvCxnSpPr/>
            <p:nvPr/>
          </p:nvCxnSpPr>
          <p:spPr>
            <a:xfrm>
              <a:off x="533400" y="3242047"/>
              <a:ext cx="7924800"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33400" y="6260067"/>
              <a:ext cx="7924800"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24" name="TextBox 23"/>
          <p:cNvSpPr txBox="1"/>
          <p:nvPr/>
        </p:nvSpPr>
        <p:spPr>
          <a:xfrm>
            <a:off x="395536" y="404664"/>
            <a:ext cx="7128792" cy="707886"/>
          </a:xfrm>
          <a:prstGeom prst="rect">
            <a:avLst/>
          </a:prstGeom>
          <a:noFill/>
        </p:spPr>
        <p:txBody>
          <a:bodyPr wrap="square" rtlCol="0">
            <a:spAutoFit/>
          </a:bodyPr>
          <a:lstStyle/>
          <a:p>
            <a:pPr algn="ctr"/>
            <a:r>
              <a:rPr lang="en-US" sz="4000" b="1" dirty="0" smtClean="0">
                <a:solidFill>
                  <a:srgbClr val="0000FF"/>
                </a:solidFill>
              </a:rPr>
              <a:t>Target crops: minor millets</a:t>
            </a:r>
            <a:endParaRPr lang="en-US" sz="4000" b="1" dirty="0">
              <a:solidFill>
                <a:srgbClr val="0000FF"/>
              </a:solidFill>
            </a:endParaRPr>
          </a:p>
        </p:txBody>
      </p:sp>
      <p:sp>
        <p:nvSpPr>
          <p:cNvPr id="22" name="TextBox 21"/>
          <p:cNvSpPr txBox="1"/>
          <p:nvPr/>
        </p:nvSpPr>
        <p:spPr>
          <a:xfrm>
            <a:off x="5534392" y="6042476"/>
            <a:ext cx="2232248" cy="369332"/>
          </a:xfrm>
          <a:prstGeom prst="rect">
            <a:avLst/>
          </a:prstGeom>
          <a:solidFill>
            <a:srgbClr val="0000FF"/>
          </a:solidFill>
        </p:spPr>
        <p:txBody>
          <a:bodyPr wrap="square" rtlCol="0">
            <a:spAutoFit/>
          </a:bodyPr>
          <a:lstStyle/>
          <a:p>
            <a:pPr algn="ctr"/>
            <a:r>
              <a:rPr lang="en-US" sz="1800" b="1" dirty="0" smtClean="0">
                <a:solidFill>
                  <a:schemeClr val="bg1"/>
                </a:solidFill>
              </a:rPr>
              <a:t>More Advanced</a:t>
            </a:r>
            <a:endParaRPr lang="en-US" sz="1800" b="1"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1412776"/>
            <a:ext cx="9144000" cy="5445224"/>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706" name="Rectangle 20"/>
          <p:cNvSpPr>
            <a:spLocks noChangeArrowheads="1"/>
          </p:cNvSpPr>
          <p:nvPr/>
        </p:nvSpPr>
        <p:spPr bwMode="auto">
          <a:xfrm>
            <a:off x="0" y="6096000"/>
            <a:ext cx="9144000" cy="762000"/>
          </a:xfrm>
          <a:prstGeom prst="rect">
            <a:avLst/>
          </a:prstGeom>
          <a:solidFill>
            <a:schemeClr val="bg1"/>
          </a:solidFill>
          <a:ln w="9525">
            <a:noFill/>
            <a:miter lim="800000"/>
            <a:headEnd/>
            <a:tailEnd/>
          </a:ln>
        </p:spPr>
        <p:txBody>
          <a:bodyPr wrap="none" anchor="ctr"/>
          <a:lstStyle/>
          <a:p>
            <a:pPr eaLnBrk="0" hangingPunct="0"/>
            <a:endParaRPr lang="es-CO"/>
          </a:p>
        </p:txBody>
      </p:sp>
      <p:pic>
        <p:nvPicPr>
          <p:cNvPr id="200711" name="Picture 7" descr="DSC_009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113584"/>
            <a:ext cx="2971800" cy="3744416"/>
          </a:xfrm>
          <a:prstGeom prst="rect">
            <a:avLst/>
          </a:prstGeom>
          <a:noFill/>
        </p:spPr>
      </p:pic>
      <p:pic>
        <p:nvPicPr>
          <p:cNvPr id="200712" name="Picture 8"/>
          <p:cNvPicPr>
            <a:picLocks noChangeAspect="1" noChangeArrowheads="1"/>
          </p:cNvPicPr>
          <p:nvPr/>
        </p:nvPicPr>
        <p:blipFill>
          <a:blip r:embed="rId4" cstate="email">
            <a:extLst>
              <a:ext uri="{28A0092B-C50C-407E-A947-70E740481C1C}">
                <a14:useLocalDpi xmlns:a14="http://schemas.microsoft.com/office/drawing/2010/main"/>
              </a:ext>
            </a:extLst>
          </a:blip>
          <a:srcRect t="30948"/>
          <a:stretch>
            <a:fillRect/>
          </a:stretch>
        </p:blipFill>
        <p:spPr bwMode="auto">
          <a:xfrm>
            <a:off x="6156176" y="3132500"/>
            <a:ext cx="2987824" cy="3725500"/>
          </a:xfrm>
          <a:prstGeom prst="rect">
            <a:avLst/>
          </a:prstGeom>
          <a:noFill/>
          <a:ln w="9525">
            <a:noFill/>
            <a:miter lim="800000"/>
            <a:headEnd/>
            <a:tailEnd/>
          </a:ln>
          <a:effectLst/>
        </p:spPr>
      </p:pic>
      <p:pic>
        <p:nvPicPr>
          <p:cNvPr id="200713" name="Picture 9" descr="Canihua and farme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15816" y="3140968"/>
            <a:ext cx="3312368" cy="3717032"/>
          </a:xfrm>
          <a:prstGeom prst="rect">
            <a:avLst/>
          </a:prstGeom>
          <a:solidFill>
            <a:srgbClr val="FFFFFF">
              <a:shade val="85000"/>
            </a:srgbClr>
          </a:solidFill>
          <a:ln w="3175" cap="sq">
            <a:solidFill>
              <a:schemeClr val="bg2">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0716" name="Text Box 12"/>
          <p:cNvSpPr txBox="1">
            <a:spLocks noChangeArrowheads="1"/>
          </p:cNvSpPr>
          <p:nvPr/>
        </p:nvSpPr>
        <p:spPr bwMode="auto">
          <a:xfrm>
            <a:off x="609600" y="1371600"/>
            <a:ext cx="190500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200717" name="Text Box 13"/>
          <p:cNvSpPr txBox="1">
            <a:spLocks noChangeArrowheads="1"/>
          </p:cNvSpPr>
          <p:nvPr/>
        </p:nvSpPr>
        <p:spPr bwMode="auto">
          <a:xfrm>
            <a:off x="762000" y="1524000"/>
            <a:ext cx="190500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200718" name="Text Box 14"/>
          <p:cNvSpPr txBox="1">
            <a:spLocks noChangeArrowheads="1"/>
          </p:cNvSpPr>
          <p:nvPr/>
        </p:nvSpPr>
        <p:spPr bwMode="auto">
          <a:xfrm>
            <a:off x="3733800" y="1219200"/>
            <a:ext cx="190500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200719" name="Text Box 15"/>
          <p:cNvSpPr txBox="1">
            <a:spLocks noChangeArrowheads="1"/>
          </p:cNvSpPr>
          <p:nvPr/>
        </p:nvSpPr>
        <p:spPr bwMode="auto">
          <a:xfrm>
            <a:off x="-324544" y="2596842"/>
            <a:ext cx="3635896" cy="400110"/>
          </a:xfrm>
          <a:prstGeom prst="rect">
            <a:avLst/>
          </a:prstGeom>
          <a:noFill/>
          <a:ln w="9525">
            <a:noFill/>
            <a:miter lim="800000"/>
            <a:headEnd/>
            <a:tailEnd/>
          </a:ln>
          <a:effectLst/>
        </p:spPr>
        <p:txBody>
          <a:bodyPr wrap="square">
            <a:spAutoFit/>
          </a:bodyPr>
          <a:lstStyle/>
          <a:p>
            <a:pPr algn="ctr">
              <a:spcBef>
                <a:spcPct val="50000"/>
              </a:spcBef>
            </a:pPr>
            <a:r>
              <a:rPr lang="en-US" sz="2000" b="1" dirty="0" err="1" smtClean="0"/>
              <a:t>Chenopodium</a:t>
            </a:r>
            <a:r>
              <a:rPr lang="en-US" sz="2000" b="1" dirty="0" smtClean="0"/>
              <a:t> quinoa </a:t>
            </a:r>
            <a:endParaRPr lang="en-US" sz="2000" b="1" dirty="0"/>
          </a:p>
        </p:txBody>
      </p:sp>
      <p:sp>
        <p:nvSpPr>
          <p:cNvPr id="200720" name="Text Box 16"/>
          <p:cNvSpPr txBox="1">
            <a:spLocks noChangeArrowheads="1"/>
          </p:cNvSpPr>
          <p:nvPr/>
        </p:nvSpPr>
        <p:spPr bwMode="auto">
          <a:xfrm>
            <a:off x="3563888" y="2060848"/>
            <a:ext cx="2160240" cy="584775"/>
          </a:xfrm>
          <a:prstGeom prst="rect">
            <a:avLst/>
          </a:prstGeom>
          <a:noFill/>
          <a:ln w="9525">
            <a:noFill/>
            <a:miter lim="800000"/>
            <a:headEnd/>
            <a:tailEnd/>
          </a:ln>
          <a:effectLst/>
        </p:spPr>
        <p:txBody>
          <a:bodyPr wrap="square">
            <a:spAutoFit/>
          </a:bodyPr>
          <a:lstStyle/>
          <a:p>
            <a:pPr algn="ctr">
              <a:spcBef>
                <a:spcPct val="50000"/>
              </a:spcBef>
            </a:pPr>
            <a:r>
              <a:rPr lang="en-US" sz="3200" b="1" dirty="0" err="1" smtClean="0">
                <a:solidFill>
                  <a:srgbClr val="000000"/>
                </a:solidFill>
              </a:rPr>
              <a:t>Cañihua</a:t>
            </a:r>
            <a:endParaRPr lang="en-US" sz="2000" b="1" dirty="0"/>
          </a:p>
        </p:txBody>
      </p:sp>
      <p:sp>
        <p:nvSpPr>
          <p:cNvPr id="12" name="TextBox 11"/>
          <p:cNvSpPr txBox="1"/>
          <p:nvPr/>
        </p:nvSpPr>
        <p:spPr>
          <a:xfrm>
            <a:off x="395536" y="404664"/>
            <a:ext cx="7128792" cy="707886"/>
          </a:xfrm>
          <a:prstGeom prst="rect">
            <a:avLst/>
          </a:prstGeom>
          <a:noFill/>
        </p:spPr>
        <p:txBody>
          <a:bodyPr wrap="square" rtlCol="0">
            <a:spAutoFit/>
          </a:bodyPr>
          <a:lstStyle/>
          <a:p>
            <a:pPr algn="ctr"/>
            <a:r>
              <a:rPr lang="en-US" sz="4000" b="1" dirty="0" smtClean="0">
                <a:solidFill>
                  <a:srgbClr val="0000FF"/>
                </a:solidFill>
              </a:rPr>
              <a:t>Target crops: Andean Grains</a:t>
            </a:r>
            <a:endParaRPr lang="en-US" sz="4000" b="1" dirty="0">
              <a:solidFill>
                <a:srgbClr val="0000FF"/>
              </a:solidFill>
            </a:endParaRPr>
          </a:p>
        </p:txBody>
      </p:sp>
      <p:sp>
        <p:nvSpPr>
          <p:cNvPr id="13" name="Rectangle 12"/>
          <p:cNvSpPr/>
          <p:nvPr/>
        </p:nvSpPr>
        <p:spPr>
          <a:xfrm>
            <a:off x="539552" y="2052137"/>
            <a:ext cx="1680268" cy="584775"/>
          </a:xfrm>
          <a:prstGeom prst="rect">
            <a:avLst/>
          </a:prstGeom>
        </p:spPr>
        <p:txBody>
          <a:bodyPr wrap="none">
            <a:spAutoFit/>
          </a:bodyPr>
          <a:lstStyle/>
          <a:p>
            <a:r>
              <a:rPr lang="en-US" sz="3200" b="1" dirty="0" smtClean="0">
                <a:solidFill>
                  <a:srgbClr val="000000"/>
                </a:solidFill>
              </a:rPr>
              <a:t>Quinoa</a:t>
            </a:r>
            <a:r>
              <a:rPr lang="en-US" sz="2400" b="1" dirty="0" smtClean="0">
                <a:solidFill>
                  <a:srgbClr val="000000"/>
                </a:solidFill>
              </a:rPr>
              <a:t> </a:t>
            </a:r>
          </a:p>
        </p:txBody>
      </p:sp>
      <p:sp>
        <p:nvSpPr>
          <p:cNvPr id="14" name="Text Box 15"/>
          <p:cNvSpPr txBox="1">
            <a:spLocks noChangeArrowheads="1"/>
          </p:cNvSpPr>
          <p:nvPr/>
        </p:nvSpPr>
        <p:spPr bwMode="auto">
          <a:xfrm>
            <a:off x="2771800" y="2596842"/>
            <a:ext cx="3635896" cy="400110"/>
          </a:xfrm>
          <a:prstGeom prst="rect">
            <a:avLst/>
          </a:prstGeom>
          <a:noFill/>
          <a:ln w="9525">
            <a:noFill/>
            <a:miter lim="800000"/>
            <a:headEnd/>
            <a:tailEnd/>
          </a:ln>
          <a:effectLst/>
        </p:spPr>
        <p:txBody>
          <a:bodyPr wrap="square">
            <a:spAutoFit/>
          </a:bodyPr>
          <a:lstStyle/>
          <a:p>
            <a:pPr algn="ctr">
              <a:spcBef>
                <a:spcPct val="50000"/>
              </a:spcBef>
            </a:pPr>
            <a:r>
              <a:rPr lang="en-US" sz="2000" b="1" dirty="0" err="1" smtClean="0"/>
              <a:t>Chenopodium</a:t>
            </a:r>
            <a:r>
              <a:rPr lang="en-US" sz="2000" b="1" dirty="0" smtClean="0"/>
              <a:t> </a:t>
            </a:r>
            <a:r>
              <a:rPr lang="en-US" sz="2000" b="1" dirty="0" err="1" smtClean="0"/>
              <a:t>pallidicaule</a:t>
            </a:r>
            <a:endParaRPr lang="en-US" sz="2000" b="1" dirty="0"/>
          </a:p>
        </p:txBody>
      </p:sp>
      <p:sp>
        <p:nvSpPr>
          <p:cNvPr id="15" name="Text Box 16"/>
          <p:cNvSpPr txBox="1">
            <a:spLocks noChangeArrowheads="1"/>
          </p:cNvSpPr>
          <p:nvPr/>
        </p:nvSpPr>
        <p:spPr bwMode="auto">
          <a:xfrm>
            <a:off x="6660232" y="2060848"/>
            <a:ext cx="2160240" cy="584775"/>
          </a:xfrm>
          <a:prstGeom prst="rect">
            <a:avLst/>
          </a:prstGeom>
          <a:noFill/>
          <a:ln w="9525">
            <a:noFill/>
            <a:miter lim="800000"/>
            <a:headEnd/>
            <a:tailEnd/>
          </a:ln>
          <a:effectLst/>
        </p:spPr>
        <p:txBody>
          <a:bodyPr wrap="square">
            <a:spAutoFit/>
          </a:bodyPr>
          <a:lstStyle/>
          <a:p>
            <a:pPr algn="ctr">
              <a:spcBef>
                <a:spcPct val="50000"/>
              </a:spcBef>
            </a:pPr>
            <a:r>
              <a:rPr lang="en-US" sz="3200" b="1" dirty="0" smtClean="0">
                <a:solidFill>
                  <a:srgbClr val="000000"/>
                </a:solidFill>
              </a:rPr>
              <a:t>Amaranth</a:t>
            </a:r>
            <a:endParaRPr lang="en-US" sz="2000" b="1" dirty="0"/>
          </a:p>
        </p:txBody>
      </p:sp>
      <p:sp>
        <p:nvSpPr>
          <p:cNvPr id="16" name="Text Box 15"/>
          <p:cNvSpPr txBox="1">
            <a:spLocks noChangeArrowheads="1"/>
          </p:cNvSpPr>
          <p:nvPr/>
        </p:nvSpPr>
        <p:spPr bwMode="auto">
          <a:xfrm>
            <a:off x="5868144" y="2596842"/>
            <a:ext cx="3635896" cy="400110"/>
          </a:xfrm>
          <a:prstGeom prst="rect">
            <a:avLst/>
          </a:prstGeom>
          <a:noFill/>
          <a:ln w="9525">
            <a:noFill/>
            <a:miter lim="800000"/>
            <a:headEnd/>
            <a:tailEnd/>
          </a:ln>
          <a:effectLst/>
        </p:spPr>
        <p:txBody>
          <a:bodyPr wrap="square">
            <a:spAutoFit/>
          </a:bodyPr>
          <a:lstStyle/>
          <a:p>
            <a:pPr algn="ctr">
              <a:spcBef>
                <a:spcPct val="50000"/>
              </a:spcBef>
            </a:pPr>
            <a:r>
              <a:rPr lang="en-US" sz="2000" b="1" dirty="0" err="1" smtClean="0"/>
              <a:t>Amaranthus</a:t>
            </a:r>
            <a:r>
              <a:rPr lang="en-US" sz="2000" b="1" dirty="0" smtClean="0"/>
              <a:t> </a:t>
            </a:r>
            <a:r>
              <a:rPr lang="en-US" sz="2000" b="1" dirty="0" err="1" smtClean="0"/>
              <a:t>caudatus</a:t>
            </a:r>
            <a:endParaRPr lang="en-US" sz="2000" b="1" dirty="0"/>
          </a:p>
        </p:txBody>
      </p:sp>
      <p:sp>
        <p:nvSpPr>
          <p:cNvPr id="17" name="TextBox 16"/>
          <p:cNvSpPr txBox="1"/>
          <p:nvPr/>
        </p:nvSpPr>
        <p:spPr>
          <a:xfrm>
            <a:off x="323528" y="3203684"/>
            <a:ext cx="2232248" cy="369332"/>
          </a:xfrm>
          <a:prstGeom prst="rect">
            <a:avLst/>
          </a:prstGeom>
          <a:solidFill>
            <a:srgbClr val="0000FF"/>
          </a:solidFill>
        </p:spPr>
        <p:txBody>
          <a:bodyPr wrap="square" rtlCol="0">
            <a:spAutoFit/>
          </a:bodyPr>
          <a:lstStyle/>
          <a:p>
            <a:pPr algn="ctr"/>
            <a:r>
              <a:rPr lang="en-US" sz="1800" b="1" dirty="0" smtClean="0">
                <a:solidFill>
                  <a:schemeClr val="bg1"/>
                </a:solidFill>
              </a:rPr>
              <a:t>More Advanced</a:t>
            </a:r>
            <a:endParaRPr lang="en-US" sz="1800" b="1" dirty="0">
              <a:solidFill>
                <a:schemeClr val="bg1"/>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9" descr="http://www.indianetzone.com/3/images/tamilnadu-Map_1015.jpg"/>
          <p:cNvPicPr>
            <a:picLocks noChangeAspect="1" noChangeArrowheads="1"/>
          </p:cNvPicPr>
          <p:nvPr/>
        </p:nvPicPr>
        <p:blipFill>
          <a:blip r:embed="rId2" r:link="rId3" cstate="email">
            <a:extLst>
              <a:ext uri="{28A0092B-C50C-407E-A947-70E740481C1C}">
                <a14:useLocalDpi xmlns:a14="http://schemas.microsoft.com/office/drawing/2010/main"/>
              </a:ext>
            </a:extLst>
          </a:blip>
          <a:srcRect/>
          <a:stretch>
            <a:fillRect/>
          </a:stretch>
        </p:blipFill>
        <p:spPr bwMode="auto">
          <a:xfrm>
            <a:off x="6834667" y="4870755"/>
            <a:ext cx="1767514" cy="1838904"/>
          </a:xfrm>
          <a:prstGeom prst="rect">
            <a:avLst/>
          </a:prstGeom>
          <a:noFill/>
          <a:ln w="9525">
            <a:noFill/>
            <a:miter lim="800000"/>
            <a:headEnd/>
            <a:tailEnd/>
          </a:ln>
        </p:spPr>
      </p:pic>
      <p:sp>
        <p:nvSpPr>
          <p:cNvPr id="40" name="Oval 10"/>
          <p:cNvSpPr>
            <a:spLocks noChangeArrowheads="1"/>
          </p:cNvSpPr>
          <p:nvPr/>
        </p:nvSpPr>
        <p:spPr bwMode="auto">
          <a:xfrm>
            <a:off x="7503230" y="5566519"/>
            <a:ext cx="267425" cy="197614"/>
          </a:xfrm>
          <a:prstGeom prst="ellipse">
            <a:avLst/>
          </a:prstGeom>
          <a:noFill/>
          <a:ln w="38100">
            <a:solidFill>
              <a:srgbClr val="FF0000"/>
            </a:solidFill>
            <a:round/>
            <a:headEnd/>
            <a:tailEnd/>
          </a:ln>
          <a:effectLst/>
        </p:spPr>
        <p:txBody>
          <a:bodyPr wrap="none" anchor="ctr"/>
          <a:lstStyle/>
          <a:p>
            <a:endParaRPr lang="en-US"/>
          </a:p>
        </p:txBody>
      </p:sp>
      <p:pic>
        <p:nvPicPr>
          <p:cNvPr id="41" name="Picture 11" descr="http://www.cultureholidays.com/states/images/orissa-map.jpg"/>
          <p:cNvPicPr>
            <a:picLocks noChangeAspect="1" noChangeArrowheads="1"/>
          </p:cNvPicPr>
          <p:nvPr/>
        </p:nvPicPr>
        <p:blipFill>
          <a:blip r:embed="rId4" r:link="rId5" cstate="email">
            <a:extLst>
              <a:ext uri="{28A0092B-C50C-407E-A947-70E740481C1C}">
                <a14:useLocalDpi xmlns:a14="http://schemas.microsoft.com/office/drawing/2010/main"/>
              </a:ext>
            </a:extLst>
          </a:blip>
          <a:srcRect r="-3684"/>
          <a:stretch>
            <a:fillRect/>
          </a:stretch>
        </p:blipFill>
        <p:spPr bwMode="auto">
          <a:xfrm>
            <a:off x="6829096" y="3092232"/>
            <a:ext cx="1814870" cy="1646780"/>
          </a:xfrm>
          <a:prstGeom prst="rect">
            <a:avLst/>
          </a:prstGeom>
          <a:noFill/>
          <a:ln w="9525">
            <a:noFill/>
            <a:miter lim="800000"/>
            <a:headEnd/>
            <a:tailEnd/>
          </a:ln>
        </p:spPr>
      </p:pic>
      <p:sp>
        <p:nvSpPr>
          <p:cNvPr id="42" name="Oval 12"/>
          <p:cNvSpPr>
            <a:spLocks noChangeArrowheads="1"/>
          </p:cNvSpPr>
          <p:nvPr/>
        </p:nvSpPr>
        <p:spPr bwMode="auto">
          <a:xfrm>
            <a:off x="7063093" y="4212043"/>
            <a:ext cx="256282" cy="241528"/>
          </a:xfrm>
          <a:prstGeom prst="ellipse">
            <a:avLst/>
          </a:prstGeom>
          <a:noFill/>
          <a:ln w="38100">
            <a:solidFill>
              <a:srgbClr val="FF0000"/>
            </a:solidFill>
            <a:round/>
            <a:headEnd/>
            <a:tailEnd/>
          </a:ln>
          <a:effectLst/>
        </p:spPr>
        <p:txBody>
          <a:bodyPr wrap="none" anchor="ctr"/>
          <a:lstStyle/>
          <a:p>
            <a:endParaRPr lang="en-US"/>
          </a:p>
        </p:txBody>
      </p:sp>
      <p:pic>
        <p:nvPicPr>
          <p:cNvPr id="43" name="Picture 14" descr="http://www.mapsofindia.com/maps/india/map-of-india-political.gif"/>
          <p:cNvPicPr>
            <a:picLocks noChangeAspect="1" noChangeArrowheads="1"/>
          </p:cNvPicPr>
          <p:nvPr/>
        </p:nvPicPr>
        <p:blipFill>
          <a:blip r:embed="rId6" r:link="rId7" cstate="email">
            <a:extLst>
              <a:ext uri="{28A0092B-C50C-407E-A947-70E740481C1C}">
                <a14:useLocalDpi xmlns:a14="http://schemas.microsoft.com/office/drawing/2010/main"/>
              </a:ext>
            </a:extLst>
          </a:blip>
          <a:srcRect/>
          <a:stretch>
            <a:fillRect/>
          </a:stretch>
        </p:blipFill>
        <p:spPr bwMode="auto">
          <a:xfrm>
            <a:off x="2384546" y="1643066"/>
            <a:ext cx="4434800" cy="5072082"/>
          </a:xfrm>
          <a:prstGeom prst="rect">
            <a:avLst/>
          </a:prstGeom>
          <a:noFill/>
          <a:ln w="9525">
            <a:noFill/>
            <a:miter lim="800000"/>
            <a:headEnd/>
            <a:tailEnd/>
          </a:ln>
        </p:spPr>
      </p:pic>
      <p:sp>
        <p:nvSpPr>
          <p:cNvPr id="44" name="Oval 15"/>
          <p:cNvSpPr>
            <a:spLocks noChangeArrowheads="1"/>
          </p:cNvSpPr>
          <p:nvPr/>
        </p:nvSpPr>
        <p:spPr bwMode="auto">
          <a:xfrm>
            <a:off x="3730029" y="5591221"/>
            <a:ext cx="396960" cy="381504"/>
          </a:xfrm>
          <a:prstGeom prst="ellipse">
            <a:avLst/>
          </a:prstGeom>
          <a:noFill/>
          <a:ln w="28575">
            <a:solidFill>
              <a:srgbClr val="FF0000"/>
            </a:solidFill>
            <a:round/>
            <a:headEnd/>
            <a:tailEnd/>
          </a:ln>
          <a:effectLst/>
        </p:spPr>
        <p:txBody>
          <a:bodyPr wrap="none" anchor="ctr"/>
          <a:lstStyle/>
          <a:p>
            <a:endParaRPr lang="en-US"/>
          </a:p>
        </p:txBody>
      </p:sp>
      <p:sp>
        <p:nvSpPr>
          <p:cNvPr id="45" name="Oval 16"/>
          <p:cNvSpPr>
            <a:spLocks noChangeArrowheads="1"/>
          </p:cNvSpPr>
          <p:nvPr/>
        </p:nvSpPr>
        <p:spPr bwMode="auto">
          <a:xfrm>
            <a:off x="4650695" y="4117353"/>
            <a:ext cx="463816" cy="432280"/>
          </a:xfrm>
          <a:prstGeom prst="ellipse">
            <a:avLst/>
          </a:prstGeom>
          <a:noFill/>
          <a:ln w="28575">
            <a:solidFill>
              <a:srgbClr val="FF0000"/>
            </a:solidFill>
            <a:round/>
            <a:headEnd/>
            <a:tailEnd/>
          </a:ln>
          <a:effectLst/>
        </p:spPr>
        <p:txBody>
          <a:bodyPr wrap="none" anchor="ctr"/>
          <a:lstStyle/>
          <a:p>
            <a:endParaRPr lang="en-US"/>
          </a:p>
        </p:txBody>
      </p:sp>
      <p:sp>
        <p:nvSpPr>
          <p:cNvPr id="46" name="Oval 17"/>
          <p:cNvSpPr>
            <a:spLocks noChangeArrowheads="1"/>
          </p:cNvSpPr>
          <p:nvPr/>
        </p:nvSpPr>
        <p:spPr bwMode="auto">
          <a:xfrm>
            <a:off x="3604673" y="5353810"/>
            <a:ext cx="232605" cy="248390"/>
          </a:xfrm>
          <a:prstGeom prst="ellipse">
            <a:avLst/>
          </a:prstGeom>
          <a:noFill/>
          <a:ln w="38100">
            <a:solidFill>
              <a:srgbClr val="FF33CC"/>
            </a:solidFill>
            <a:round/>
            <a:headEnd/>
            <a:tailEnd/>
          </a:ln>
          <a:effectLst/>
        </p:spPr>
        <p:txBody>
          <a:bodyPr wrap="none" anchor="ctr"/>
          <a:lstStyle/>
          <a:p>
            <a:endParaRPr lang="en-US"/>
          </a:p>
        </p:txBody>
      </p:sp>
      <p:sp>
        <p:nvSpPr>
          <p:cNvPr id="47" name="Oval 18"/>
          <p:cNvSpPr>
            <a:spLocks noChangeArrowheads="1"/>
          </p:cNvSpPr>
          <p:nvPr/>
        </p:nvSpPr>
        <p:spPr bwMode="auto">
          <a:xfrm>
            <a:off x="3358140" y="4906435"/>
            <a:ext cx="232605" cy="247017"/>
          </a:xfrm>
          <a:prstGeom prst="ellipse">
            <a:avLst/>
          </a:prstGeom>
          <a:noFill/>
          <a:ln w="38100">
            <a:solidFill>
              <a:srgbClr val="FF33CC"/>
            </a:solidFill>
            <a:round/>
            <a:headEnd/>
            <a:tailEnd/>
          </a:ln>
          <a:effectLst/>
        </p:spPr>
        <p:txBody>
          <a:bodyPr wrap="none" anchor="ctr"/>
          <a:lstStyle/>
          <a:p>
            <a:endParaRPr lang="en-US"/>
          </a:p>
        </p:txBody>
      </p:sp>
      <p:sp>
        <p:nvSpPr>
          <p:cNvPr id="48" name="Oval 19"/>
          <p:cNvSpPr>
            <a:spLocks noChangeArrowheads="1"/>
          </p:cNvSpPr>
          <p:nvPr/>
        </p:nvSpPr>
        <p:spPr bwMode="auto">
          <a:xfrm>
            <a:off x="4030882" y="2653091"/>
            <a:ext cx="232605" cy="247017"/>
          </a:xfrm>
          <a:prstGeom prst="ellipse">
            <a:avLst/>
          </a:prstGeom>
          <a:noFill/>
          <a:ln w="38100">
            <a:solidFill>
              <a:srgbClr val="FF33CC"/>
            </a:solidFill>
            <a:round/>
            <a:headEnd/>
            <a:tailEnd/>
          </a:ln>
          <a:effectLst/>
        </p:spPr>
        <p:txBody>
          <a:bodyPr wrap="none" anchor="ctr"/>
          <a:lstStyle/>
          <a:p>
            <a:endParaRPr lang="en-US"/>
          </a:p>
        </p:txBody>
      </p:sp>
      <p:pic>
        <p:nvPicPr>
          <p:cNvPr id="49" name="Picture 20" descr="karnataka-map"/>
          <p:cNvPicPr>
            <a:picLocks noChangeAspect="1" noChangeArrowheads="1" noCrop="1"/>
          </p:cNvPicPr>
          <p:nvPr/>
        </p:nvPicPr>
        <p:blipFill>
          <a:blip r:embed="rId8" cstate="email">
            <a:extLst>
              <a:ext uri="{28A0092B-C50C-407E-A947-70E740481C1C}">
                <a14:useLocalDpi xmlns:a14="http://schemas.microsoft.com/office/drawing/2010/main"/>
              </a:ext>
            </a:extLst>
          </a:blip>
          <a:srcRect/>
          <a:stretch>
            <a:fillRect/>
          </a:stretch>
        </p:blipFill>
        <p:spPr bwMode="auto">
          <a:xfrm>
            <a:off x="512570" y="4343785"/>
            <a:ext cx="1834370" cy="2253344"/>
          </a:xfrm>
          <a:prstGeom prst="rect">
            <a:avLst/>
          </a:prstGeom>
          <a:noFill/>
        </p:spPr>
      </p:pic>
      <p:pic>
        <p:nvPicPr>
          <p:cNvPr id="50" name="Picture 21" descr="Uttaranchal_districts"/>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00034" y="1708937"/>
            <a:ext cx="1871976" cy="1976136"/>
          </a:xfrm>
          <a:prstGeom prst="rect">
            <a:avLst/>
          </a:prstGeom>
          <a:noFill/>
        </p:spPr>
      </p:pic>
      <p:sp>
        <p:nvSpPr>
          <p:cNvPr id="51" name="Oval 22"/>
          <p:cNvSpPr>
            <a:spLocks noChangeArrowheads="1"/>
          </p:cNvSpPr>
          <p:nvPr/>
        </p:nvSpPr>
        <p:spPr bwMode="auto">
          <a:xfrm>
            <a:off x="913708" y="2367649"/>
            <a:ext cx="267425" cy="197614"/>
          </a:xfrm>
          <a:prstGeom prst="ellipse">
            <a:avLst/>
          </a:prstGeom>
          <a:noFill/>
          <a:ln w="28575">
            <a:solidFill>
              <a:srgbClr val="FF33CC"/>
            </a:solidFill>
            <a:round/>
            <a:headEnd/>
            <a:tailEnd/>
          </a:ln>
          <a:effectLst/>
        </p:spPr>
        <p:txBody>
          <a:bodyPr wrap="none" anchor="ctr"/>
          <a:lstStyle/>
          <a:p>
            <a:endParaRPr lang="en-US"/>
          </a:p>
        </p:txBody>
      </p:sp>
      <p:sp>
        <p:nvSpPr>
          <p:cNvPr id="52" name="Oval 23"/>
          <p:cNvSpPr>
            <a:spLocks noChangeArrowheads="1"/>
          </p:cNvSpPr>
          <p:nvPr/>
        </p:nvSpPr>
        <p:spPr bwMode="auto">
          <a:xfrm>
            <a:off x="884458" y="5397724"/>
            <a:ext cx="267425" cy="197614"/>
          </a:xfrm>
          <a:prstGeom prst="ellipse">
            <a:avLst/>
          </a:prstGeom>
          <a:noFill/>
          <a:ln w="28575">
            <a:solidFill>
              <a:srgbClr val="FF33CC"/>
            </a:solidFill>
            <a:round/>
            <a:headEnd/>
            <a:tailEnd/>
          </a:ln>
          <a:effectLst/>
        </p:spPr>
        <p:txBody>
          <a:bodyPr wrap="none" anchor="ctr"/>
          <a:lstStyle/>
          <a:p>
            <a:endParaRPr lang="en-US"/>
          </a:p>
        </p:txBody>
      </p:sp>
      <p:sp>
        <p:nvSpPr>
          <p:cNvPr id="53" name="Oval 24"/>
          <p:cNvSpPr>
            <a:spLocks noChangeArrowheads="1"/>
          </p:cNvSpPr>
          <p:nvPr/>
        </p:nvSpPr>
        <p:spPr bwMode="auto">
          <a:xfrm>
            <a:off x="1381702" y="5265982"/>
            <a:ext cx="267425" cy="197614"/>
          </a:xfrm>
          <a:prstGeom prst="ellipse">
            <a:avLst/>
          </a:prstGeom>
          <a:noFill/>
          <a:ln w="28575">
            <a:solidFill>
              <a:srgbClr val="FF33CC"/>
            </a:solidFill>
            <a:round/>
            <a:headEnd/>
            <a:tailEnd/>
          </a:ln>
          <a:effectLst/>
        </p:spPr>
        <p:txBody>
          <a:bodyPr wrap="none" anchor="ctr"/>
          <a:lstStyle/>
          <a:p>
            <a:endParaRPr lang="en-US"/>
          </a:p>
        </p:txBody>
      </p:sp>
      <p:sp>
        <p:nvSpPr>
          <p:cNvPr id="54" name="Oval 25"/>
          <p:cNvSpPr>
            <a:spLocks noChangeArrowheads="1"/>
          </p:cNvSpPr>
          <p:nvPr/>
        </p:nvSpPr>
        <p:spPr bwMode="auto">
          <a:xfrm>
            <a:off x="1502878" y="6319921"/>
            <a:ext cx="267425" cy="197614"/>
          </a:xfrm>
          <a:prstGeom prst="ellipse">
            <a:avLst/>
          </a:prstGeom>
          <a:noFill/>
          <a:ln w="28575">
            <a:solidFill>
              <a:srgbClr val="FF33CC"/>
            </a:solidFill>
            <a:round/>
            <a:headEnd/>
            <a:tailEnd/>
          </a:ln>
          <a:effectLst/>
        </p:spPr>
        <p:txBody>
          <a:bodyPr wrap="none" anchor="ctr"/>
          <a:lstStyle/>
          <a:p>
            <a:endParaRPr lang="en-US"/>
          </a:p>
        </p:txBody>
      </p:sp>
      <p:sp>
        <p:nvSpPr>
          <p:cNvPr id="55" name="Oval 26"/>
          <p:cNvSpPr>
            <a:spLocks noChangeArrowheads="1"/>
          </p:cNvSpPr>
          <p:nvPr/>
        </p:nvSpPr>
        <p:spPr bwMode="auto">
          <a:xfrm>
            <a:off x="1859445" y="5968608"/>
            <a:ext cx="267425" cy="197614"/>
          </a:xfrm>
          <a:prstGeom prst="ellipse">
            <a:avLst/>
          </a:prstGeom>
          <a:noFill/>
          <a:ln w="28575">
            <a:solidFill>
              <a:srgbClr val="FF33CC"/>
            </a:solidFill>
            <a:round/>
            <a:headEnd/>
            <a:tailEnd/>
          </a:ln>
          <a:effectLst/>
        </p:spPr>
        <p:txBody>
          <a:bodyPr wrap="none" anchor="ctr"/>
          <a:lstStyle/>
          <a:p>
            <a:endParaRPr lang="en-US"/>
          </a:p>
        </p:txBody>
      </p:sp>
      <p:sp>
        <p:nvSpPr>
          <p:cNvPr id="56" name="Line 27"/>
          <p:cNvSpPr>
            <a:spLocks noChangeShapeType="1"/>
          </p:cNvSpPr>
          <p:nvPr/>
        </p:nvSpPr>
        <p:spPr bwMode="auto">
          <a:xfrm flipH="1">
            <a:off x="1636591" y="5068368"/>
            <a:ext cx="1683943" cy="263485"/>
          </a:xfrm>
          <a:prstGeom prst="line">
            <a:avLst/>
          </a:prstGeom>
          <a:noFill/>
          <a:ln w="28575">
            <a:solidFill>
              <a:srgbClr val="FF0000"/>
            </a:solidFill>
            <a:prstDash val="sysDot"/>
            <a:round/>
            <a:headEnd/>
            <a:tailEnd type="triangle" w="med" len="med"/>
          </a:ln>
          <a:effectLst/>
        </p:spPr>
        <p:txBody>
          <a:bodyPr/>
          <a:lstStyle/>
          <a:p>
            <a:endParaRPr lang="en-US"/>
          </a:p>
        </p:txBody>
      </p:sp>
      <p:sp>
        <p:nvSpPr>
          <p:cNvPr id="57" name="Line 28"/>
          <p:cNvSpPr>
            <a:spLocks noChangeShapeType="1"/>
          </p:cNvSpPr>
          <p:nvPr/>
        </p:nvSpPr>
        <p:spPr bwMode="auto">
          <a:xfrm flipH="1">
            <a:off x="968028" y="5397724"/>
            <a:ext cx="467994" cy="65871"/>
          </a:xfrm>
          <a:prstGeom prst="line">
            <a:avLst/>
          </a:prstGeom>
          <a:noFill/>
          <a:ln w="28575">
            <a:solidFill>
              <a:srgbClr val="FF0000"/>
            </a:solidFill>
            <a:prstDash val="sysDot"/>
            <a:round/>
            <a:headEnd/>
            <a:tailEnd type="triangle" w="med" len="med"/>
          </a:ln>
          <a:effectLst/>
        </p:spPr>
        <p:txBody>
          <a:bodyPr/>
          <a:lstStyle/>
          <a:p>
            <a:endParaRPr lang="en-US"/>
          </a:p>
        </p:txBody>
      </p:sp>
      <p:sp>
        <p:nvSpPr>
          <p:cNvPr id="58" name="Line 29"/>
          <p:cNvSpPr>
            <a:spLocks noChangeShapeType="1"/>
          </p:cNvSpPr>
          <p:nvPr/>
        </p:nvSpPr>
        <p:spPr bwMode="auto">
          <a:xfrm flipH="1">
            <a:off x="2037729" y="5463595"/>
            <a:ext cx="1403982" cy="526970"/>
          </a:xfrm>
          <a:prstGeom prst="line">
            <a:avLst/>
          </a:prstGeom>
          <a:noFill/>
          <a:ln w="28575">
            <a:solidFill>
              <a:srgbClr val="FF0000"/>
            </a:solidFill>
            <a:prstDash val="sysDot"/>
            <a:round/>
            <a:headEnd/>
            <a:tailEnd type="triangle" w="med" len="med"/>
          </a:ln>
          <a:effectLst/>
        </p:spPr>
        <p:txBody>
          <a:bodyPr/>
          <a:lstStyle/>
          <a:p>
            <a:endParaRPr lang="en-US"/>
          </a:p>
        </p:txBody>
      </p:sp>
      <p:sp>
        <p:nvSpPr>
          <p:cNvPr id="59" name="Line 30"/>
          <p:cNvSpPr>
            <a:spLocks noChangeShapeType="1"/>
          </p:cNvSpPr>
          <p:nvPr/>
        </p:nvSpPr>
        <p:spPr bwMode="auto">
          <a:xfrm flipH="1">
            <a:off x="1636591" y="6122307"/>
            <a:ext cx="267425" cy="263485"/>
          </a:xfrm>
          <a:prstGeom prst="line">
            <a:avLst/>
          </a:prstGeom>
          <a:noFill/>
          <a:ln w="28575">
            <a:solidFill>
              <a:srgbClr val="FF0000"/>
            </a:solidFill>
            <a:prstDash val="sysDot"/>
            <a:round/>
            <a:headEnd/>
            <a:tailEnd type="triangle" w="med" len="med"/>
          </a:ln>
          <a:effectLst/>
        </p:spPr>
        <p:txBody>
          <a:bodyPr/>
          <a:lstStyle/>
          <a:p>
            <a:endParaRPr lang="en-US"/>
          </a:p>
        </p:txBody>
      </p:sp>
      <p:sp>
        <p:nvSpPr>
          <p:cNvPr id="60" name="Line 31"/>
          <p:cNvSpPr>
            <a:spLocks noChangeShapeType="1"/>
          </p:cNvSpPr>
          <p:nvPr/>
        </p:nvSpPr>
        <p:spPr bwMode="auto">
          <a:xfrm rot="20372685" flipH="1" flipV="1">
            <a:off x="1356631" y="2035549"/>
            <a:ext cx="2473683" cy="1251553"/>
          </a:xfrm>
          <a:prstGeom prst="line">
            <a:avLst/>
          </a:prstGeom>
          <a:noFill/>
          <a:ln w="28575">
            <a:solidFill>
              <a:srgbClr val="FF0000"/>
            </a:solidFill>
            <a:prstDash val="sysDot"/>
            <a:round/>
            <a:headEnd/>
            <a:tailEnd type="triangle" w="med" len="med"/>
          </a:ln>
          <a:effectLst/>
        </p:spPr>
        <p:txBody>
          <a:bodyPr/>
          <a:lstStyle/>
          <a:p>
            <a:endParaRPr lang="en-US"/>
          </a:p>
        </p:txBody>
      </p:sp>
      <p:sp>
        <p:nvSpPr>
          <p:cNvPr id="61" name="Line 32"/>
          <p:cNvSpPr>
            <a:spLocks noChangeShapeType="1"/>
          </p:cNvSpPr>
          <p:nvPr/>
        </p:nvSpPr>
        <p:spPr bwMode="auto">
          <a:xfrm rot="1074010" flipV="1">
            <a:off x="5167439" y="4014429"/>
            <a:ext cx="1871976" cy="592841"/>
          </a:xfrm>
          <a:prstGeom prst="line">
            <a:avLst/>
          </a:prstGeom>
          <a:noFill/>
          <a:ln w="28575">
            <a:solidFill>
              <a:srgbClr val="FF0000"/>
            </a:solidFill>
            <a:prstDash val="sysDot"/>
            <a:round/>
            <a:headEnd/>
            <a:tailEnd type="triangle" w="med" len="med"/>
          </a:ln>
          <a:effectLst/>
        </p:spPr>
        <p:txBody>
          <a:bodyPr/>
          <a:lstStyle/>
          <a:p>
            <a:endParaRPr lang="en-US"/>
          </a:p>
        </p:txBody>
      </p:sp>
      <p:sp>
        <p:nvSpPr>
          <p:cNvPr id="62" name="Line 33"/>
          <p:cNvSpPr>
            <a:spLocks noChangeShapeType="1"/>
          </p:cNvSpPr>
          <p:nvPr/>
        </p:nvSpPr>
        <p:spPr bwMode="auto">
          <a:xfrm>
            <a:off x="4189666" y="5727080"/>
            <a:ext cx="3275958" cy="0"/>
          </a:xfrm>
          <a:prstGeom prst="line">
            <a:avLst/>
          </a:prstGeom>
          <a:noFill/>
          <a:ln w="28575">
            <a:solidFill>
              <a:srgbClr val="FF0000"/>
            </a:solidFill>
            <a:prstDash val="sysDot"/>
            <a:round/>
            <a:headEnd/>
            <a:tailEnd type="triangle" w="med" len="med"/>
          </a:ln>
          <a:effectLst/>
        </p:spPr>
        <p:txBody>
          <a:bodyPr/>
          <a:lstStyle/>
          <a:p>
            <a:endParaRPr lang="en-US"/>
          </a:p>
        </p:txBody>
      </p:sp>
      <p:sp>
        <p:nvSpPr>
          <p:cNvPr id="63" name="Text Box 34"/>
          <p:cNvSpPr txBox="1">
            <a:spLocks noChangeArrowheads="1"/>
          </p:cNvSpPr>
          <p:nvPr/>
        </p:nvSpPr>
        <p:spPr bwMode="auto">
          <a:xfrm>
            <a:off x="700603" y="2314129"/>
            <a:ext cx="272997" cy="317006"/>
          </a:xfrm>
          <a:prstGeom prst="rect">
            <a:avLst/>
          </a:prstGeom>
          <a:noFill/>
          <a:ln w="9525">
            <a:noFill/>
            <a:miter lim="800000"/>
            <a:headEnd/>
            <a:tailEnd/>
          </a:ln>
          <a:effectLst/>
        </p:spPr>
        <p:txBody>
          <a:bodyPr wrap="none">
            <a:spAutoFit/>
          </a:bodyPr>
          <a:lstStyle/>
          <a:p>
            <a:r>
              <a:rPr lang="en-US" sz="1800">
                <a:solidFill>
                  <a:schemeClr val="bg1"/>
                </a:solidFill>
              </a:rPr>
              <a:t>1</a:t>
            </a:r>
          </a:p>
        </p:txBody>
      </p:sp>
      <p:sp>
        <p:nvSpPr>
          <p:cNvPr id="64" name="Text Box 35"/>
          <p:cNvSpPr txBox="1">
            <a:spLocks noChangeArrowheads="1"/>
          </p:cNvSpPr>
          <p:nvPr/>
        </p:nvSpPr>
        <p:spPr bwMode="auto">
          <a:xfrm>
            <a:off x="700603" y="5278333"/>
            <a:ext cx="272997" cy="317006"/>
          </a:xfrm>
          <a:prstGeom prst="rect">
            <a:avLst/>
          </a:prstGeom>
          <a:noFill/>
          <a:ln w="9525">
            <a:noFill/>
            <a:miter lim="800000"/>
            <a:headEnd/>
            <a:tailEnd/>
          </a:ln>
          <a:effectLst/>
        </p:spPr>
        <p:txBody>
          <a:bodyPr wrap="none">
            <a:spAutoFit/>
          </a:bodyPr>
          <a:lstStyle/>
          <a:p>
            <a:r>
              <a:rPr lang="en-US" sz="1800">
                <a:solidFill>
                  <a:schemeClr val="bg1"/>
                </a:solidFill>
              </a:rPr>
              <a:t>2</a:t>
            </a:r>
          </a:p>
        </p:txBody>
      </p:sp>
      <p:sp>
        <p:nvSpPr>
          <p:cNvPr id="65" name="Text Box 36"/>
          <p:cNvSpPr txBox="1">
            <a:spLocks noChangeArrowheads="1"/>
          </p:cNvSpPr>
          <p:nvPr/>
        </p:nvSpPr>
        <p:spPr bwMode="auto">
          <a:xfrm>
            <a:off x="1229882" y="5134239"/>
            <a:ext cx="272997" cy="317006"/>
          </a:xfrm>
          <a:prstGeom prst="rect">
            <a:avLst/>
          </a:prstGeom>
          <a:noFill/>
          <a:ln w="9525">
            <a:noFill/>
            <a:miter lim="800000"/>
            <a:headEnd/>
            <a:tailEnd/>
          </a:ln>
          <a:effectLst/>
        </p:spPr>
        <p:txBody>
          <a:bodyPr wrap="none">
            <a:spAutoFit/>
          </a:bodyPr>
          <a:lstStyle/>
          <a:p>
            <a:r>
              <a:rPr lang="en-US" sz="1800">
                <a:solidFill>
                  <a:schemeClr val="bg1"/>
                </a:solidFill>
              </a:rPr>
              <a:t>3</a:t>
            </a:r>
          </a:p>
        </p:txBody>
      </p:sp>
      <p:sp>
        <p:nvSpPr>
          <p:cNvPr id="66" name="Text Box 37"/>
          <p:cNvSpPr txBox="1">
            <a:spLocks noChangeArrowheads="1"/>
          </p:cNvSpPr>
          <p:nvPr/>
        </p:nvSpPr>
        <p:spPr bwMode="auto">
          <a:xfrm>
            <a:off x="1697876" y="5937045"/>
            <a:ext cx="272997" cy="317006"/>
          </a:xfrm>
          <a:prstGeom prst="rect">
            <a:avLst/>
          </a:prstGeom>
          <a:noFill/>
          <a:ln w="9525">
            <a:noFill/>
            <a:miter lim="800000"/>
            <a:headEnd/>
            <a:tailEnd/>
          </a:ln>
          <a:effectLst/>
        </p:spPr>
        <p:txBody>
          <a:bodyPr wrap="none">
            <a:spAutoFit/>
          </a:bodyPr>
          <a:lstStyle/>
          <a:p>
            <a:r>
              <a:rPr lang="en-US" sz="1800">
                <a:solidFill>
                  <a:schemeClr val="bg1"/>
                </a:solidFill>
              </a:rPr>
              <a:t>4</a:t>
            </a:r>
          </a:p>
        </p:txBody>
      </p:sp>
      <p:sp>
        <p:nvSpPr>
          <p:cNvPr id="67" name="Text Box 38"/>
          <p:cNvSpPr txBox="1">
            <a:spLocks noChangeArrowheads="1"/>
          </p:cNvSpPr>
          <p:nvPr/>
        </p:nvSpPr>
        <p:spPr bwMode="auto">
          <a:xfrm>
            <a:off x="1222918" y="6254050"/>
            <a:ext cx="272997" cy="317006"/>
          </a:xfrm>
          <a:prstGeom prst="rect">
            <a:avLst/>
          </a:prstGeom>
          <a:noFill/>
          <a:ln w="9525">
            <a:noFill/>
            <a:miter lim="800000"/>
            <a:headEnd/>
            <a:tailEnd/>
          </a:ln>
          <a:effectLst/>
        </p:spPr>
        <p:txBody>
          <a:bodyPr wrap="none">
            <a:spAutoFit/>
          </a:bodyPr>
          <a:lstStyle/>
          <a:p>
            <a:r>
              <a:rPr lang="en-US" sz="1800">
                <a:solidFill>
                  <a:schemeClr val="bg1"/>
                </a:solidFill>
              </a:rPr>
              <a:t>5</a:t>
            </a:r>
          </a:p>
        </p:txBody>
      </p:sp>
      <p:sp>
        <p:nvSpPr>
          <p:cNvPr id="68" name="Text Box 39"/>
          <p:cNvSpPr txBox="1">
            <a:spLocks noChangeArrowheads="1"/>
          </p:cNvSpPr>
          <p:nvPr/>
        </p:nvSpPr>
        <p:spPr bwMode="auto">
          <a:xfrm>
            <a:off x="7720513" y="5331853"/>
            <a:ext cx="272997" cy="317006"/>
          </a:xfrm>
          <a:prstGeom prst="rect">
            <a:avLst/>
          </a:prstGeom>
          <a:noFill/>
          <a:ln w="9525">
            <a:noFill/>
            <a:miter lim="800000"/>
            <a:headEnd/>
            <a:tailEnd/>
          </a:ln>
          <a:effectLst/>
        </p:spPr>
        <p:txBody>
          <a:bodyPr wrap="none">
            <a:spAutoFit/>
          </a:bodyPr>
          <a:lstStyle/>
          <a:p>
            <a:r>
              <a:rPr lang="en-US" sz="1800">
                <a:solidFill>
                  <a:schemeClr val="bg1"/>
                </a:solidFill>
              </a:rPr>
              <a:t>6</a:t>
            </a:r>
          </a:p>
        </p:txBody>
      </p:sp>
      <p:sp>
        <p:nvSpPr>
          <p:cNvPr id="69" name="Text Box 40"/>
          <p:cNvSpPr txBox="1">
            <a:spLocks noChangeArrowheads="1"/>
          </p:cNvSpPr>
          <p:nvPr/>
        </p:nvSpPr>
        <p:spPr bwMode="auto">
          <a:xfrm>
            <a:off x="7297090" y="4290265"/>
            <a:ext cx="272997" cy="317006"/>
          </a:xfrm>
          <a:prstGeom prst="rect">
            <a:avLst/>
          </a:prstGeom>
          <a:noFill/>
          <a:ln w="9525">
            <a:noFill/>
            <a:miter lim="800000"/>
            <a:headEnd/>
            <a:tailEnd/>
          </a:ln>
          <a:effectLst/>
        </p:spPr>
        <p:txBody>
          <a:bodyPr wrap="none">
            <a:spAutoFit/>
          </a:bodyPr>
          <a:lstStyle/>
          <a:p>
            <a:r>
              <a:rPr lang="en-US" sz="1800">
                <a:solidFill>
                  <a:schemeClr val="bg1"/>
                </a:solidFill>
              </a:rPr>
              <a:t>7</a:t>
            </a:r>
          </a:p>
        </p:txBody>
      </p:sp>
      <p:sp>
        <p:nvSpPr>
          <p:cNvPr id="34" name="TextBox 33"/>
          <p:cNvSpPr txBox="1"/>
          <p:nvPr/>
        </p:nvSpPr>
        <p:spPr>
          <a:xfrm>
            <a:off x="251520" y="404664"/>
            <a:ext cx="7128792" cy="584775"/>
          </a:xfrm>
          <a:prstGeom prst="rect">
            <a:avLst/>
          </a:prstGeom>
          <a:noFill/>
        </p:spPr>
        <p:txBody>
          <a:bodyPr wrap="square" rtlCol="0">
            <a:spAutoFit/>
          </a:bodyPr>
          <a:lstStyle/>
          <a:p>
            <a:pPr algn="ctr"/>
            <a:r>
              <a:rPr lang="en-US" sz="3200" b="1" dirty="0" smtClean="0">
                <a:solidFill>
                  <a:srgbClr val="0000FF"/>
                </a:solidFill>
              </a:rPr>
              <a:t>Project Sites: India (4 States)</a:t>
            </a:r>
            <a:endParaRPr lang="en-US" sz="3200" b="1" dirty="0">
              <a:solidFill>
                <a:srgbClr val="0000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1258888" y="1557338"/>
            <a:ext cx="6408737" cy="4819650"/>
            <a:chOff x="521" y="912"/>
            <a:chExt cx="3799" cy="3164"/>
          </a:xfrm>
        </p:grpSpPr>
        <p:pic>
          <p:nvPicPr>
            <p:cNvPr id="4107" name="Picture 5"/>
            <p:cNvPicPr>
              <a:picLocks noChangeAspect="1" noChangeArrowheads="1"/>
            </p:cNvPicPr>
            <p:nvPr/>
          </p:nvPicPr>
          <p:blipFill>
            <a:blip r:embed="rId3" cstate="print"/>
            <a:srcRect/>
            <a:stretch>
              <a:fillRect/>
            </a:stretch>
          </p:blipFill>
          <p:spPr bwMode="auto">
            <a:xfrm>
              <a:off x="1536" y="912"/>
              <a:ext cx="2784" cy="3072"/>
            </a:xfrm>
            <a:prstGeom prst="rect">
              <a:avLst/>
            </a:prstGeom>
            <a:noFill/>
            <a:ln w="12700" cap="sq">
              <a:noFill/>
              <a:miter lim="800000"/>
              <a:headEnd type="none" w="sm" len="sm"/>
              <a:tailEnd type="none" w="sm" len="sm"/>
            </a:ln>
          </p:spPr>
        </p:pic>
        <p:pic>
          <p:nvPicPr>
            <p:cNvPr id="4108"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36" y="2443"/>
              <a:ext cx="1440" cy="1541"/>
            </a:xfrm>
            <a:prstGeom prst="rect">
              <a:avLst/>
            </a:prstGeom>
            <a:solidFill>
              <a:srgbClr val="3366FF"/>
            </a:solidFill>
            <a:ln w="9525">
              <a:solidFill>
                <a:srgbClr val="FFFF00"/>
              </a:solidFill>
              <a:miter lim="800000"/>
              <a:headEnd/>
              <a:tailEnd/>
            </a:ln>
          </p:spPr>
        </p:pic>
        <p:sp>
          <p:nvSpPr>
            <p:cNvPr id="4109" name="Line 7"/>
            <p:cNvSpPr>
              <a:spLocks noChangeShapeType="1"/>
            </p:cNvSpPr>
            <p:nvPr/>
          </p:nvSpPr>
          <p:spPr bwMode="auto">
            <a:xfrm flipH="1" flipV="1">
              <a:off x="2016" y="2436"/>
              <a:ext cx="1584" cy="432"/>
            </a:xfrm>
            <a:prstGeom prst="line">
              <a:avLst/>
            </a:prstGeom>
            <a:noFill/>
            <a:ln w="9525">
              <a:solidFill>
                <a:srgbClr val="000000"/>
              </a:solidFill>
              <a:round/>
              <a:headEnd/>
              <a:tailEnd type="triangle" w="med" len="med"/>
            </a:ln>
          </p:spPr>
          <p:txBody>
            <a:bodyPr wrap="none"/>
            <a:lstStyle/>
            <a:p>
              <a:endParaRPr lang="en-US"/>
            </a:p>
          </p:txBody>
        </p:sp>
        <p:sp>
          <p:nvSpPr>
            <p:cNvPr id="4110" name="Line 8"/>
            <p:cNvSpPr>
              <a:spLocks noChangeShapeType="1"/>
            </p:cNvSpPr>
            <p:nvPr/>
          </p:nvSpPr>
          <p:spPr bwMode="auto">
            <a:xfrm rot="278205" flipH="1">
              <a:off x="2832" y="3072"/>
              <a:ext cx="768" cy="576"/>
            </a:xfrm>
            <a:prstGeom prst="line">
              <a:avLst/>
            </a:prstGeom>
            <a:noFill/>
            <a:ln w="9525">
              <a:solidFill>
                <a:srgbClr val="000000"/>
              </a:solidFill>
              <a:round/>
              <a:headEnd/>
              <a:tailEnd type="triangle" w="med" len="med"/>
            </a:ln>
          </p:spPr>
          <p:txBody>
            <a:bodyPr wrap="none"/>
            <a:lstStyle/>
            <a:p>
              <a:endParaRPr lang="en-US"/>
            </a:p>
          </p:txBody>
        </p:sp>
        <p:sp>
          <p:nvSpPr>
            <p:cNvPr id="4111" name="Oval 9"/>
            <p:cNvSpPr>
              <a:spLocks noChangeArrowheads="1"/>
            </p:cNvSpPr>
            <p:nvPr/>
          </p:nvSpPr>
          <p:spPr bwMode="auto">
            <a:xfrm>
              <a:off x="1680" y="3216"/>
              <a:ext cx="144" cy="96"/>
            </a:xfrm>
            <a:prstGeom prst="ellipse">
              <a:avLst/>
            </a:prstGeom>
            <a:solidFill>
              <a:srgbClr val="FFFF00"/>
            </a:solidFill>
            <a:ln w="9525">
              <a:solidFill>
                <a:schemeClr val="tx1"/>
              </a:solidFill>
              <a:round/>
              <a:headEnd/>
              <a:tailEnd/>
            </a:ln>
          </p:spPr>
          <p:txBody>
            <a:bodyPr wrap="none" anchor="ctr"/>
            <a:lstStyle/>
            <a:p>
              <a:endParaRPr lang="en-US"/>
            </a:p>
          </p:txBody>
        </p:sp>
        <p:sp>
          <p:nvSpPr>
            <p:cNvPr id="4112" name="Oval 10"/>
            <p:cNvSpPr>
              <a:spLocks noChangeArrowheads="1"/>
            </p:cNvSpPr>
            <p:nvPr/>
          </p:nvSpPr>
          <p:spPr bwMode="auto">
            <a:xfrm>
              <a:off x="1968" y="3270"/>
              <a:ext cx="144" cy="96"/>
            </a:xfrm>
            <a:prstGeom prst="ellipse">
              <a:avLst/>
            </a:prstGeom>
            <a:solidFill>
              <a:srgbClr val="FFFF00"/>
            </a:solidFill>
            <a:ln w="9525">
              <a:solidFill>
                <a:schemeClr val="tx1"/>
              </a:solidFill>
              <a:round/>
              <a:headEnd/>
              <a:tailEnd/>
            </a:ln>
          </p:spPr>
          <p:txBody>
            <a:bodyPr wrap="none" anchor="ctr"/>
            <a:lstStyle/>
            <a:p>
              <a:endParaRPr lang="en-US"/>
            </a:p>
          </p:txBody>
        </p:sp>
        <p:sp>
          <p:nvSpPr>
            <p:cNvPr id="4113" name="Line 11"/>
            <p:cNvSpPr>
              <a:spLocks noChangeShapeType="1"/>
            </p:cNvSpPr>
            <p:nvPr/>
          </p:nvSpPr>
          <p:spPr bwMode="auto">
            <a:xfrm>
              <a:off x="1392" y="3216"/>
              <a:ext cx="336" cy="48"/>
            </a:xfrm>
            <a:prstGeom prst="line">
              <a:avLst/>
            </a:prstGeom>
            <a:noFill/>
            <a:ln w="9525">
              <a:solidFill>
                <a:srgbClr val="000000"/>
              </a:solidFill>
              <a:round/>
              <a:headEnd/>
              <a:tailEnd type="triangle" w="med" len="med"/>
            </a:ln>
          </p:spPr>
          <p:txBody>
            <a:bodyPr wrap="none"/>
            <a:lstStyle/>
            <a:p>
              <a:endParaRPr lang="en-US"/>
            </a:p>
          </p:txBody>
        </p:sp>
        <p:sp>
          <p:nvSpPr>
            <p:cNvPr id="4114" name="Line 12"/>
            <p:cNvSpPr>
              <a:spLocks noChangeShapeType="1"/>
            </p:cNvSpPr>
            <p:nvPr/>
          </p:nvSpPr>
          <p:spPr bwMode="auto">
            <a:xfrm flipV="1">
              <a:off x="1392" y="3312"/>
              <a:ext cx="624" cy="144"/>
            </a:xfrm>
            <a:prstGeom prst="line">
              <a:avLst/>
            </a:prstGeom>
            <a:noFill/>
            <a:ln w="9525">
              <a:solidFill>
                <a:srgbClr val="000000"/>
              </a:solidFill>
              <a:round/>
              <a:headEnd/>
              <a:tailEnd type="triangle" w="med" len="med"/>
            </a:ln>
          </p:spPr>
          <p:txBody>
            <a:bodyPr wrap="none"/>
            <a:lstStyle/>
            <a:p>
              <a:endParaRPr lang="en-US"/>
            </a:p>
          </p:txBody>
        </p:sp>
        <p:sp>
          <p:nvSpPr>
            <p:cNvPr id="4115" name="Text Box 13"/>
            <p:cNvSpPr txBox="1">
              <a:spLocks noChangeArrowheads="1"/>
            </p:cNvSpPr>
            <p:nvPr/>
          </p:nvSpPr>
          <p:spPr bwMode="auto">
            <a:xfrm>
              <a:off x="864" y="3120"/>
              <a:ext cx="480" cy="199"/>
            </a:xfrm>
            <a:prstGeom prst="rect">
              <a:avLst/>
            </a:prstGeom>
            <a:noFill/>
            <a:ln w="9525">
              <a:noFill/>
              <a:miter lim="800000"/>
              <a:headEnd/>
              <a:tailEnd/>
            </a:ln>
          </p:spPr>
          <p:txBody>
            <a:bodyPr>
              <a:spAutoFit/>
            </a:bodyPr>
            <a:lstStyle/>
            <a:p>
              <a:pPr algn="ctr">
                <a:spcBef>
                  <a:spcPct val="50000"/>
                </a:spcBef>
              </a:pPr>
              <a:r>
                <a:rPr lang="en-US" sz="1400" b="1">
                  <a:latin typeface="Tahoma" pitchFamily="34" charset="0"/>
                </a:rPr>
                <a:t>La Paz</a:t>
              </a:r>
            </a:p>
          </p:txBody>
        </p:sp>
        <p:sp>
          <p:nvSpPr>
            <p:cNvPr id="4116" name="Text Box 14"/>
            <p:cNvSpPr txBox="1">
              <a:spLocks noChangeArrowheads="1"/>
            </p:cNvSpPr>
            <p:nvPr/>
          </p:nvSpPr>
          <p:spPr bwMode="auto">
            <a:xfrm>
              <a:off x="567" y="3355"/>
              <a:ext cx="855" cy="199"/>
            </a:xfrm>
            <a:prstGeom prst="rect">
              <a:avLst/>
            </a:prstGeom>
            <a:noFill/>
            <a:ln w="9525">
              <a:noFill/>
              <a:miter lim="800000"/>
              <a:headEnd/>
              <a:tailEnd/>
            </a:ln>
          </p:spPr>
          <p:txBody>
            <a:bodyPr>
              <a:spAutoFit/>
            </a:bodyPr>
            <a:lstStyle/>
            <a:p>
              <a:pPr algn="ctr">
                <a:spcBef>
                  <a:spcPct val="50000"/>
                </a:spcBef>
              </a:pPr>
              <a:r>
                <a:rPr lang="en-US" sz="1400" b="1">
                  <a:latin typeface="Tahoma" pitchFamily="34" charset="0"/>
                </a:rPr>
                <a:t>Cochabamba</a:t>
              </a:r>
            </a:p>
          </p:txBody>
        </p:sp>
        <p:sp>
          <p:nvSpPr>
            <p:cNvPr id="4117" name="Oval 15"/>
            <p:cNvSpPr>
              <a:spLocks noChangeArrowheads="1"/>
            </p:cNvSpPr>
            <p:nvPr/>
          </p:nvSpPr>
          <p:spPr bwMode="auto">
            <a:xfrm>
              <a:off x="1791" y="3606"/>
              <a:ext cx="144" cy="96"/>
            </a:xfrm>
            <a:prstGeom prst="ellipse">
              <a:avLst/>
            </a:prstGeom>
            <a:solidFill>
              <a:srgbClr val="FFFF00"/>
            </a:solidFill>
            <a:ln w="9525">
              <a:solidFill>
                <a:schemeClr val="tx1"/>
              </a:solidFill>
              <a:round/>
              <a:headEnd/>
              <a:tailEnd/>
            </a:ln>
          </p:spPr>
          <p:txBody>
            <a:bodyPr wrap="none" anchor="ctr"/>
            <a:lstStyle/>
            <a:p>
              <a:endParaRPr lang="en-US"/>
            </a:p>
          </p:txBody>
        </p:sp>
        <p:sp>
          <p:nvSpPr>
            <p:cNvPr id="4118" name="Text Box 16"/>
            <p:cNvSpPr txBox="1">
              <a:spLocks noChangeArrowheads="1"/>
            </p:cNvSpPr>
            <p:nvPr/>
          </p:nvSpPr>
          <p:spPr bwMode="auto">
            <a:xfrm>
              <a:off x="521" y="3876"/>
              <a:ext cx="855" cy="200"/>
            </a:xfrm>
            <a:prstGeom prst="rect">
              <a:avLst/>
            </a:prstGeom>
            <a:noFill/>
            <a:ln w="9525">
              <a:noFill/>
              <a:miter lim="800000"/>
              <a:headEnd/>
              <a:tailEnd/>
            </a:ln>
          </p:spPr>
          <p:txBody>
            <a:bodyPr>
              <a:spAutoFit/>
            </a:bodyPr>
            <a:lstStyle/>
            <a:p>
              <a:pPr algn="ctr">
                <a:spcBef>
                  <a:spcPct val="50000"/>
                </a:spcBef>
              </a:pPr>
              <a:r>
                <a:rPr lang="en-US" sz="1400" b="1">
                  <a:latin typeface="Tahoma" pitchFamily="34" charset="0"/>
                </a:rPr>
                <a:t>Potosí</a:t>
              </a:r>
            </a:p>
          </p:txBody>
        </p:sp>
        <p:sp>
          <p:nvSpPr>
            <p:cNvPr id="4119" name="Line 17"/>
            <p:cNvSpPr>
              <a:spLocks noChangeShapeType="1"/>
            </p:cNvSpPr>
            <p:nvPr/>
          </p:nvSpPr>
          <p:spPr bwMode="auto">
            <a:xfrm flipV="1">
              <a:off x="1172" y="3649"/>
              <a:ext cx="608" cy="320"/>
            </a:xfrm>
            <a:prstGeom prst="line">
              <a:avLst/>
            </a:prstGeom>
            <a:noFill/>
            <a:ln w="9525">
              <a:solidFill>
                <a:srgbClr val="000000"/>
              </a:solidFill>
              <a:round/>
              <a:headEnd/>
              <a:tailEnd type="triangle" w="med" len="med"/>
            </a:ln>
          </p:spPr>
          <p:txBody>
            <a:bodyPr wrap="none"/>
            <a:lstStyle/>
            <a:p>
              <a:endParaRPr lang="en-US"/>
            </a:p>
          </p:txBody>
        </p:sp>
      </p:grpSp>
      <p:sp>
        <p:nvSpPr>
          <p:cNvPr id="4100" name="Oval 19"/>
          <p:cNvSpPr>
            <a:spLocks noChangeArrowheads="1"/>
          </p:cNvSpPr>
          <p:nvPr/>
        </p:nvSpPr>
        <p:spPr bwMode="auto">
          <a:xfrm>
            <a:off x="3938588" y="5689600"/>
            <a:ext cx="288925" cy="144463"/>
          </a:xfrm>
          <a:prstGeom prst="ellipse">
            <a:avLst/>
          </a:prstGeom>
          <a:solidFill>
            <a:srgbClr val="FFFF00"/>
          </a:solidFill>
          <a:ln w="9525">
            <a:solidFill>
              <a:schemeClr val="tx1"/>
            </a:solidFill>
            <a:round/>
            <a:headEnd/>
            <a:tailEnd/>
          </a:ln>
        </p:spPr>
        <p:txBody>
          <a:bodyPr wrap="none" anchor="ctr"/>
          <a:lstStyle/>
          <a:p>
            <a:endParaRPr lang="en-US"/>
          </a:p>
        </p:txBody>
      </p:sp>
      <p:sp>
        <p:nvSpPr>
          <p:cNvPr id="4101" name="Line 20"/>
          <p:cNvSpPr>
            <a:spLocks noChangeShapeType="1"/>
          </p:cNvSpPr>
          <p:nvPr/>
        </p:nvSpPr>
        <p:spPr bwMode="auto">
          <a:xfrm flipH="1" flipV="1">
            <a:off x="4097338" y="5762625"/>
            <a:ext cx="360362" cy="576263"/>
          </a:xfrm>
          <a:prstGeom prst="line">
            <a:avLst/>
          </a:prstGeom>
          <a:noFill/>
          <a:ln w="9525">
            <a:solidFill>
              <a:schemeClr val="tx1"/>
            </a:solidFill>
            <a:round/>
            <a:headEnd/>
            <a:tailEnd type="triangle" w="med" len="med"/>
          </a:ln>
        </p:spPr>
        <p:txBody>
          <a:bodyPr/>
          <a:lstStyle/>
          <a:p>
            <a:endParaRPr lang="en-US"/>
          </a:p>
        </p:txBody>
      </p:sp>
      <p:sp>
        <p:nvSpPr>
          <p:cNvPr id="754709" name="Text Box 21"/>
          <p:cNvSpPr txBox="1">
            <a:spLocks noChangeArrowheads="1"/>
          </p:cNvSpPr>
          <p:nvPr/>
        </p:nvSpPr>
        <p:spPr bwMode="auto">
          <a:xfrm>
            <a:off x="3852863" y="6310313"/>
            <a:ext cx="1439862" cy="304800"/>
          </a:xfrm>
          <a:prstGeom prst="rect">
            <a:avLst/>
          </a:prstGeom>
          <a:noFill/>
          <a:ln w="9525">
            <a:noFill/>
            <a:miter lim="800000"/>
            <a:headEnd/>
            <a:tailEnd/>
          </a:ln>
          <a:effectLst/>
        </p:spPr>
        <p:txBody>
          <a:bodyPr>
            <a:spAutoFit/>
          </a:bodyPr>
          <a:lstStyle/>
          <a:p>
            <a:pPr>
              <a:spcBef>
                <a:spcPct val="50000"/>
              </a:spcBef>
              <a:defRPr/>
            </a:pPr>
            <a:r>
              <a:rPr lang="es-MX" sz="1400" b="1">
                <a:effectLst>
                  <a:outerShdw blurRad="38100" dist="38100" dir="2700000" algn="tl">
                    <a:srgbClr val="FFFFFF"/>
                  </a:outerShdw>
                </a:effectLst>
              </a:rPr>
              <a:t>Chuquisaca</a:t>
            </a:r>
            <a:endParaRPr lang="es-ES" sz="1400" b="1">
              <a:effectLst>
                <a:outerShdw blurRad="38100" dist="38100" dir="2700000" algn="tl">
                  <a:srgbClr val="FFFFFF"/>
                </a:outerShdw>
              </a:effectLst>
            </a:endParaRPr>
          </a:p>
        </p:txBody>
      </p:sp>
      <p:sp>
        <p:nvSpPr>
          <p:cNvPr id="4104" name="Text Box 16"/>
          <p:cNvSpPr txBox="1">
            <a:spLocks noChangeArrowheads="1"/>
          </p:cNvSpPr>
          <p:nvPr/>
        </p:nvSpPr>
        <p:spPr bwMode="auto">
          <a:xfrm>
            <a:off x="1271588" y="5695950"/>
            <a:ext cx="1443037" cy="307975"/>
          </a:xfrm>
          <a:prstGeom prst="rect">
            <a:avLst/>
          </a:prstGeom>
          <a:noFill/>
          <a:ln w="9525">
            <a:noFill/>
            <a:miter lim="800000"/>
            <a:headEnd/>
            <a:tailEnd/>
          </a:ln>
        </p:spPr>
        <p:txBody>
          <a:bodyPr>
            <a:spAutoFit/>
          </a:bodyPr>
          <a:lstStyle/>
          <a:p>
            <a:pPr algn="ctr">
              <a:spcBef>
                <a:spcPct val="50000"/>
              </a:spcBef>
            </a:pPr>
            <a:r>
              <a:rPr lang="en-US" sz="1400" b="1">
                <a:latin typeface="Tahoma" pitchFamily="34" charset="0"/>
              </a:rPr>
              <a:t>Oruro</a:t>
            </a:r>
          </a:p>
        </p:txBody>
      </p:sp>
      <p:sp>
        <p:nvSpPr>
          <p:cNvPr id="4105" name="Oval 10"/>
          <p:cNvSpPr>
            <a:spLocks noChangeArrowheads="1"/>
          </p:cNvSpPr>
          <p:nvPr/>
        </p:nvSpPr>
        <p:spPr bwMode="auto">
          <a:xfrm>
            <a:off x="3357563" y="5497513"/>
            <a:ext cx="242887" cy="146050"/>
          </a:xfrm>
          <a:prstGeom prst="ellipse">
            <a:avLst/>
          </a:prstGeom>
          <a:solidFill>
            <a:srgbClr val="FFFF00"/>
          </a:solidFill>
          <a:ln w="9525">
            <a:solidFill>
              <a:schemeClr val="tx1"/>
            </a:solidFill>
            <a:round/>
            <a:headEnd/>
            <a:tailEnd/>
          </a:ln>
        </p:spPr>
        <p:txBody>
          <a:bodyPr wrap="none" anchor="ctr"/>
          <a:lstStyle/>
          <a:p>
            <a:endParaRPr lang="en-US"/>
          </a:p>
        </p:txBody>
      </p:sp>
      <p:sp>
        <p:nvSpPr>
          <p:cNvPr id="4106" name="Line 12"/>
          <p:cNvSpPr>
            <a:spLocks noChangeShapeType="1"/>
          </p:cNvSpPr>
          <p:nvPr/>
        </p:nvSpPr>
        <p:spPr bwMode="auto">
          <a:xfrm flipV="1">
            <a:off x="2305050" y="5572125"/>
            <a:ext cx="1052513" cy="219075"/>
          </a:xfrm>
          <a:prstGeom prst="line">
            <a:avLst/>
          </a:prstGeom>
          <a:noFill/>
          <a:ln w="9525">
            <a:solidFill>
              <a:srgbClr val="000000"/>
            </a:solidFill>
            <a:round/>
            <a:headEnd/>
            <a:tailEnd type="triangle" w="med" len="med"/>
          </a:ln>
        </p:spPr>
        <p:txBody>
          <a:bodyPr wrap="none"/>
          <a:lstStyle/>
          <a:p>
            <a:endParaRPr lang="en-US"/>
          </a:p>
        </p:txBody>
      </p:sp>
      <p:sp>
        <p:nvSpPr>
          <p:cNvPr id="24" name="TextBox 23"/>
          <p:cNvSpPr txBox="1"/>
          <p:nvPr/>
        </p:nvSpPr>
        <p:spPr>
          <a:xfrm>
            <a:off x="251520" y="548680"/>
            <a:ext cx="7128792" cy="523220"/>
          </a:xfrm>
          <a:prstGeom prst="rect">
            <a:avLst/>
          </a:prstGeom>
          <a:noFill/>
        </p:spPr>
        <p:txBody>
          <a:bodyPr wrap="square" rtlCol="0">
            <a:spAutoFit/>
          </a:bodyPr>
          <a:lstStyle/>
          <a:p>
            <a:pPr algn="ctr"/>
            <a:r>
              <a:rPr lang="en-US" sz="2800" b="1" dirty="0" smtClean="0">
                <a:solidFill>
                  <a:srgbClr val="0000FF"/>
                </a:solidFill>
              </a:rPr>
              <a:t>Project Sites: Bolivia (5 Departments)</a:t>
            </a:r>
            <a:endParaRPr lang="en-US" sz="2800" b="1"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2"/>
          <p:cNvSpPr txBox="1">
            <a:spLocks noChangeArrowheads="1"/>
          </p:cNvSpPr>
          <p:nvPr/>
        </p:nvSpPr>
        <p:spPr bwMode="auto">
          <a:xfrm>
            <a:off x="7164288" y="2420888"/>
            <a:ext cx="1584176" cy="830997"/>
          </a:xfrm>
          <a:prstGeom prst="rect">
            <a:avLst/>
          </a:prstGeom>
          <a:solidFill>
            <a:srgbClr val="92D050"/>
          </a:solidFill>
          <a:ln w="9525">
            <a:noFill/>
            <a:miter lim="800000"/>
            <a:headEnd/>
            <a:tailEnd/>
          </a:ln>
        </p:spPr>
        <p:txBody>
          <a:bodyPr wrap="square">
            <a:spAutoFit/>
          </a:bodyPr>
          <a:lstStyle/>
          <a:p>
            <a:pPr>
              <a:spcBef>
                <a:spcPct val="50000"/>
              </a:spcBef>
              <a:defRPr/>
            </a:pPr>
            <a:r>
              <a:rPr lang="es-ES_tradnl" sz="1200" b="1" i="1" dirty="0" err="1" smtClean="0"/>
              <a:t>Anccaca</a:t>
            </a:r>
            <a:r>
              <a:rPr lang="es-ES_tradnl" sz="1200" b="1" i="1" dirty="0" smtClean="0"/>
              <a:t>, </a:t>
            </a:r>
            <a:r>
              <a:rPr lang="es-ES_tradnl" sz="1200" b="1" i="1" dirty="0" err="1" smtClean="0"/>
              <a:t>Huancarani</a:t>
            </a:r>
            <a:r>
              <a:rPr lang="es-ES_tradnl" sz="1200" b="1" i="1" dirty="0" smtClean="0"/>
              <a:t>, </a:t>
            </a:r>
            <a:r>
              <a:rPr lang="es-ES_tradnl" sz="1200" b="1" i="1" dirty="0" err="1" smtClean="0"/>
              <a:t>Laconi</a:t>
            </a:r>
            <a:r>
              <a:rPr lang="es-ES_tradnl" sz="1200" b="1" i="1" dirty="0" smtClean="0"/>
              <a:t>, </a:t>
            </a:r>
            <a:r>
              <a:rPr lang="es-ES_tradnl" sz="1200" b="1" i="1" dirty="0" err="1" smtClean="0"/>
              <a:t>Huarijuyo</a:t>
            </a:r>
            <a:r>
              <a:rPr lang="es-ES_tradnl" sz="1200" b="1" i="1" dirty="0" smtClean="0"/>
              <a:t>, </a:t>
            </a:r>
            <a:r>
              <a:rPr lang="es-ES_tradnl" sz="1200" b="1" i="1" dirty="0" err="1" smtClean="0"/>
              <a:t>Laraqueri</a:t>
            </a:r>
            <a:r>
              <a:rPr lang="es-ES_tradnl" sz="1200" b="1" i="1" dirty="0" smtClean="0"/>
              <a:t> </a:t>
            </a:r>
          </a:p>
        </p:txBody>
      </p:sp>
      <p:pic>
        <p:nvPicPr>
          <p:cNvPr id="8196" name="Picture 1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05521" y="1665882"/>
            <a:ext cx="4459288" cy="4643438"/>
          </a:xfrm>
          <a:prstGeom prst="rect">
            <a:avLst/>
          </a:prstGeom>
          <a:noFill/>
          <a:ln w="9525">
            <a:noFill/>
            <a:miter lim="800000"/>
            <a:headEnd/>
            <a:tailEnd/>
          </a:ln>
        </p:spPr>
      </p:pic>
      <p:cxnSp>
        <p:nvCxnSpPr>
          <p:cNvPr id="7" name="6 Conector recto"/>
          <p:cNvCxnSpPr>
            <a:endCxn id="8203" idx="1"/>
          </p:cNvCxnSpPr>
          <p:nvPr/>
        </p:nvCxnSpPr>
        <p:spPr>
          <a:xfrm flipV="1">
            <a:off x="5321746" y="4692659"/>
            <a:ext cx="1843088" cy="259349"/>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11 Conector recto"/>
          <p:cNvCxnSpPr/>
          <p:nvPr/>
        </p:nvCxnSpPr>
        <p:spPr>
          <a:xfrm rot="10800000">
            <a:off x="2195737" y="3573016"/>
            <a:ext cx="2127151" cy="560664"/>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15 Conector recto"/>
          <p:cNvCxnSpPr/>
          <p:nvPr/>
        </p:nvCxnSpPr>
        <p:spPr>
          <a:xfrm rot="10800000" flipV="1">
            <a:off x="1835696" y="4429124"/>
            <a:ext cx="2558630" cy="440035"/>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17 Conector recto"/>
          <p:cNvCxnSpPr/>
          <p:nvPr/>
        </p:nvCxnSpPr>
        <p:spPr>
          <a:xfrm flipV="1">
            <a:off x="4537201" y="2996952"/>
            <a:ext cx="2627087" cy="1874488"/>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203" name="21 Rectángulo"/>
          <p:cNvSpPr>
            <a:spLocks noChangeArrowheads="1"/>
          </p:cNvSpPr>
          <p:nvPr/>
        </p:nvSpPr>
        <p:spPr bwMode="auto">
          <a:xfrm>
            <a:off x="7164834" y="4523382"/>
            <a:ext cx="1657350" cy="338554"/>
          </a:xfrm>
          <a:prstGeom prst="rect">
            <a:avLst/>
          </a:prstGeom>
          <a:solidFill>
            <a:srgbClr val="92D050"/>
          </a:solidFill>
          <a:ln w="9525">
            <a:noFill/>
            <a:miter lim="800000"/>
            <a:headEnd/>
            <a:tailEnd/>
          </a:ln>
        </p:spPr>
        <p:txBody>
          <a:bodyPr>
            <a:spAutoFit/>
          </a:bodyPr>
          <a:lstStyle/>
          <a:p>
            <a:pPr>
              <a:spcBef>
                <a:spcPct val="50000"/>
              </a:spcBef>
            </a:pPr>
            <a:r>
              <a:rPr lang="es-ES_tradnl" sz="1200" b="1" i="1" dirty="0" err="1" smtClean="0"/>
              <a:t>Juli</a:t>
            </a:r>
            <a:r>
              <a:rPr lang="es-ES_tradnl" sz="1600" b="1" i="1" dirty="0" smtClean="0">
                <a:cs typeface="Arial" charset="0"/>
              </a:rPr>
              <a:t> </a:t>
            </a:r>
            <a:endParaRPr lang="es-ES_tradnl" sz="1600" b="1" i="1" dirty="0">
              <a:solidFill>
                <a:srgbClr val="FF0000"/>
              </a:solidFill>
              <a:cs typeface="Arial" charset="0"/>
            </a:endParaRPr>
          </a:p>
        </p:txBody>
      </p:sp>
      <p:sp>
        <p:nvSpPr>
          <p:cNvPr id="8204" name="22 Rectángulo"/>
          <p:cNvSpPr>
            <a:spLocks noChangeArrowheads="1"/>
          </p:cNvSpPr>
          <p:nvPr/>
        </p:nvSpPr>
        <p:spPr bwMode="auto">
          <a:xfrm>
            <a:off x="539552" y="3212976"/>
            <a:ext cx="1656184" cy="646331"/>
          </a:xfrm>
          <a:prstGeom prst="rect">
            <a:avLst/>
          </a:prstGeom>
          <a:solidFill>
            <a:srgbClr val="92D050"/>
          </a:solidFill>
          <a:ln w="9525">
            <a:noFill/>
            <a:miter lim="800000"/>
            <a:headEnd/>
            <a:tailEnd/>
          </a:ln>
        </p:spPr>
        <p:txBody>
          <a:bodyPr wrap="square">
            <a:spAutoFit/>
          </a:bodyPr>
          <a:lstStyle/>
          <a:p>
            <a:pPr>
              <a:spcBef>
                <a:spcPct val="50000"/>
              </a:spcBef>
            </a:pPr>
            <a:r>
              <a:rPr lang="es-ES_tradnl" sz="1200" b="1" i="1" dirty="0" err="1" smtClean="0">
                <a:cs typeface="Arial" charset="0"/>
              </a:rPr>
              <a:t>Corisuyo</a:t>
            </a:r>
            <a:r>
              <a:rPr lang="es-ES_tradnl" sz="1200" b="1" i="1" dirty="0">
                <a:cs typeface="Arial" charset="0"/>
              </a:rPr>
              <a:t>, </a:t>
            </a:r>
            <a:r>
              <a:rPr lang="es-ES_tradnl" sz="1200" b="1" i="1" dirty="0" err="1">
                <a:cs typeface="Arial" charset="0"/>
              </a:rPr>
              <a:t>Quinsachata</a:t>
            </a:r>
            <a:r>
              <a:rPr lang="es-ES_tradnl" sz="1200" b="1" i="1" dirty="0">
                <a:cs typeface="Arial" charset="0"/>
              </a:rPr>
              <a:t> </a:t>
            </a:r>
            <a:r>
              <a:rPr lang="es-ES_tradnl" sz="1200" b="1" i="1" dirty="0" smtClean="0">
                <a:cs typeface="Arial" charset="0"/>
              </a:rPr>
              <a:t>,   </a:t>
            </a:r>
            <a:r>
              <a:rPr lang="es-ES_tradnl" sz="1200" b="1" i="1" dirty="0" err="1" smtClean="0">
                <a:cs typeface="Arial" charset="0"/>
              </a:rPr>
              <a:t>Cabanilla</a:t>
            </a:r>
            <a:endParaRPr lang="es-ES_tradnl" sz="1200" b="1" i="1" dirty="0">
              <a:solidFill>
                <a:srgbClr val="FF0000"/>
              </a:solidFill>
              <a:cs typeface="Arial" charset="0"/>
            </a:endParaRPr>
          </a:p>
        </p:txBody>
      </p:sp>
      <p:sp>
        <p:nvSpPr>
          <p:cNvPr id="12301" name="23 Rectángulo"/>
          <p:cNvSpPr>
            <a:spLocks noChangeArrowheads="1"/>
          </p:cNvSpPr>
          <p:nvPr/>
        </p:nvSpPr>
        <p:spPr bwMode="auto">
          <a:xfrm>
            <a:off x="179512" y="4509120"/>
            <a:ext cx="1656184" cy="646331"/>
          </a:xfrm>
          <a:prstGeom prst="rect">
            <a:avLst/>
          </a:prstGeom>
          <a:solidFill>
            <a:srgbClr val="92D050"/>
          </a:solidFill>
          <a:ln w="9525">
            <a:noFill/>
            <a:miter lim="800000"/>
            <a:headEnd/>
            <a:tailEnd/>
          </a:ln>
        </p:spPr>
        <p:txBody>
          <a:bodyPr wrap="square">
            <a:spAutoFit/>
          </a:bodyPr>
          <a:lstStyle/>
          <a:p>
            <a:pPr>
              <a:spcBef>
                <a:spcPct val="50000"/>
              </a:spcBef>
              <a:defRPr/>
            </a:pPr>
            <a:r>
              <a:rPr lang="es-ES_tradnl" sz="1200" b="1" i="1" dirty="0" err="1" smtClean="0"/>
              <a:t>Cieneguillas</a:t>
            </a:r>
            <a:r>
              <a:rPr lang="es-ES_tradnl" sz="1200" b="1" i="1" dirty="0" err="1"/>
              <a:t>, Tiracoma</a:t>
            </a:r>
            <a:r>
              <a:rPr lang="es-ES_tradnl" sz="1200" b="1" i="1" dirty="0"/>
              <a:t>, </a:t>
            </a:r>
            <a:r>
              <a:rPr lang="es-ES_tradnl" sz="1200" b="1" i="1" dirty="0" err="1" smtClean="0"/>
              <a:t>Vizallani</a:t>
            </a:r>
            <a:r>
              <a:rPr lang="es-ES_tradnl" sz="1200" b="1" i="1" dirty="0" smtClean="0"/>
              <a:t>, </a:t>
            </a:r>
            <a:r>
              <a:rPr lang="es-ES_tradnl" sz="1200" b="1" i="1" dirty="0" err="1" smtClean="0"/>
              <a:t>Cabana</a:t>
            </a:r>
            <a:endParaRPr lang="es-ES_tradnl" sz="1200" b="1" i="1" dirty="0" err="1"/>
          </a:p>
        </p:txBody>
      </p:sp>
      <p:sp>
        <p:nvSpPr>
          <p:cNvPr id="19" name="TextBox 18"/>
          <p:cNvSpPr txBox="1"/>
          <p:nvPr/>
        </p:nvSpPr>
        <p:spPr>
          <a:xfrm>
            <a:off x="251520" y="404664"/>
            <a:ext cx="7128792" cy="584775"/>
          </a:xfrm>
          <a:prstGeom prst="rect">
            <a:avLst/>
          </a:prstGeom>
          <a:noFill/>
        </p:spPr>
        <p:txBody>
          <a:bodyPr wrap="square" rtlCol="0">
            <a:spAutoFit/>
          </a:bodyPr>
          <a:lstStyle/>
          <a:p>
            <a:pPr algn="ctr"/>
            <a:r>
              <a:rPr lang="en-US" sz="3200" b="1" dirty="0" smtClean="0">
                <a:solidFill>
                  <a:srgbClr val="0000FF"/>
                </a:solidFill>
              </a:rPr>
              <a:t>Project Sites: Peru (2 Regions)</a:t>
            </a:r>
            <a:endParaRPr lang="en-US" sz="3200" b="1" dirty="0">
              <a:solidFill>
                <a:srgbClr val="0000FF"/>
              </a:solidFill>
            </a:endParaRPr>
          </a:p>
        </p:txBody>
      </p:sp>
      <p:cxnSp>
        <p:nvCxnSpPr>
          <p:cNvPr id="20" name="11 Conector recto"/>
          <p:cNvCxnSpPr/>
          <p:nvPr/>
        </p:nvCxnSpPr>
        <p:spPr>
          <a:xfrm rot="10800000">
            <a:off x="1979712" y="2492896"/>
            <a:ext cx="1263056" cy="632672"/>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22 Rectángulo"/>
          <p:cNvSpPr>
            <a:spLocks noChangeArrowheads="1"/>
          </p:cNvSpPr>
          <p:nvPr/>
        </p:nvSpPr>
        <p:spPr bwMode="auto">
          <a:xfrm>
            <a:off x="323528" y="2276872"/>
            <a:ext cx="1656184" cy="461665"/>
          </a:xfrm>
          <a:prstGeom prst="rect">
            <a:avLst/>
          </a:prstGeom>
          <a:solidFill>
            <a:srgbClr val="92D050"/>
          </a:solidFill>
          <a:ln w="9525">
            <a:noFill/>
            <a:miter lim="800000"/>
            <a:headEnd/>
            <a:tailEnd/>
          </a:ln>
        </p:spPr>
        <p:txBody>
          <a:bodyPr wrap="square">
            <a:spAutoFit/>
          </a:bodyPr>
          <a:lstStyle/>
          <a:p>
            <a:pPr>
              <a:spcBef>
                <a:spcPct val="50000"/>
              </a:spcBef>
            </a:pPr>
            <a:r>
              <a:rPr lang="es-ES_tradnl" sz="1200" b="1" i="1" dirty="0" err="1" smtClean="0">
                <a:cs typeface="Arial" charset="0"/>
              </a:rPr>
              <a:t>Chilcapata</a:t>
            </a:r>
            <a:r>
              <a:rPr lang="es-ES_tradnl" sz="1200" b="1" i="1" dirty="0" smtClean="0">
                <a:cs typeface="Arial" charset="0"/>
              </a:rPr>
              <a:t>, </a:t>
            </a:r>
            <a:r>
              <a:rPr lang="es-ES_tradnl" sz="1200" b="1" i="1" dirty="0" err="1" smtClean="0">
                <a:cs typeface="Arial" charset="0"/>
              </a:rPr>
              <a:t>Occoruro</a:t>
            </a:r>
            <a:endParaRPr lang="es-ES_tradnl" sz="1200" b="1" i="1" dirty="0">
              <a:solidFill>
                <a:srgbClr val="FF0000"/>
              </a:solidFill>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Box 6"/>
          <p:cNvSpPr txBox="1">
            <a:spLocks noChangeArrowheads="1"/>
          </p:cNvSpPr>
          <p:nvPr/>
        </p:nvSpPr>
        <p:spPr bwMode="auto">
          <a:xfrm>
            <a:off x="1835696" y="1988840"/>
            <a:ext cx="5357850" cy="4121128"/>
          </a:xfrm>
          <a:prstGeom prst="rect">
            <a:avLst/>
          </a:prstGeom>
          <a:solidFill>
            <a:srgbClr val="FFFF66"/>
          </a:solidFill>
          <a:ln w="9525">
            <a:solidFill>
              <a:schemeClr val="accent1"/>
            </a:solidFill>
            <a:miter lim="800000"/>
            <a:headEnd/>
            <a:tailEnd/>
          </a:ln>
          <a:effectLst/>
        </p:spPr>
        <p:txBody>
          <a:bodyPr wrap="square">
            <a:spAutoFit/>
          </a:bodyPr>
          <a:lstStyle/>
          <a:p>
            <a:pPr algn="ctr">
              <a:lnSpc>
                <a:spcPct val="85000"/>
              </a:lnSpc>
            </a:pPr>
            <a:r>
              <a:rPr lang="en-US" sz="4400" b="1" dirty="0" smtClean="0">
                <a:solidFill>
                  <a:srgbClr val="FF0000"/>
                </a:solidFill>
              </a:rPr>
              <a:t>    India: </a:t>
            </a:r>
          </a:p>
          <a:p>
            <a:pPr algn="ctr">
              <a:lnSpc>
                <a:spcPct val="85000"/>
              </a:lnSpc>
            </a:pPr>
            <a:r>
              <a:rPr lang="en-US" sz="4400" b="1" dirty="0" smtClean="0"/>
              <a:t>31 </a:t>
            </a:r>
            <a:r>
              <a:rPr lang="en-US" sz="4400" b="1" dirty="0"/>
              <a:t>Villages, </a:t>
            </a:r>
            <a:r>
              <a:rPr lang="en-US" sz="4400" b="1" dirty="0" smtClean="0"/>
              <a:t>&gt;2,000 families </a:t>
            </a:r>
          </a:p>
          <a:p>
            <a:pPr algn="ctr">
              <a:lnSpc>
                <a:spcPct val="85000"/>
              </a:lnSpc>
            </a:pPr>
            <a:endParaRPr lang="en-US" sz="4400" b="1" dirty="0" smtClean="0"/>
          </a:p>
          <a:p>
            <a:pPr algn="ctr">
              <a:lnSpc>
                <a:spcPct val="85000"/>
              </a:lnSpc>
            </a:pPr>
            <a:r>
              <a:rPr lang="en-US" sz="4400" b="1" dirty="0" smtClean="0">
                <a:solidFill>
                  <a:srgbClr val="FF0000"/>
                </a:solidFill>
              </a:rPr>
              <a:t>Bolivia and Peru: </a:t>
            </a:r>
            <a:r>
              <a:rPr lang="en-US" sz="4400" b="1" dirty="0" smtClean="0"/>
              <a:t>34 villages, &gt;1,170 families</a:t>
            </a:r>
            <a:endParaRPr lang="en-US" sz="4400" b="1" dirty="0"/>
          </a:p>
        </p:txBody>
      </p:sp>
      <p:sp>
        <p:nvSpPr>
          <p:cNvPr id="34" name="TextBox 33"/>
          <p:cNvSpPr txBox="1"/>
          <p:nvPr/>
        </p:nvSpPr>
        <p:spPr>
          <a:xfrm>
            <a:off x="395536" y="404664"/>
            <a:ext cx="7128792" cy="707886"/>
          </a:xfrm>
          <a:prstGeom prst="rect">
            <a:avLst/>
          </a:prstGeom>
          <a:noFill/>
        </p:spPr>
        <p:txBody>
          <a:bodyPr wrap="square" rtlCol="0">
            <a:spAutoFit/>
          </a:bodyPr>
          <a:lstStyle/>
          <a:p>
            <a:pPr algn="ctr"/>
            <a:r>
              <a:rPr lang="en-US" sz="4000" b="1" dirty="0" smtClean="0">
                <a:solidFill>
                  <a:srgbClr val="0000FF"/>
                </a:solidFill>
              </a:rPr>
              <a:t>People’s Participation</a:t>
            </a:r>
            <a:endParaRPr lang="en-US" sz="4000" b="1" dirty="0">
              <a:solidFill>
                <a:srgbClr val="0000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DSC04973"/>
          <p:cNvPicPr>
            <a:picLocks noChangeAspect="1" noChangeArrowheads="1"/>
          </p:cNvPicPr>
          <p:nvPr/>
        </p:nvPicPr>
        <p:blipFill>
          <a:blip r:embed="rId2" cstate="print"/>
          <a:srcRect/>
          <a:stretch>
            <a:fillRect/>
          </a:stretch>
        </p:blipFill>
        <p:spPr bwMode="auto">
          <a:xfrm>
            <a:off x="1331640" y="1628800"/>
            <a:ext cx="6624736" cy="4976476"/>
          </a:xfrm>
          <a:prstGeom prst="rect">
            <a:avLst/>
          </a:prstGeom>
          <a:ln>
            <a:noFill/>
          </a:ln>
          <a:effectLst>
            <a:softEdge rad="112500"/>
          </a:effectLst>
        </p:spPr>
      </p:pic>
      <p:sp>
        <p:nvSpPr>
          <p:cNvPr id="3" name="Rectangle 2"/>
          <p:cNvSpPr>
            <a:spLocks noChangeArrowheads="1"/>
          </p:cNvSpPr>
          <p:nvPr/>
        </p:nvSpPr>
        <p:spPr bwMode="auto">
          <a:xfrm>
            <a:off x="179512" y="332656"/>
            <a:ext cx="7200800" cy="1077218"/>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Highlights from the Project implementation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64688" y="2478687"/>
            <a:ext cx="1155965" cy="528042"/>
          </a:xfrm>
          <a:prstGeom prst="rect">
            <a:avLst/>
          </a:prstGeom>
          <a:solidFill>
            <a:srgbClr val="FFFF00"/>
          </a:solidFill>
        </p:spPr>
        <p:txBody>
          <a:bodyPr wrap="square" rtlCol="0">
            <a:spAutoFit/>
          </a:bodyPr>
          <a:lstStyle/>
          <a:p>
            <a:pPr algn="ctr"/>
            <a:r>
              <a:rPr lang="en-US" sz="1400" b="1" dirty="0" smtClean="0"/>
              <a:t>Genetic</a:t>
            </a:r>
          </a:p>
          <a:p>
            <a:pPr algn="ctr"/>
            <a:r>
              <a:rPr lang="en-US" sz="1400" b="1" dirty="0" smtClean="0"/>
              <a:t>diversity</a:t>
            </a:r>
            <a:endParaRPr lang="en-US" sz="1400" b="1" dirty="0"/>
          </a:p>
        </p:txBody>
      </p:sp>
      <p:sp>
        <p:nvSpPr>
          <p:cNvPr id="4" name="TextBox 3"/>
          <p:cNvSpPr txBox="1"/>
          <p:nvPr/>
        </p:nvSpPr>
        <p:spPr>
          <a:xfrm>
            <a:off x="2420653" y="2478687"/>
            <a:ext cx="1155965" cy="528042"/>
          </a:xfrm>
          <a:prstGeom prst="rect">
            <a:avLst/>
          </a:prstGeom>
          <a:solidFill>
            <a:srgbClr val="FFC000"/>
          </a:solidFill>
        </p:spPr>
        <p:txBody>
          <a:bodyPr wrap="square" rtlCol="0">
            <a:spAutoFit/>
          </a:bodyPr>
          <a:lstStyle/>
          <a:p>
            <a:pPr algn="ctr"/>
            <a:r>
              <a:rPr lang="en-US" sz="1400" b="1" dirty="0" smtClean="0"/>
              <a:t>Selection</a:t>
            </a:r>
          </a:p>
          <a:p>
            <a:pPr algn="ctr"/>
            <a:r>
              <a:rPr lang="en-US" sz="1400" b="1" dirty="0" smtClean="0"/>
              <a:t>cultivation</a:t>
            </a:r>
            <a:endParaRPr lang="en-US" sz="1400" b="1" dirty="0"/>
          </a:p>
        </p:txBody>
      </p:sp>
      <p:sp>
        <p:nvSpPr>
          <p:cNvPr id="5" name="TextBox 4"/>
          <p:cNvSpPr txBox="1"/>
          <p:nvPr/>
        </p:nvSpPr>
        <p:spPr>
          <a:xfrm>
            <a:off x="3576618" y="2478687"/>
            <a:ext cx="1155965" cy="528042"/>
          </a:xfrm>
          <a:prstGeom prst="rect">
            <a:avLst/>
          </a:prstGeom>
          <a:solidFill>
            <a:srgbClr val="00B0F0"/>
          </a:solidFill>
        </p:spPr>
        <p:txBody>
          <a:bodyPr wrap="square" rtlCol="0">
            <a:spAutoFit/>
          </a:bodyPr>
          <a:lstStyle/>
          <a:p>
            <a:pPr algn="ctr"/>
            <a:r>
              <a:rPr lang="en-US" sz="1400" b="1" dirty="0" smtClean="0"/>
              <a:t>Harvest</a:t>
            </a:r>
          </a:p>
          <a:p>
            <a:pPr algn="ctr"/>
            <a:endParaRPr lang="en-US" sz="1400" b="1" dirty="0"/>
          </a:p>
        </p:txBody>
      </p:sp>
      <p:sp>
        <p:nvSpPr>
          <p:cNvPr id="6" name="TextBox 5"/>
          <p:cNvSpPr txBox="1"/>
          <p:nvPr/>
        </p:nvSpPr>
        <p:spPr>
          <a:xfrm>
            <a:off x="4732583" y="2478687"/>
            <a:ext cx="1155965" cy="528042"/>
          </a:xfrm>
          <a:prstGeom prst="rect">
            <a:avLst/>
          </a:prstGeom>
          <a:solidFill>
            <a:srgbClr val="FFFF99"/>
          </a:solidFill>
        </p:spPr>
        <p:txBody>
          <a:bodyPr wrap="square" rtlCol="0">
            <a:spAutoFit/>
          </a:bodyPr>
          <a:lstStyle/>
          <a:p>
            <a:pPr algn="ctr"/>
            <a:r>
              <a:rPr lang="en-US" sz="1400" b="1" dirty="0" smtClean="0"/>
              <a:t>Value addition</a:t>
            </a:r>
            <a:endParaRPr lang="en-US" sz="1400" b="1" dirty="0"/>
          </a:p>
        </p:txBody>
      </p:sp>
      <p:sp>
        <p:nvSpPr>
          <p:cNvPr id="7" name="TextBox 6"/>
          <p:cNvSpPr txBox="1"/>
          <p:nvPr/>
        </p:nvSpPr>
        <p:spPr>
          <a:xfrm>
            <a:off x="5888548" y="2459346"/>
            <a:ext cx="1155965" cy="528042"/>
          </a:xfrm>
          <a:prstGeom prst="rect">
            <a:avLst/>
          </a:prstGeom>
          <a:solidFill>
            <a:srgbClr val="FFC000"/>
          </a:solidFill>
        </p:spPr>
        <p:txBody>
          <a:bodyPr wrap="square" rtlCol="0">
            <a:spAutoFit/>
          </a:bodyPr>
          <a:lstStyle/>
          <a:p>
            <a:pPr algn="ctr"/>
            <a:r>
              <a:rPr lang="en-US" sz="1400" b="1" dirty="0" smtClean="0"/>
              <a:t>Marketing </a:t>
            </a:r>
          </a:p>
          <a:p>
            <a:pPr algn="ctr"/>
            <a:endParaRPr lang="en-US" sz="1400" b="1" dirty="0"/>
          </a:p>
        </p:txBody>
      </p:sp>
      <p:sp>
        <p:nvSpPr>
          <p:cNvPr id="8" name="TextBox 7"/>
          <p:cNvSpPr txBox="1"/>
          <p:nvPr/>
        </p:nvSpPr>
        <p:spPr>
          <a:xfrm>
            <a:off x="7044513" y="2470100"/>
            <a:ext cx="1155965" cy="528042"/>
          </a:xfrm>
          <a:prstGeom prst="rect">
            <a:avLst/>
          </a:prstGeom>
          <a:solidFill>
            <a:srgbClr val="92D050"/>
          </a:solidFill>
        </p:spPr>
        <p:txBody>
          <a:bodyPr wrap="square" rtlCol="0">
            <a:spAutoFit/>
          </a:bodyPr>
          <a:lstStyle/>
          <a:p>
            <a:pPr algn="ctr"/>
            <a:r>
              <a:rPr lang="en-US" sz="1400" b="1" dirty="0" smtClean="0"/>
              <a:t>Final</a:t>
            </a:r>
          </a:p>
          <a:p>
            <a:pPr algn="ctr"/>
            <a:r>
              <a:rPr lang="en-US" sz="1400" b="1" dirty="0" smtClean="0"/>
              <a:t>use</a:t>
            </a:r>
            <a:endParaRPr lang="en-US" sz="1400" b="1" dirty="0"/>
          </a:p>
        </p:txBody>
      </p:sp>
      <p:sp>
        <p:nvSpPr>
          <p:cNvPr id="29" name="Curved Up Arrow 28"/>
          <p:cNvSpPr/>
          <p:nvPr/>
        </p:nvSpPr>
        <p:spPr>
          <a:xfrm>
            <a:off x="1650010" y="3040719"/>
            <a:ext cx="1310094" cy="65404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urved Up Arrow 33"/>
          <p:cNvSpPr/>
          <p:nvPr/>
        </p:nvSpPr>
        <p:spPr>
          <a:xfrm flipV="1">
            <a:off x="2728910" y="1732630"/>
            <a:ext cx="1310094" cy="65404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Curved Up Arrow 35"/>
          <p:cNvSpPr/>
          <p:nvPr/>
        </p:nvSpPr>
        <p:spPr>
          <a:xfrm>
            <a:off x="3961940" y="3062988"/>
            <a:ext cx="1310094" cy="65404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Curved Up Arrow 37"/>
          <p:cNvSpPr/>
          <p:nvPr/>
        </p:nvSpPr>
        <p:spPr>
          <a:xfrm flipV="1">
            <a:off x="5194969" y="1732630"/>
            <a:ext cx="1310094" cy="65404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Curved Up Arrow 40"/>
          <p:cNvSpPr/>
          <p:nvPr/>
        </p:nvSpPr>
        <p:spPr>
          <a:xfrm>
            <a:off x="6196805" y="3040719"/>
            <a:ext cx="1310094" cy="65404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Curved Up Arrow 42"/>
          <p:cNvSpPr/>
          <p:nvPr/>
        </p:nvSpPr>
        <p:spPr>
          <a:xfrm flipV="1">
            <a:off x="7366362" y="1732630"/>
            <a:ext cx="1310094" cy="65404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TextBox 29"/>
          <p:cNvSpPr txBox="1"/>
          <p:nvPr/>
        </p:nvSpPr>
        <p:spPr>
          <a:xfrm>
            <a:off x="1259632" y="4509120"/>
            <a:ext cx="5616624" cy="1335635"/>
          </a:xfrm>
          <a:prstGeom prst="rect">
            <a:avLst/>
          </a:prstGeom>
          <a:noFill/>
          <a:ln w="38100">
            <a:solidFill>
              <a:srgbClr val="FF3701"/>
            </a:solidFill>
          </a:ln>
        </p:spPr>
        <p:txBody>
          <a:bodyPr wrap="square" rtlCol="0">
            <a:spAutoFit/>
          </a:bodyPr>
          <a:lstStyle/>
          <a:p>
            <a:pPr algn="ctr"/>
            <a:r>
              <a:rPr lang="en-US" sz="2000" b="1" dirty="0" smtClean="0"/>
              <a:t>Collection / acquisition of </a:t>
            </a:r>
            <a:r>
              <a:rPr lang="en-US" sz="2000" b="1" dirty="0" err="1" smtClean="0"/>
              <a:t>germplasm</a:t>
            </a:r>
            <a:r>
              <a:rPr lang="en-US" sz="2000" b="1" dirty="0" smtClean="0"/>
              <a:t> </a:t>
            </a:r>
          </a:p>
          <a:p>
            <a:pPr algn="ctr"/>
            <a:r>
              <a:rPr lang="en-US" sz="2000" b="1" dirty="0" smtClean="0"/>
              <a:t>Maps of diversity</a:t>
            </a:r>
          </a:p>
          <a:p>
            <a:pPr algn="ctr"/>
            <a:r>
              <a:rPr lang="en-US" sz="2000" b="1" dirty="0" smtClean="0"/>
              <a:t>IK Documentation</a:t>
            </a:r>
          </a:p>
          <a:p>
            <a:pPr algn="ctr"/>
            <a:r>
              <a:rPr lang="en-US" sz="2000" b="1" dirty="0" smtClean="0"/>
              <a:t>Conservation (ex situ/ in situ methods) </a:t>
            </a:r>
            <a:endParaRPr lang="en-US" sz="2000" b="1" dirty="0"/>
          </a:p>
        </p:txBody>
      </p:sp>
      <p:sp>
        <p:nvSpPr>
          <p:cNvPr id="50" name="Rectangle 2"/>
          <p:cNvSpPr>
            <a:spLocks noChangeArrowheads="1"/>
          </p:cNvSpPr>
          <p:nvPr/>
        </p:nvSpPr>
        <p:spPr bwMode="auto">
          <a:xfrm>
            <a:off x="179512" y="332656"/>
            <a:ext cx="7200800" cy="584775"/>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How did we pursue this work? </a:t>
            </a:r>
          </a:p>
        </p:txBody>
      </p:sp>
      <p:cxnSp>
        <p:nvCxnSpPr>
          <p:cNvPr id="25" name="Straight Arrow Connector 24"/>
          <p:cNvCxnSpPr/>
          <p:nvPr/>
        </p:nvCxnSpPr>
        <p:spPr>
          <a:xfrm rot="5400000">
            <a:off x="720366" y="3680234"/>
            <a:ext cx="1368152" cy="1588"/>
          </a:xfrm>
          <a:prstGeom prst="straightConnector1">
            <a:avLst/>
          </a:prstGeom>
          <a:ln w="76200">
            <a:solidFill>
              <a:srgbClr val="0000FF"/>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0034" y="1643050"/>
            <a:ext cx="8119694" cy="4643470"/>
            <a:chOff x="500034" y="1643050"/>
            <a:chExt cx="8119694" cy="4643470"/>
          </a:xfrm>
        </p:grpSpPr>
        <p:pic>
          <p:nvPicPr>
            <p:cNvPr id="20889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0034" y="1643050"/>
              <a:ext cx="4488688" cy="4643470"/>
            </a:xfrm>
            <a:prstGeom prst="rect">
              <a:avLst/>
            </a:prstGeom>
            <a:ln>
              <a:noFill/>
            </a:ln>
            <a:effectLst>
              <a:outerShdw blurRad="292100" dist="139700" dir="2700000" algn="tl" rotWithShape="0">
                <a:srgbClr val="333333">
                  <a:alpha val="65000"/>
                </a:srgbClr>
              </a:outerShdw>
            </a:effectLst>
          </p:spPr>
        </p:pic>
        <p:sp>
          <p:nvSpPr>
            <p:cNvPr id="208899" name="Text Box 3"/>
            <p:cNvSpPr txBox="1">
              <a:spLocks noChangeArrowheads="1"/>
            </p:cNvSpPr>
            <p:nvPr/>
          </p:nvSpPr>
          <p:spPr bwMode="auto">
            <a:xfrm>
              <a:off x="5724128" y="2335520"/>
              <a:ext cx="2895600" cy="2677656"/>
            </a:xfrm>
            <a:prstGeom prst="rect">
              <a:avLst/>
            </a:prstGeom>
            <a:noFill/>
            <a:ln w="9525">
              <a:noFill/>
              <a:miter lim="800000"/>
              <a:headEnd/>
              <a:tailEnd/>
            </a:ln>
            <a:effectLst/>
          </p:spPr>
          <p:txBody>
            <a:bodyPr>
              <a:spAutoFit/>
            </a:bodyPr>
            <a:lstStyle/>
            <a:p>
              <a:pPr algn="ctr"/>
              <a:r>
                <a:rPr lang="en-US" sz="2400" b="1" dirty="0" smtClean="0">
                  <a:solidFill>
                    <a:srgbClr val="0000FF"/>
                  </a:solidFill>
                  <a:effectLst>
                    <a:outerShdw blurRad="38100" dist="38100" dir="2700000" algn="tl">
                      <a:srgbClr val="FFFFFF"/>
                    </a:outerShdw>
                  </a:effectLst>
                </a:rPr>
                <a:t>Mapping out distribution of target crops </a:t>
              </a:r>
            </a:p>
            <a:p>
              <a:pPr algn="ctr"/>
              <a:r>
                <a:rPr lang="en-US" sz="2400" b="1" dirty="0" smtClean="0">
                  <a:solidFill>
                    <a:srgbClr val="0000FF"/>
                  </a:solidFill>
                  <a:effectLst>
                    <a:outerShdw blurRad="38100" dist="38100" dir="2700000" algn="tl">
                      <a:srgbClr val="FFFFFF"/>
                    </a:outerShdw>
                  </a:effectLst>
                </a:rPr>
                <a:t>(little millet, </a:t>
              </a:r>
              <a:r>
                <a:rPr lang="en-US" sz="2400" b="1" dirty="0" err="1" smtClean="0">
                  <a:solidFill>
                    <a:srgbClr val="0000FF"/>
                  </a:solidFill>
                  <a:effectLst>
                    <a:outerShdw blurRad="38100" dist="38100" dir="2700000" algn="tl">
                      <a:srgbClr val="FFFFFF"/>
                    </a:outerShdw>
                  </a:effectLst>
                </a:rPr>
                <a:t>Kolli</a:t>
              </a:r>
              <a:r>
                <a:rPr lang="en-US" sz="2400" b="1" dirty="0" smtClean="0">
                  <a:solidFill>
                    <a:srgbClr val="0000FF"/>
                  </a:solidFill>
                  <a:effectLst>
                    <a:outerShdw blurRad="38100" dist="38100" dir="2700000" algn="tl">
                      <a:srgbClr val="FFFFFF"/>
                    </a:outerShdw>
                  </a:effectLst>
                </a:rPr>
                <a:t> Hills) and assessing genetic erosion threats</a:t>
              </a:r>
            </a:p>
          </p:txBody>
        </p:sp>
      </p:grpSp>
      <p:sp>
        <p:nvSpPr>
          <p:cNvPr id="4" name="Rectangle 3"/>
          <p:cNvSpPr/>
          <p:nvPr/>
        </p:nvSpPr>
        <p:spPr>
          <a:xfrm>
            <a:off x="1403648" y="3140968"/>
            <a:ext cx="6624736" cy="1815882"/>
          </a:xfrm>
          <a:prstGeom prst="rect">
            <a:avLst/>
          </a:prstGeom>
          <a:solidFill>
            <a:srgbClr val="FFFF00"/>
          </a:solidFill>
        </p:spPr>
        <p:txBody>
          <a:bodyPr wrap="square">
            <a:spAutoFit/>
          </a:bodyPr>
          <a:lstStyle/>
          <a:p>
            <a:pPr lvl="0" algn="ctr"/>
            <a:r>
              <a:rPr lang="en-US" sz="2800" b="1" dirty="0" smtClean="0">
                <a:solidFill>
                  <a:srgbClr val="FF0000"/>
                </a:solidFill>
                <a:effectLst>
                  <a:outerShdw blurRad="38100" dist="38100" dir="2700000" algn="tl">
                    <a:srgbClr val="FFFFFF"/>
                  </a:outerShdw>
                </a:effectLst>
              </a:rPr>
              <a:t>Lesson: severe genetic erosion taking place in spite of appreciation by people of nutritional and cultural values    </a:t>
            </a:r>
            <a:endParaRPr lang="en-US" sz="2800" b="1" dirty="0">
              <a:solidFill>
                <a:srgbClr val="FF0000"/>
              </a:solidFill>
              <a:effectLst>
                <a:outerShdw blurRad="38100" dist="38100" dir="2700000" algn="tl">
                  <a:srgbClr val="FFFFFF"/>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xit" presetSubtype="4" fill="hold" nodeType="withEffect">
                                  <p:stCondLst>
                                    <p:cond delay="0"/>
                                  </p:stCondLst>
                                  <p:childTnLst>
                                    <p:anim calcmode="lin" valueType="num">
                                      <p:cBhvr additive="base">
                                        <p:cTn id="10" dur="500"/>
                                        <p:tgtEl>
                                          <p:spTgt spid="5"/>
                                        </p:tgtEl>
                                        <p:attrNameLst>
                                          <p:attrName>ppt_x</p:attrName>
                                        </p:attrNameLst>
                                      </p:cBhvr>
                                      <p:tavLst>
                                        <p:tav tm="0">
                                          <p:val>
                                            <p:strVal val="ppt_x"/>
                                          </p:val>
                                        </p:tav>
                                        <p:tav tm="100000">
                                          <p:val>
                                            <p:strVal val="ppt_x"/>
                                          </p:val>
                                        </p:tav>
                                      </p:tavLst>
                                    </p:anim>
                                    <p:anim calcmode="lin" valueType="num">
                                      <p:cBhvr additive="base">
                                        <p:cTn id="11" dur="500"/>
                                        <p:tgtEl>
                                          <p:spTgt spid="5"/>
                                        </p:tgtEl>
                                        <p:attrNameLst>
                                          <p:attrName>ppt_y</p:attrName>
                                        </p:attrNameLst>
                                      </p:cBhvr>
                                      <p:tavLst>
                                        <p:tav tm="0">
                                          <p:val>
                                            <p:strVal val="ppt_y"/>
                                          </p:val>
                                        </p:tav>
                                        <p:tav tm="100000">
                                          <p:val>
                                            <p:strVal val="1+ppt_h/2"/>
                                          </p:val>
                                        </p:tav>
                                      </p:tavLst>
                                    </p:anim>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3"/>
          <p:cNvSpPr txBox="1">
            <a:spLocks noChangeArrowheads="1"/>
          </p:cNvSpPr>
          <p:nvPr/>
        </p:nvSpPr>
        <p:spPr bwMode="auto">
          <a:xfrm>
            <a:off x="323528" y="4365104"/>
            <a:ext cx="8429652" cy="2323713"/>
          </a:xfrm>
          <a:prstGeom prst="rect">
            <a:avLst/>
          </a:prstGeom>
          <a:solidFill>
            <a:schemeClr val="bg1"/>
          </a:solidFill>
          <a:ln w="9525">
            <a:noFill/>
            <a:miter lim="800000"/>
            <a:headEnd/>
            <a:tailEnd/>
          </a:ln>
        </p:spPr>
        <p:txBody>
          <a:bodyPr wrap="square">
            <a:spAutoFit/>
          </a:bodyPr>
          <a:lstStyle/>
          <a:p>
            <a:pPr marL="457200" indent="-457200">
              <a:spcBef>
                <a:spcPct val="25000"/>
              </a:spcBef>
              <a:buFont typeface="Wingdings" pitchFamily="2" charset="2"/>
              <a:buChar char="Ø"/>
            </a:pPr>
            <a:r>
              <a:rPr lang="en-US" sz="2000" dirty="0" smtClean="0"/>
              <a:t>Surveys involving 467 families across 5 provinces in the department of La Paz in Bolivia showed that </a:t>
            </a:r>
            <a:r>
              <a:rPr lang="en-US" sz="2000" b="1" dirty="0" smtClean="0">
                <a:solidFill>
                  <a:srgbClr val="FF0000"/>
                </a:solidFill>
              </a:rPr>
              <a:t>only 40 varieties of quinoa and 20 of </a:t>
            </a:r>
            <a:r>
              <a:rPr lang="en-US" sz="2000" b="1" dirty="0" err="1" smtClean="0">
                <a:solidFill>
                  <a:srgbClr val="FF0000"/>
                </a:solidFill>
              </a:rPr>
              <a:t>cañihua</a:t>
            </a:r>
            <a:r>
              <a:rPr lang="en-US" sz="2000" b="1" dirty="0" smtClean="0">
                <a:solidFill>
                  <a:srgbClr val="FF0000"/>
                </a:solidFill>
              </a:rPr>
              <a:t> </a:t>
            </a:r>
            <a:r>
              <a:rPr lang="en-US" sz="2000" dirty="0" smtClean="0"/>
              <a:t>were being cultivated out of at least 200 varieties cultivated in the past. 85 % growers plant 1 landrace only</a:t>
            </a:r>
          </a:p>
          <a:p>
            <a:pPr marL="457200" indent="-457200">
              <a:spcBef>
                <a:spcPct val="25000"/>
              </a:spcBef>
              <a:buFont typeface="Wingdings" pitchFamily="2" charset="2"/>
              <a:buChar char="Ø"/>
            </a:pPr>
            <a:r>
              <a:rPr lang="en-US" sz="2000" dirty="0" smtClean="0"/>
              <a:t>Between 2001 and 2008, </a:t>
            </a:r>
            <a:r>
              <a:rPr lang="en-US" sz="2000" b="1" dirty="0" smtClean="0">
                <a:solidFill>
                  <a:srgbClr val="FF0000"/>
                </a:solidFill>
              </a:rPr>
              <a:t>40 additional varieties </a:t>
            </a:r>
            <a:r>
              <a:rPr lang="en-US" sz="2000" dirty="0" smtClean="0"/>
              <a:t>(quinoa and </a:t>
            </a:r>
            <a:r>
              <a:rPr lang="en-US" sz="2000" dirty="0" err="1" smtClean="0"/>
              <a:t>cañihua</a:t>
            </a:r>
            <a:r>
              <a:rPr lang="en-US" sz="2000" dirty="0" smtClean="0"/>
              <a:t>) obtained from </a:t>
            </a:r>
            <a:r>
              <a:rPr lang="en-US" sz="2000" i="1" dirty="0" smtClean="0"/>
              <a:t>ex situ </a:t>
            </a:r>
            <a:r>
              <a:rPr lang="en-US" sz="2000" dirty="0" smtClean="0"/>
              <a:t>collections were successfully reintroduced to farmers’ fields.</a:t>
            </a:r>
            <a:endParaRPr lang="en-US" sz="2000" dirty="0">
              <a:solidFill>
                <a:schemeClr val="accent2"/>
              </a:solidFill>
              <a:latin typeface="Tahoma" pitchFamily="34" charset="0"/>
            </a:endParaRPr>
          </a:p>
        </p:txBody>
      </p:sp>
      <p:sp>
        <p:nvSpPr>
          <p:cNvPr id="8" name="Rectangle 54"/>
          <p:cNvSpPr>
            <a:spLocks noChangeArrowheads="1"/>
          </p:cNvSpPr>
          <p:nvPr/>
        </p:nvSpPr>
        <p:spPr bwMode="auto">
          <a:xfrm>
            <a:off x="214282" y="285728"/>
            <a:ext cx="7561263" cy="954107"/>
          </a:xfrm>
          <a:prstGeom prst="rect">
            <a:avLst/>
          </a:prstGeom>
          <a:noFill/>
          <a:ln w="9525">
            <a:noFill/>
            <a:miter lim="800000"/>
            <a:headEnd/>
            <a:tailEnd/>
          </a:ln>
          <a:effectLst/>
        </p:spPr>
        <p:txBody>
          <a:bodyPr>
            <a:spAutoFit/>
          </a:bodyPr>
          <a:lstStyle/>
          <a:p>
            <a:pPr lvl="1"/>
            <a:r>
              <a:rPr lang="en-US" sz="2800" b="1" dirty="0" smtClean="0">
                <a:solidFill>
                  <a:srgbClr val="0000FF"/>
                </a:solidFill>
              </a:rPr>
              <a:t>Bolivia: re-introduction of lost diversity to farmers </a:t>
            </a:r>
            <a:endParaRPr lang="en-US" sz="2800" b="1" dirty="0">
              <a:solidFill>
                <a:srgbClr val="0000FF"/>
              </a:solidFill>
            </a:endParaRPr>
          </a:p>
        </p:txBody>
      </p:sp>
      <p:pic>
        <p:nvPicPr>
          <p:cNvPr id="6" name="Picture 5" descr="Picture in Gates AM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544" y="1700808"/>
            <a:ext cx="3857652" cy="2486042"/>
          </a:xfrm>
          <a:prstGeom prst="rect">
            <a:avLst/>
          </a:prstGeom>
          <a:ln>
            <a:noFill/>
          </a:ln>
          <a:effectLst>
            <a:outerShdw blurRad="292100" dist="139700" dir="2700000" algn="tl" rotWithShape="0">
              <a:srgbClr val="333333">
                <a:alpha val="65000"/>
              </a:srgbClr>
            </a:outerShdw>
          </a:effectLst>
        </p:spPr>
      </p:pic>
      <p:pic>
        <p:nvPicPr>
          <p:cNvPr id="7" name="Picture 52" descr="da copiare 2009 17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44008" y="1679036"/>
            <a:ext cx="3954900" cy="252028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8461" name="Picture 13" descr="D:\fotos abril\101MSDCF\DSC0152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8596" y="1571612"/>
            <a:ext cx="2577259" cy="1919236"/>
          </a:xfrm>
          <a:prstGeom prst="rect">
            <a:avLst/>
          </a:prstGeom>
          <a:ln>
            <a:noFill/>
          </a:ln>
          <a:effectLst>
            <a:outerShdw blurRad="292100" dist="139700" dir="2700000" algn="tl" rotWithShape="0">
              <a:srgbClr val="333333">
                <a:alpha val="65000"/>
              </a:srgbClr>
            </a:outerShdw>
          </a:effectLst>
        </p:spPr>
      </p:pic>
      <p:pic>
        <p:nvPicPr>
          <p:cNvPr id="488453" name="Picture 3" descr="H:\IFAD NUS 2009\fotos 2009\DSC0315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86116" y="1571612"/>
            <a:ext cx="2558692" cy="1919236"/>
          </a:xfrm>
          <a:prstGeom prst="rect">
            <a:avLst/>
          </a:prstGeom>
          <a:ln>
            <a:noFill/>
          </a:ln>
          <a:effectLst>
            <a:outerShdw blurRad="292100" dist="139700" dir="2700000" algn="tl" rotWithShape="0">
              <a:srgbClr val="333333">
                <a:alpha val="65000"/>
              </a:srgbClr>
            </a:outerShdw>
          </a:effectLst>
        </p:spPr>
      </p:pic>
      <p:sp>
        <p:nvSpPr>
          <p:cNvPr id="15" name="Rectangle 54"/>
          <p:cNvSpPr>
            <a:spLocks noChangeArrowheads="1"/>
          </p:cNvSpPr>
          <p:nvPr/>
        </p:nvSpPr>
        <p:spPr bwMode="auto">
          <a:xfrm>
            <a:off x="214282" y="285728"/>
            <a:ext cx="7561263" cy="954107"/>
          </a:xfrm>
          <a:prstGeom prst="rect">
            <a:avLst/>
          </a:prstGeom>
          <a:noFill/>
          <a:ln w="9525">
            <a:noFill/>
            <a:miter lim="800000"/>
            <a:headEnd/>
            <a:tailEnd/>
          </a:ln>
          <a:effectLst/>
        </p:spPr>
        <p:txBody>
          <a:bodyPr>
            <a:spAutoFit/>
          </a:bodyPr>
          <a:lstStyle/>
          <a:p>
            <a:pPr lvl="1"/>
            <a:r>
              <a:rPr lang="en-US" sz="2800" b="1" dirty="0" smtClean="0">
                <a:solidFill>
                  <a:srgbClr val="0000FF"/>
                </a:solidFill>
              </a:rPr>
              <a:t>Peru: rescuing and characterizing amaranth diversity</a:t>
            </a:r>
            <a:endParaRPr lang="en-US" sz="2800" b="1" dirty="0">
              <a:solidFill>
                <a:srgbClr val="0000FF"/>
              </a:solidFill>
            </a:endParaRPr>
          </a:p>
        </p:txBody>
      </p:sp>
      <p:pic>
        <p:nvPicPr>
          <p:cNvPr id="818177" name="Picture 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71604" y="3714752"/>
            <a:ext cx="6307555" cy="2786082"/>
          </a:xfrm>
          <a:prstGeom prst="rect">
            <a:avLst/>
          </a:prstGeom>
          <a:noFill/>
          <a:ln w="9525">
            <a:noFill/>
            <a:miter lim="800000"/>
            <a:headEnd/>
            <a:tailEnd/>
          </a:ln>
          <a:effectLst/>
        </p:spPr>
      </p:pic>
      <p:pic>
        <p:nvPicPr>
          <p:cNvPr id="818178"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72198" y="1571612"/>
            <a:ext cx="2670682" cy="192882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0"/>
          <p:cNvSpPr>
            <a:spLocks noChangeArrowheads="1"/>
          </p:cNvSpPr>
          <p:nvPr/>
        </p:nvSpPr>
        <p:spPr bwMode="auto">
          <a:xfrm>
            <a:off x="0" y="6096000"/>
            <a:ext cx="9144000" cy="762000"/>
          </a:xfrm>
          <a:prstGeom prst="rect">
            <a:avLst/>
          </a:prstGeom>
          <a:solidFill>
            <a:schemeClr val="bg1"/>
          </a:solidFill>
          <a:ln w="9525">
            <a:noFill/>
            <a:miter lim="800000"/>
            <a:headEnd/>
            <a:tailEnd/>
          </a:ln>
        </p:spPr>
        <p:txBody>
          <a:bodyPr wrap="none" anchor="ctr"/>
          <a:lstStyle/>
          <a:p>
            <a:pPr eaLnBrk="0" hangingPunct="0"/>
            <a:endParaRPr lang="es-CO"/>
          </a:p>
        </p:txBody>
      </p:sp>
      <p:sp>
        <p:nvSpPr>
          <p:cNvPr id="176132" name="Rectangle 3"/>
          <p:cNvSpPr>
            <a:spLocks noChangeArrowheads="1"/>
          </p:cNvSpPr>
          <p:nvPr/>
        </p:nvSpPr>
        <p:spPr bwMode="auto">
          <a:xfrm>
            <a:off x="571472" y="1571612"/>
            <a:ext cx="8134376" cy="3810000"/>
          </a:xfrm>
          <a:prstGeom prst="rect">
            <a:avLst/>
          </a:prstGeom>
          <a:noFill/>
          <a:ln w="9525">
            <a:noFill/>
            <a:miter lim="800000"/>
            <a:headEnd/>
            <a:tailEnd/>
          </a:ln>
        </p:spPr>
        <p:txBody>
          <a:bodyPr lIns="0" tIns="0" rIns="0" bIns="0"/>
          <a:lstStyle/>
          <a:p>
            <a:pPr marL="514350" indent="-514350" eaLnBrk="0" hangingPunct="0">
              <a:spcBef>
                <a:spcPct val="20000"/>
              </a:spcBef>
              <a:buFontTx/>
              <a:buChar char="•"/>
            </a:pPr>
            <a:endParaRPr lang="en-US" sz="2000" dirty="0"/>
          </a:p>
          <a:p>
            <a:pPr marL="514350" indent="-514350" eaLnBrk="0" hangingPunct="0">
              <a:spcBef>
                <a:spcPct val="20000"/>
              </a:spcBef>
            </a:pPr>
            <a:r>
              <a:rPr lang="en-US" sz="2200" dirty="0"/>
              <a:t>Upgrading</a:t>
            </a:r>
            <a:r>
              <a:rPr lang="en-US" sz="2200" b="0" dirty="0"/>
              <a:t> </a:t>
            </a:r>
            <a:r>
              <a:rPr lang="en-US" sz="2200" b="0" dirty="0" smtClean="0"/>
              <a:t>existing </a:t>
            </a:r>
            <a:r>
              <a:rPr lang="en-US" sz="2200" dirty="0"/>
              <a:t>national seed collections</a:t>
            </a:r>
            <a:r>
              <a:rPr lang="en-US" sz="2200" b="0" dirty="0"/>
              <a:t> of Andean grains in Peru and Bolivia through the </a:t>
            </a:r>
            <a:r>
              <a:rPr lang="en-US" sz="2200" dirty="0"/>
              <a:t>improvement of</a:t>
            </a:r>
            <a:r>
              <a:rPr lang="en-US" sz="2200" b="0" dirty="0"/>
              <a:t> their </a:t>
            </a:r>
            <a:r>
              <a:rPr lang="en-US" sz="2200" dirty="0"/>
              <a:t>conservation capacities</a:t>
            </a:r>
            <a:r>
              <a:rPr lang="en-US" sz="2200" b="0" dirty="0"/>
              <a:t> and the </a:t>
            </a:r>
            <a:r>
              <a:rPr lang="en-US" sz="2200" b="0" dirty="0" smtClean="0"/>
              <a:t>broadening of </a:t>
            </a:r>
            <a:r>
              <a:rPr lang="en-US" sz="2200" b="0" dirty="0"/>
              <a:t>their </a:t>
            </a:r>
            <a:r>
              <a:rPr lang="en-US" sz="2200" b="0" dirty="0" smtClean="0"/>
              <a:t>genetic diversity coverage. </a:t>
            </a:r>
            <a:endParaRPr lang="en-US" sz="2200" b="0" dirty="0"/>
          </a:p>
          <a:p>
            <a:pPr marL="514350" indent="-514350" eaLnBrk="0" hangingPunct="0">
              <a:spcBef>
                <a:spcPct val="20000"/>
              </a:spcBef>
              <a:buFontTx/>
              <a:buChar char="•"/>
            </a:pPr>
            <a:endParaRPr lang="es-CO" sz="800" b="0" dirty="0"/>
          </a:p>
          <a:p>
            <a:pPr marL="514350" indent="-514350" eaLnBrk="0" hangingPunct="0">
              <a:spcBef>
                <a:spcPct val="20000"/>
              </a:spcBef>
            </a:pPr>
            <a:r>
              <a:rPr lang="en-US" sz="2200" b="0" dirty="0"/>
              <a:t>These measures </a:t>
            </a:r>
            <a:r>
              <a:rPr lang="en-US" sz="2200" b="0" dirty="0" smtClean="0"/>
              <a:t>have </a:t>
            </a:r>
            <a:r>
              <a:rPr lang="en-US" sz="2200" dirty="0" smtClean="0"/>
              <a:t>benefitted</a:t>
            </a:r>
            <a:r>
              <a:rPr lang="en-US" sz="2200" b="0" dirty="0" smtClean="0"/>
              <a:t> </a:t>
            </a:r>
            <a:r>
              <a:rPr lang="en-US" sz="2200" b="0" dirty="0"/>
              <a:t>more than </a:t>
            </a:r>
            <a:r>
              <a:rPr lang="en-US" sz="2200" b="1" dirty="0">
                <a:solidFill>
                  <a:srgbClr val="FF0000"/>
                </a:solidFill>
              </a:rPr>
              <a:t>7,000 </a:t>
            </a:r>
            <a:r>
              <a:rPr lang="en-US" sz="2200" b="1" dirty="0" smtClean="0">
                <a:solidFill>
                  <a:srgbClr val="FF0000"/>
                </a:solidFill>
              </a:rPr>
              <a:t>accessions.</a:t>
            </a:r>
            <a:r>
              <a:rPr lang="en-US" sz="2200" b="0" dirty="0" smtClean="0"/>
              <a:t> </a:t>
            </a:r>
            <a:endParaRPr lang="es-CO" sz="2200" b="0" dirty="0"/>
          </a:p>
        </p:txBody>
      </p:sp>
      <p:pic>
        <p:nvPicPr>
          <p:cNvPr id="176133"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365104"/>
            <a:ext cx="2895600" cy="2492896"/>
          </a:xfrm>
          <a:prstGeom prst="rect">
            <a:avLst/>
          </a:prstGeom>
          <a:noFill/>
          <a:ln w="9525">
            <a:noFill/>
            <a:miter lim="800000"/>
            <a:headEnd/>
            <a:tailEnd/>
          </a:ln>
        </p:spPr>
      </p:pic>
      <p:pic>
        <p:nvPicPr>
          <p:cNvPr id="176134" name="Picture 6" descr="DSC0124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38800" y="4365104"/>
            <a:ext cx="3505200" cy="2492896"/>
          </a:xfrm>
          <a:prstGeom prst="rect">
            <a:avLst/>
          </a:prstGeom>
          <a:noFill/>
        </p:spPr>
      </p:pic>
      <p:pic>
        <p:nvPicPr>
          <p:cNvPr id="176135" name="Picture 7" descr="004.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895600" y="4365104"/>
            <a:ext cx="2743200" cy="2492896"/>
          </a:xfrm>
          <a:prstGeom prst="rect">
            <a:avLst/>
          </a:prstGeom>
          <a:noFill/>
          <a:ln w="9525">
            <a:noFill/>
            <a:miter lim="800000"/>
            <a:headEnd/>
            <a:tailEnd/>
          </a:ln>
        </p:spPr>
      </p:pic>
      <p:sp>
        <p:nvSpPr>
          <p:cNvPr id="7" name="Text Box 5"/>
          <p:cNvSpPr txBox="1">
            <a:spLocks noChangeArrowheads="1"/>
          </p:cNvSpPr>
          <p:nvPr/>
        </p:nvSpPr>
        <p:spPr bwMode="auto">
          <a:xfrm>
            <a:off x="467544" y="404664"/>
            <a:ext cx="7286676" cy="827919"/>
          </a:xfrm>
          <a:prstGeom prst="rect">
            <a:avLst/>
          </a:prstGeom>
          <a:noFill/>
          <a:ln w="9525">
            <a:noFill/>
            <a:miter lim="800000"/>
            <a:headEnd/>
            <a:tailEnd/>
          </a:ln>
          <a:effectLst/>
        </p:spPr>
        <p:txBody>
          <a:bodyPr wrap="square">
            <a:spAutoFit/>
          </a:bodyPr>
          <a:lstStyle/>
          <a:p>
            <a:pPr marL="457200" indent="-457200">
              <a:lnSpc>
                <a:spcPct val="85000"/>
              </a:lnSpc>
            </a:pPr>
            <a:r>
              <a:rPr lang="en-US" sz="2800" b="1" dirty="0" smtClean="0">
                <a:solidFill>
                  <a:srgbClr val="0000FF"/>
                </a:solidFill>
                <a:latin typeface="Arial Black" pitchFamily="34" charset="0"/>
                <a:cs typeface="Arial" pitchFamily="34" charset="0"/>
              </a:rPr>
              <a:t>Bolivia: strengthening ex situ collections </a:t>
            </a:r>
            <a:endParaRPr lang="en-US" sz="2800" b="1" dirty="0">
              <a:solidFill>
                <a:srgbClr val="0000FF"/>
              </a:solidFill>
              <a:latin typeface="Arial Black" pitchFamily="34" charset="0"/>
              <a:cs typeface="Arial"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age-0001.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16200000">
            <a:off x="166213" y="2290172"/>
            <a:ext cx="4714910" cy="3536183"/>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4788024" y="2276872"/>
            <a:ext cx="4001668" cy="2003625"/>
          </a:xfrm>
          <a:prstGeom prst="rect">
            <a:avLst/>
          </a:prstGeom>
        </p:spPr>
        <p:txBody>
          <a:bodyPr wrap="square">
            <a:spAutoFit/>
          </a:bodyPr>
          <a:lstStyle/>
          <a:p>
            <a:pPr lvl="0" fontAlgn="auto">
              <a:lnSpc>
                <a:spcPct val="115000"/>
              </a:lnSpc>
              <a:spcBef>
                <a:spcPts val="0"/>
              </a:spcBef>
              <a:spcAft>
                <a:spcPts val="0"/>
              </a:spcAft>
            </a:pPr>
            <a:r>
              <a:rPr lang="es-BO" sz="2800" b="1" dirty="0" err="1" smtClean="0">
                <a:solidFill>
                  <a:srgbClr val="FF0000"/>
                </a:solidFill>
              </a:rPr>
              <a:t>Lesson</a:t>
            </a:r>
            <a:r>
              <a:rPr lang="es-BO" sz="2800" b="1" dirty="0" smtClean="0">
                <a:solidFill>
                  <a:srgbClr val="FF0000"/>
                </a:solidFill>
              </a:rPr>
              <a:t>: </a:t>
            </a:r>
          </a:p>
          <a:p>
            <a:pPr lvl="0" fontAlgn="auto">
              <a:lnSpc>
                <a:spcPct val="115000"/>
              </a:lnSpc>
              <a:spcBef>
                <a:spcPts val="0"/>
              </a:spcBef>
              <a:spcAft>
                <a:spcPts val="0"/>
              </a:spcAft>
            </a:pPr>
            <a:r>
              <a:rPr lang="es-BO" sz="2000" dirty="0" err="1" smtClean="0">
                <a:solidFill>
                  <a:srgbClr val="0000FF"/>
                </a:solidFill>
              </a:rPr>
              <a:t>Activity</a:t>
            </a:r>
            <a:r>
              <a:rPr lang="es-BO" sz="2000" dirty="0" smtClean="0">
                <a:solidFill>
                  <a:srgbClr val="0000FF"/>
                </a:solidFill>
              </a:rPr>
              <a:t> </a:t>
            </a:r>
            <a:r>
              <a:rPr lang="es-BO" sz="2000" dirty="0" err="1" smtClean="0">
                <a:solidFill>
                  <a:srgbClr val="0000FF"/>
                </a:solidFill>
              </a:rPr>
              <a:t>particularly</a:t>
            </a:r>
            <a:r>
              <a:rPr lang="es-BO" sz="2000" dirty="0" smtClean="0">
                <a:solidFill>
                  <a:srgbClr val="0000FF"/>
                </a:solidFill>
              </a:rPr>
              <a:t> </a:t>
            </a:r>
            <a:r>
              <a:rPr lang="es-BO" sz="2000" dirty="0" err="1" smtClean="0">
                <a:solidFill>
                  <a:srgbClr val="0000FF"/>
                </a:solidFill>
              </a:rPr>
              <a:t>strategic</a:t>
            </a:r>
            <a:r>
              <a:rPr lang="es-BO" sz="2000" dirty="0" smtClean="0">
                <a:solidFill>
                  <a:srgbClr val="0000FF"/>
                </a:solidFill>
              </a:rPr>
              <a:t> </a:t>
            </a:r>
            <a:r>
              <a:rPr lang="es-BO" sz="2000" dirty="0" err="1" smtClean="0">
                <a:solidFill>
                  <a:srgbClr val="0000FF"/>
                </a:solidFill>
              </a:rPr>
              <a:t>for</a:t>
            </a:r>
            <a:r>
              <a:rPr lang="es-BO" sz="2000" dirty="0" smtClean="0">
                <a:solidFill>
                  <a:srgbClr val="0000FF"/>
                </a:solidFill>
              </a:rPr>
              <a:t>:</a:t>
            </a:r>
          </a:p>
          <a:p>
            <a:pPr lvl="0" fontAlgn="auto">
              <a:lnSpc>
                <a:spcPct val="115000"/>
              </a:lnSpc>
              <a:spcBef>
                <a:spcPts val="0"/>
              </a:spcBef>
              <a:spcAft>
                <a:spcPts val="0"/>
              </a:spcAft>
              <a:buFont typeface="Wingdings" pitchFamily="2" charset="2"/>
              <a:buChar char="Ø"/>
            </a:pPr>
            <a:r>
              <a:rPr lang="es-BO" sz="2000" dirty="0" err="1" smtClean="0">
                <a:solidFill>
                  <a:srgbClr val="0000FF"/>
                </a:solidFill>
              </a:rPr>
              <a:t>Valorization</a:t>
            </a:r>
            <a:r>
              <a:rPr lang="es-BO" sz="2000" dirty="0" smtClean="0">
                <a:solidFill>
                  <a:srgbClr val="0000FF"/>
                </a:solidFill>
              </a:rPr>
              <a:t> /use </a:t>
            </a:r>
            <a:r>
              <a:rPr lang="es-BO" sz="2000" dirty="0" err="1" smtClean="0">
                <a:solidFill>
                  <a:srgbClr val="0000FF"/>
                </a:solidFill>
              </a:rPr>
              <a:t>enhancement</a:t>
            </a:r>
            <a:r>
              <a:rPr lang="es-BO" sz="2000" dirty="0" smtClean="0">
                <a:solidFill>
                  <a:srgbClr val="0000FF"/>
                </a:solidFill>
              </a:rPr>
              <a:t> </a:t>
            </a:r>
          </a:p>
          <a:p>
            <a:pPr lvl="0" fontAlgn="auto">
              <a:lnSpc>
                <a:spcPct val="115000"/>
              </a:lnSpc>
              <a:spcBef>
                <a:spcPts val="0"/>
              </a:spcBef>
              <a:spcAft>
                <a:spcPts val="0"/>
              </a:spcAft>
              <a:buFont typeface="Wingdings" pitchFamily="2" charset="2"/>
              <a:buChar char="Ø"/>
            </a:pPr>
            <a:r>
              <a:rPr lang="es-BO" sz="2000" dirty="0" err="1" smtClean="0">
                <a:solidFill>
                  <a:srgbClr val="0000FF"/>
                </a:solidFill>
              </a:rPr>
              <a:t>Reintroduction</a:t>
            </a:r>
            <a:r>
              <a:rPr lang="es-BO" sz="2000" dirty="0" smtClean="0">
                <a:solidFill>
                  <a:srgbClr val="0000FF"/>
                </a:solidFill>
              </a:rPr>
              <a:t> of </a:t>
            </a:r>
            <a:r>
              <a:rPr lang="es-BO" sz="2000" dirty="0" err="1" smtClean="0">
                <a:solidFill>
                  <a:srgbClr val="0000FF"/>
                </a:solidFill>
              </a:rPr>
              <a:t>lost</a:t>
            </a:r>
            <a:r>
              <a:rPr lang="es-BO" sz="2000" dirty="0" smtClean="0">
                <a:solidFill>
                  <a:srgbClr val="0000FF"/>
                </a:solidFill>
              </a:rPr>
              <a:t> </a:t>
            </a:r>
            <a:r>
              <a:rPr lang="es-BO" sz="2000" dirty="0" err="1" smtClean="0">
                <a:solidFill>
                  <a:srgbClr val="0000FF"/>
                </a:solidFill>
              </a:rPr>
              <a:t>diversity</a:t>
            </a:r>
            <a:r>
              <a:rPr lang="es-BO" sz="2000" dirty="0" smtClean="0">
                <a:solidFill>
                  <a:srgbClr val="0000FF"/>
                </a:solidFill>
              </a:rPr>
              <a:t> </a:t>
            </a:r>
          </a:p>
          <a:p>
            <a:pPr lvl="0" fontAlgn="auto">
              <a:lnSpc>
                <a:spcPct val="115000"/>
              </a:lnSpc>
              <a:spcBef>
                <a:spcPts val="0"/>
              </a:spcBef>
              <a:spcAft>
                <a:spcPts val="0"/>
              </a:spcAft>
              <a:buFont typeface="Wingdings" pitchFamily="2" charset="2"/>
              <a:buChar char="Ø"/>
            </a:pPr>
            <a:r>
              <a:rPr lang="es-BO" sz="2000" dirty="0" err="1" smtClean="0">
                <a:solidFill>
                  <a:srgbClr val="0000FF"/>
                </a:solidFill>
              </a:rPr>
              <a:t>Self</a:t>
            </a:r>
            <a:r>
              <a:rPr lang="es-BO" sz="2000" dirty="0" smtClean="0">
                <a:solidFill>
                  <a:srgbClr val="0000FF"/>
                </a:solidFill>
              </a:rPr>
              <a:t> </a:t>
            </a:r>
            <a:r>
              <a:rPr lang="es-BO" sz="2000" dirty="0" err="1" smtClean="0">
                <a:solidFill>
                  <a:srgbClr val="0000FF"/>
                </a:solidFill>
              </a:rPr>
              <a:t>esteem</a:t>
            </a:r>
            <a:r>
              <a:rPr lang="es-BO" sz="2000" dirty="0" smtClean="0">
                <a:solidFill>
                  <a:srgbClr val="0000FF"/>
                </a:solidFill>
              </a:rPr>
              <a:t>/ </a:t>
            </a:r>
            <a:r>
              <a:rPr lang="es-BO" sz="2000" dirty="0" err="1" smtClean="0">
                <a:solidFill>
                  <a:srgbClr val="0000FF"/>
                </a:solidFill>
              </a:rPr>
              <a:t>identity</a:t>
            </a:r>
            <a:r>
              <a:rPr lang="es-BO" sz="2000" dirty="0" smtClean="0">
                <a:solidFill>
                  <a:srgbClr val="0000FF"/>
                </a:solidFill>
              </a:rPr>
              <a:t> </a:t>
            </a:r>
          </a:p>
        </p:txBody>
      </p:sp>
      <p:sp>
        <p:nvSpPr>
          <p:cNvPr id="8" name="Text Box 3"/>
          <p:cNvSpPr txBox="1">
            <a:spLocks noChangeArrowheads="1"/>
          </p:cNvSpPr>
          <p:nvPr/>
        </p:nvSpPr>
        <p:spPr bwMode="auto">
          <a:xfrm>
            <a:off x="467544" y="332656"/>
            <a:ext cx="7104853" cy="830997"/>
          </a:xfrm>
          <a:prstGeom prst="rect">
            <a:avLst/>
          </a:prstGeom>
          <a:noFill/>
          <a:ln w="9525">
            <a:noFill/>
            <a:miter lim="800000"/>
            <a:headEnd/>
            <a:tailEnd/>
          </a:ln>
          <a:effectLst/>
        </p:spPr>
        <p:txBody>
          <a:bodyPr wrap="square">
            <a:spAutoFit/>
          </a:bodyPr>
          <a:lstStyle/>
          <a:p>
            <a:pPr algn="ctr">
              <a:spcBef>
                <a:spcPct val="50000"/>
              </a:spcBef>
              <a:defRPr/>
            </a:pPr>
            <a:r>
              <a:rPr lang="es-BO" sz="2400" b="1" dirty="0" err="1" smtClean="0">
                <a:solidFill>
                  <a:srgbClr val="0000FF"/>
                </a:solidFill>
                <a:latin typeface="Arial Black" pitchFamily="34" charset="0"/>
                <a:cs typeface="Arial" pitchFamily="34" charset="0"/>
              </a:rPr>
              <a:t>Safeguarding</a:t>
            </a:r>
            <a:r>
              <a:rPr lang="es-BO" sz="2400" b="1" dirty="0" smtClean="0">
                <a:solidFill>
                  <a:srgbClr val="0000FF"/>
                </a:solidFill>
                <a:latin typeface="Arial Black" pitchFamily="34" charset="0"/>
                <a:cs typeface="Arial" pitchFamily="34" charset="0"/>
              </a:rPr>
              <a:t> </a:t>
            </a:r>
            <a:r>
              <a:rPr lang="es-BO" sz="2400" b="1" dirty="0" err="1" smtClean="0">
                <a:solidFill>
                  <a:srgbClr val="0000FF"/>
                </a:solidFill>
                <a:latin typeface="Arial Black" pitchFamily="34" charset="0"/>
                <a:cs typeface="Arial" pitchFamily="34" charset="0"/>
              </a:rPr>
              <a:t>the</a:t>
            </a:r>
            <a:r>
              <a:rPr lang="es-BO" sz="2400" b="1" dirty="0" smtClean="0">
                <a:solidFill>
                  <a:srgbClr val="0000FF"/>
                </a:solidFill>
                <a:latin typeface="Arial Black" pitchFamily="34" charset="0"/>
                <a:cs typeface="Arial" pitchFamily="34" charset="0"/>
              </a:rPr>
              <a:t> </a:t>
            </a:r>
            <a:r>
              <a:rPr lang="es-BO" sz="2400" b="1" dirty="0" err="1" smtClean="0">
                <a:solidFill>
                  <a:srgbClr val="0000FF"/>
                </a:solidFill>
                <a:latin typeface="Arial Black" pitchFamily="34" charset="0"/>
                <a:cs typeface="Arial" pitchFamily="34" charset="0"/>
              </a:rPr>
              <a:t>Indigenous</a:t>
            </a:r>
            <a:r>
              <a:rPr lang="es-BO" sz="2400" b="1" dirty="0" smtClean="0">
                <a:solidFill>
                  <a:srgbClr val="0000FF"/>
                </a:solidFill>
                <a:latin typeface="Arial Black" pitchFamily="34" charset="0"/>
                <a:cs typeface="Arial" pitchFamily="34" charset="0"/>
              </a:rPr>
              <a:t> </a:t>
            </a:r>
            <a:r>
              <a:rPr lang="es-BO" sz="2400" b="1" dirty="0" err="1" smtClean="0">
                <a:solidFill>
                  <a:srgbClr val="0000FF"/>
                </a:solidFill>
                <a:latin typeface="Arial Black" pitchFamily="34" charset="0"/>
                <a:cs typeface="Arial" pitchFamily="34" charset="0"/>
              </a:rPr>
              <a:t>Knowledge</a:t>
            </a:r>
            <a:r>
              <a:rPr lang="es-BO" sz="2400" b="1" dirty="0" smtClean="0">
                <a:solidFill>
                  <a:srgbClr val="0000FF"/>
                </a:solidFill>
                <a:latin typeface="Arial Black" pitchFamily="34" charset="0"/>
                <a:cs typeface="Arial" pitchFamily="34" charset="0"/>
              </a:rPr>
              <a:t> </a:t>
            </a:r>
            <a:r>
              <a:rPr lang="es-BO" sz="2400" b="1" dirty="0" err="1" smtClean="0">
                <a:solidFill>
                  <a:srgbClr val="0000FF"/>
                </a:solidFill>
                <a:latin typeface="Arial Black" pitchFamily="34" charset="0"/>
                <a:cs typeface="Arial" pitchFamily="34" charset="0"/>
              </a:rPr>
              <a:t>associated</a:t>
            </a:r>
            <a:r>
              <a:rPr lang="es-BO" sz="2400" b="1" dirty="0" smtClean="0">
                <a:solidFill>
                  <a:srgbClr val="0000FF"/>
                </a:solidFill>
                <a:latin typeface="Arial Black" pitchFamily="34" charset="0"/>
                <a:cs typeface="Arial" pitchFamily="34" charset="0"/>
              </a:rPr>
              <a:t> </a:t>
            </a:r>
            <a:r>
              <a:rPr lang="es-BO" sz="2400" b="1" dirty="0" err="1" smtClean="0">
                <a:solidFill>
                  <a:srgbClr val="0000FF"/>
                </a:solidFill>
                <a:latin typeface="Arial Black" pitchFamily="34" charset="0"/>
                <a:cs typeface="Arial" pitchFamily="34" charset="0"/>
              </a:rPr>
              <a:t>to</a:t>
            </a:r>
            <a:r>
              <a:rPr lang="es-BO" sz="2400" b="1" dirty="0" smtClean="0">
                <a:solidFill>
                  <a:srgbClr val="0000FF"/>
                </a:solidFill>
                <a:latin typeface="Arial Black" pitchFamily="34" charset="0"/>
                <a:cs typeface="Arial" pitchFamily="34" charset="0"/>
              </a:rPr>
              <a:t> target </a:t>
            </a:r>
            <a:r>
              <a:rPr lang="es-BO" sz="2400" b="1" dirty="0" err="1" smtClean="0">
                <a:solidFill>
                  <a:srgbClr val="0000FF"/>
                </a:solidFill>
                <a:latin typeface="Arial Black" pitchFamily="34" charset="0"/>
                <a:cs typeface="Arial" pitchFamily="34" charset="0"/>
              </a:rPr>
              <a:t>crops</a:t>
            </a:r>
            <a:r>
              <a:rPr lang="es-BO" sz="2400" b="1" dirty="0" smtClean="0">
                <a:solidFill>
                  <a:srgbClr val="0000FF"/>
                </a:solidFill>
                <a:latin typeface="Arial Black" pitchFamily="34" charset="0"/>
                <a:cs typeface="Arial" pitchFamily="34" charset="0"/>
              </a:rPr>
              <a:t> </a:t>
            </a:r>
            <a:endParaRPr lang="es-BO" sz="2400" b="1" dirty="0">
              <a:solidFill>
                <a:srgbClr val="0000FF"/>
              </a:solidFill>
              <a:latin typeface="Arial Black"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71600" y="1700808"/>
            <a:ext cx="3168352" cy="4737443"/>
          </a:xfrm>
          <a:prstGeom prst="rect">
            <a:avLst/>
          </a:prstGeom>
          <a:ln>
            <a:noFill/>
          </a:ln>
          <a:effectLst>
            <a:outerShdw blurRad="292100" dist="139700" dir="2700000" algn="tl" rotWithShape="0">
              <a:srgbClr val="333333">
                <a:alpha val="65000"/>
              </a:srgbClr>
            </a:outerShdw>
          </a:effectLst>
        </p:spPr>
      </p:pic>
      <p:pic>
        <p:nvPicPr>
          <p:cNvPr id="6" name="Picture 5" descr="page-000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6200000">
            <a:off x="4016737" y="2328079"/>
            <a:ext cx="4782935" cy="3528393"/>
          </a:xfrm>
          <a:prstGeom prst="rect">
            <a:avLst/>
          </a:prstGeom>
          <a:ln>
            <a:noFill/>
          </a:ln>
          <a:effectLst>
            <a:outerShdw blurRad="292100" dist="139700" dir="2700000" algn="tl" rotWithShape="0">
              <a:srgbClr val="333333">
                <a:alpha val="65000"/>
              </a:srgbClr>
            </a:outerShdw>
          </a:effectLst>
        </p:spPr>
      </p:pic>
      <p:sp>
        <p:nvSpPr>
          <p:cNvPr id="7" name="Text Box 3"/>
          <p:cNvSpPr txBox="1">
            <a:spLocks noChangeArrowheads="1"/>
          </p:cNvSpPr>
          <p:nvPr/>
        </p:nvSpPr>
        <p:spPr bwMode="auto">
          <a:xfrm>
            <a:off x="467544" y="332656"/>
            <a:ext cx="7273925" cy="830997"/>
          </a:xfrm>
          <a:prstGeom prst="rect">
            <a:avLst/>
          </a:prstGeom>
          <a:noFill/>
          <a:ln w="9525">
            <a:noFill/>
            <a:miter lim="800000"/>
            <a:headEnd/>
            <a:tailEnd/>
          </a:ln>
          <a:effectLst/>
        </p:spPr>
        <p:txBody>
          <a:bodyPr>
            <a:spAutoFit/>
          </a:bodyPr>
          <a:lstStyle/>
          <a:p>
            <a:pPr algn="ctr">
              <a:spcBef>
                <a:spcPct val="50000"/>
              </a:spcBef>
              <a:defRPr/>
            </a:pPr>
            <a:r>
              <a:rPr lang="es-BO" sz="2400" b="1" dirty="0" err="1" smtClean="0">
                <a:solidFill>
                  <a:srgbClr val="0000FF"/>
                </a:solidFill>
                <a:latin typeface="Arial Black" pitchFamily="34" charset="0"/>
                <a:cs typeface="Arial" pitchFamily="34" charset="0"/>
              </a:rPr>
              <a:t>Biodiversity</a:t>
            </a:r>
            <a:r>
              <a:rPr lang="es-BO" sz="2400" b="1" dirty="0" smtClean="0">
                <a:solidFill>
                  <a:srgbClr val="0000FF"/>
                </a:solidFill>
                <a:latin typeface="Arial Black" pitchFamily="34" charset="0"/>
                <a:cs typeface="Arial" pitchFamily="34" charset="0"/>
              </a:rPr>
              <a:t> </a:t>
            </a:r>
            <a:r>
              <a:rPr lang="es-BO" sz="2400" b="1" dirty="0" err="1" smtClean="0">
                <a:solidFill>
                  <a:srgbClr val="0000FF"/>
                </a:solidFill>
                <a:latin typeface="Arial Black" pitchFamily="34" charset="0"/>
                <a:cs typeface="Arial" pitchFamily="34" charset="0"/>
              </a:rPr>
              <a:t>Fairs</a:t>
            </a:r>
            <a:r>
              <a:rPr lang="es-BO" sz="2400" b="1" dirty="0" smtClean="0">
                <a:solidFill>
                  <a:srgbClr val="0000FF"/>
                </a:solidFill>
                <a:latin typeface="Arial Black" pitchFamily="34" charset="0"/>
                <a:cs typeface="Arial" pitchFamily="34" charset="0"/>
              </a:rPr>
              <a:t>: </a:t>
            </a:r>
            <a:r>
              <a:rPr lang="es-BO" sz="2400" b="1" dirty="0" err="1" smtClean="0">
                <a:solidFill>
                  <a:srgbClr val="0000FF"/>
                </a:solidFill>
                <a:latin typeface="Arial Black" pitchFamily="34" charset="0"/>
                <a:cs typeface="Arial" pitchFamily="34" charset="0"/>
              </a:rPr>
              <a:t>celebrating</a:t>
            </a:r>
            <a:r>
              <a:rPr lang="es-BO" sz="2400" b="1" dirty="0" smtClean="0">
                <a:solidFill>
                  <a:srgbClr val="0000FF"/>
                </a:solidFill>
                <a:latin typeface="Arial Black" pitchFamily="34" charset="0"/>
                <a:cs typeface="Arial" pitchFamily="34" charset="0"/>
              </a:rPr>
              <a:t> and </a:t>
            </a:r>
            <a:r>
              <a:rPr lang="es-BO" sz="2400" b="1" dirty="0" err="1" smtClean="0">
                <a:solidFill>
                  <a:srgbClr val="0000FF"/>
                </a:solidFill>
                <a:latin typeface="Arial Black" pitchFamily="34" charset="0"/>
                <a:cs typeface="Arial" pitchFamily="34" charset="0"/>
              </a:rPr>
              <a:t>promoting</a:t>
            </a:r>
            <a:r>
              <a:rPr lang="es-BO" sz="2400" b="1" dirty="0" smtClean="0">
                <a:solidFill>
                  <a:srgbClr val="0000FF"/>
                </a:solidFill>
                <a:latin typeface="Arial Black" pitchFamily="34" charset="0"/>
                <a:cs typeface="Arial" pitchFamily="34" charset="0"/>
              </a:rPr>
              <a:t> </a:t>
            </a:r>
            <a:r>
              <a:rPr lang="es-BO" sz="2400" b="1" dirty="0" err="1" smtClean="0">
                <a:solidFill>
                  <a:srgbClr val="0000FF"/>
                </a:solidFill>
                <a:latin typeface="Arial Black" pitchFamily="34" charset="0"/>
                <a:cs typeface="Arial" pitchFamily="34" charset="0"/>
              </a:rPr>
              <a:t>crop</a:t>
            </a:r>
            <a:r>
              <a:rPr lang="es-BO" sz="2400" b="1" dirty="0" smtClean="0">
                <a:solidFill>
                  <a:srgbClr val="0000FF"/>
                </a:solidFill>
                <a:latin typeface="Arial Black" pitchFamily="34" charset="0"/>
                <a:cs typeface="Arial" pitchFamily="34" charset="0"/>
              </a:rPr>
              <a:t> </a:t>
            </a:r>
            <a:r>
              <a:rPr lang="es-BO" sz="2400" b="1" dirty="0" err="1" smtClean="0">
                <a:solidFill>
                  <a:srgbClr val="0000FF"/>
                </a:solidFill>
                <a:latin typeface="Arial Black" pitchFamily="34" charset="0"/>
                <a:cs typeface="Arial" pitchFamily="34" charset="0"/>
              </a:rPr>
              <a:t>diversity</a:t>
            </a:r>
            <a:r>
              <a:rPr lang="es-BO" sz="2400" b="1" dirty="0" smtClean="0">
                <a:solidFill>
                  <a:srgbClr val="0000FF"/>
                </a:solidFill>
                <a:latin typeface="Arial Black" pitchFamily="34" charset="0"/>
                <a:cs typeface="Arial" pitchFamily="34" charset="0"/>
              </a:rPr>
              <a:t> &amp; </a:t>
            </a:r>
            <a:r>
              <a:rPr lang="es-BO" sz="2400" b="1" dirty="0" err="1" smtClean="0">
                <a:solidFill>
                  <a:srgbClr val="0000FF"/>
                </a:solidFill>
                <a:latin typeface="Arial Black" pitchFamily="34" charset="0"/>
                <a:cs typeface="Arial" pitchFamily="34" charset="0"/>
              </a:rPr>
              <a:t>knowledge</a:t>
            </a:r>
            <a:endParaRPr lang="es-BO" sz="2400" b="1" dirty="0">
              <a:solidFill>
                <a:srgbClr val="0000FF"/>
              </a:solidFill>
              <a:latin typeface="Arial Black"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7"/>
          <p:cNvGrpSpPr/>
          <p:nvPr/>
        </p:nvGrpSpPr>
        <p:grpSpPr>
          <a:xfrm>
            <a:off x="539552" y="3933056"/>
            <a:ext cx="7411768" cy="1966282"/>
            <a:chOff x="1331640" y="2780928"/>
            <a:chExt cx="6925468" cy="1966282"/>
          </a:xfrm>
        </p:grpSpPr>
        <p:sp>
          <p:nvSpPr>
            <p:cNvPr id="3" name="TextBox 2"/>
            <p:cNvSpPr txBox="1"/>
            <p:nvPr/>
          </p:nvSpPr>
          <p:spPr>
            <a:xfrm>
              <a:off x="1331640" y="3520172"/>
              <a:ext cx="1080120" cy="523220"/>
            </a:xfrm>
            <a:prstGeom prst="rect">
              <a:avLst/>
            </a:prstGeom>
            <a:solidFill>
              <a:srgbClr val="FFFF00"/>
            </a:solidFill>
          </p:spPr>
          <p:txBody>
            <a:bodyPr wrap="square" rtlCol="0">
              <a:spAutoFit/>
            </a:bodyPr>
            <a:lstStyle/>
            <a:p>
              <a:pPr algn="ctr"/>
              <a:r>
                <a:rPr lang="en-US" sz="1400" b="1" dirty="0" smtClean="0"/>
                <a:t>Genetic</a:t>
              </a:r>
            </a:p>
            <a:p>
              <a:pPr algn="ctr"/>
              <a:r>
                <a:rPr lang="en-US" sz="1400" b="1" dirty="0" smtClean="0"/>
                <a:t>diversity</a:t>
              </a:r>
              <a:endParaRPr lang="en-US" sz="1400" b="1" dirty="0"/>
            </a:p>
          </p:txBody>
        </p:sp>
        <p:sp>
          <p:nvSpPr>
            <p:cNvPr id="4" name="TextBox 3"/>
            <p:cNvSpPr txBox="1"/>
            <p:nvPr/>
          </p:nvSpPr>
          <p:spPr>
            <a:xfrm>
              <a:off x="2411760" y="3520172"/>
              <a:ext cx="1080120" cy="523220"/>
            </a:xfrm>
            <a:prstGeom prst="rect">
              <a:avLst/>
            </a:prstGeom>
            <a:solidFill>
              <a:srgbClr val="FFC000"/>
            </a:solidFill>
          </p:spPr>
          <p:txBody>
            <a:bodyPr wrap="square" rtlCol="0">
              <a:spAutoFit/>
            </a:bodyPr>
            <a:lstStyle/>
            <a:p>
              <a:pPr algn="ctr"/>
              <a:r>
                <a:rPr lang="en-US" sz="1400" b="1" dirty="0" smtClean="0"/>
                <a:t>Selection</a:t>
              </a:r>
            </a:p>
            <a:p>
              <a:pPr algn="ctr"/>
              <a:r>
                <a:rPr lang="en-US" sz="1400" b="1" dirty="0" smtClean="0"/>
                <a:t>cultivation</a:t>
              </a:r>
              <a:endParaRPr lang="en-US" sz="1400" b="1" dirty="0"/>
            </a:p>
          </p:txBody>
        </p:sp>
        <p:sp>
          <p:nvSpPr>
            <p:cNvPr id="5" name="TextBox 4"/>
            <p:cNvSpPr txBox="1"/>
            <p:nvPr/>
          </p:nvSpPr>
          <p:spPr>
            <a:xfrm>
              <a:off x="3491880" y="3520172"/>
              <a:ext cx="1080120" cy="523220"/>
            </a:xfrm>
            <a:prstGeom prst="rect">
              <a:avLst/>
            </a:prstGeom>
            <a:solidFill>
              <a:srgbClr val="00B0F0"/>
            </a:solidFill>
          </p:spPr>
          <p:txBody>
            <a:bodyPr wrap="square" rtlCol="0">
              <a:spAutoFit/>
            </a:bodyPr>
            <a:lstStyle/>
            <a:p>
              <a:pPr algn="ctr"/>
              <a:r>
                <a:rPr lang="en-US" sz="1400" b="1" dirty="0" smtClean="0"/>
                <a:t>Harvest</a:t>
              </a:r>
            </a:p>
            <a:p>
              <a:pPr algn="ctr"/>
              <a:endParaRPr lang="en-US" sz="1400" b="1" dirty="0"/>
            </a:p>
          </p:txBody>
        </p:sp>
        <p:sp>
          <p:nvSpPr>
            <p:cNvPr id="6" name="TextBox 5"/>
            <p:cNvSpPr txBox="1"/>
            <p:nvPr/>
          </p:nvSpPr>
          <p:spPr>
            <a:xfrm>
              <a:off x="4572000" y="3520172"/>
              <a:ext cx="1080120" cy="523220"/>
            </a:xfrm>
            <a:prstGeom prst="rect">
              <a:avLst/>
            </a:prstGeom>
            <a:solidFill>
              <a:srgbClr val="FFFF99"/>
            </a:solidFill>
          </p:spPr>
          <p:txBody>
            <a:bodyPr wrap="square" rtlCol="0">
              <a:spAutoFit/>
            </a:bodyPr>
            <a:lstStyle/>
            <a:p>
              <a:pPr algn="ctr"/>
              <a:r>
                <a:rPr lang="en-US" sz="1400" b="1" dirty="0" smtClean="0"/>
                <a:t>Value addition</a:t>
              </a:r>
              <a:endParaRPr lang="en-US" sz="1400" b="1" dirty="0"/>
            </a:p>
          </p:txBody>
        </p:sp>
        <p:sp>
          <p:nvSpPr>
            <p:cNvPr id="7" name="TextBox 6"/>
            <p:cNvSpPr txBox="1"/>
            <p:nvPr/>
          </p:nvSpPr>
          <p:spPr>
            <a:xfrm>
              <a:off x="5652120" y="3501008"/>
              <a:ext cx="1080120" cy="523220"/>
            </a:xfrm>
            <a:prstGeom prst="rect">
              <a:avLst/>
            </a:prstGeom>
            <a:solidFill>
              <a:srgbClr val="FFC000"/>
            </a:solidFill>
          </p:spPr>
          <p:txBody>
            <a:bodyPr wrap="square" rtlCol="0">
              <a:spAutoFit/>
            </a:bodyPr>
            <a:lstStyle/>
            <a:p>
              <a:pPr algn="ctr"/>
              <a:r>
                <a:rPr lang="en-US" sz="1400" b="1" dirty="0" smtClean="0"/>
                <a:t>Marketing </a:t>
              </a:r>
            </a:p>
            <a:p>
              <a:pPr algn="ctr"/>
              <a:endParaRPr lang="en-US" sz="1400" b="1" dirty="0"/>
            </a:p>
          </p:txBody>
        </p:sp>
        <p:sp>
          <p:nvSpPr>
            <p:cNvPr id="8" name="TextBox 7"/>
            <p:cNvSpPr txBox="1"/>
            <p:nvPr/>
          </p:nvSpPr>
          <p:spPr>
            <a:xfrm>
              <a:off x="6732240" y="3511664"/>
              <a:ext cx="1080120" cy="523220"/>
            </a:xfrm>
            <a:prstGeom prst="rect">
              <a:avLst/>
            </a:prstGeom>
            <a:solidFill>
              <a:srgbClr val="92D050"/>
            </a:solidFill>
          </p:spPr>
          <p:txBody>
            <a:bodyPr wrap="square" rtlCol="0">
              <a:spAutoFit/>
            </a:bodyPr>
            <a:lstStyle/>
            <a:p>
              <a:pPr algn="ctr"/>
              <a:r>
                <a:rPr lang="en-US" sz="1400" b="1" dirty="0" smtClean="0"/>
                <a:t>Final</a:t>
              </a:r>
            </a:p>
            <a:p>
              <a:pPr algn="ctr"/>
              <a:r>
                <a:rPr lang="en-US" sz="1400" b="1" dirty="0" smtClean="0"/>
                <a:t>use</a:t>
              </a:r>
              <a:endParaRPr lang="en-US" sz="1400" b="1" dirty="0"/>
            </a:p>
          </p:txBody>
        </p:sp>
        <p:sp>
          <p:nvSpPr>
            <p:cNvPr id="29" name="Curved Up Arrow 28"/>
            <p:cNvSpPr/>
            <p:nvPr/>
          </p:nvSpPr>
          <p:spPr>
            <a:xfrm>
              <a:off x="1691680" y="4077072"/>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urved Up Arrow 33"/>
            <p:cNvSpPr/>
            <p:nvPr/>
          </p:nvSpPr>
          <p:spPr>
            <a:xfrm flipV="1">
              <a:off x="2699792"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Curved Up Arrow 35"/>
            <p:cNvSpPr/>
            <p:nvPr/>
          </p:nvSpPr>
          <p:spPr>
            <a:xfrm>
              <a:off x="3851920" y="409913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Curved Up Arrow 37"/>
            <p:cNvSpPr/>
            <p:nvPr/>
          </p:nvSpPr>
          <p:spPr>
            <a:xfrm flipV="1">
              <a:off x="5004048"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Curved Up Arrow 40"/>
            <p:cNvSpPr/>
            <p:nvPr/>
          </p:nvSpPr>
          <p:spPr>
            <a:xfrm>
              <a:off x="5940152" y="4077072"/>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Curved Up Arrow 42"/>
            <p:cNvSpPr/>
            <p:nvPr/>
          </p:nvSpPr>
          <p:spPr>
            <a:xfrm flipV="1">
              <a:off x="7032972"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0" name="Rectangle 2"/>
          <p:cNvSpPr>
            <a:spLocks noChangeArrowheads="1"/>
          </p:cNvSpPr>
          <p:nvPr/>
        </p:nvSpPr>
        <p:spPr bwMode="auto">
          <a:xfrm>
            <a:off x="179512" y="332656"/>
            <a:ext cx="7200800" cy="584775"/>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How did we pursue this work? </a:t>
            </a:r>
          </a:p>
        </p:txBody>
      </p:sp>
      <p:cxnSp>
        <p:nvCxnSpPr>
          <p:cNvPr id="25" name="Straight Arrow Connector 24"/>
          <p:cNvCxnSpPr/>
          <p:nvPr/>
        </p:nvCxnSpPr>
        <p:spPr>
          <a:xfrm rot="5400000" flipH="1" flipV="1">
            <a:off x="864382" y="3681028"/>
            <a:ext cx="1799406" cy="794"/>
          </a:xfrm>
          <a:prstGeom prst="straightConnector1">
            <a:avLst/>
          </a:prstGeom>
          <a:ln w="762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03648" y="1700808"/>
            <a:ext cx="3888432" cy="1015663"/>
          </a:xfrm>
          <a:prstGeom prst="rect">
            <a:avLst/>
          </a:prstGeom>
          <a:noFill/>
          <a:ln w="38100">
            <a:solidFill>
              <a:srgbClr val="FF3701"/>
            </a:solidFill>
          </a:ln>
        </p:spPr>
        <p:txBody>
          <a:bodyPr wrap="square" rtlCol="0">
            <a:spAutoFit/>
          </a:bodyPr>
          <a:lstStyle/>
          <a:p>
            <a:pPr algn="ctr"/>
            <a:r>
              <a:rPr lang="en-US" sz="2000" b="1" dirty="0" smtClean="0"/>
              <a:t>Improved varieties</a:t>
            </a:r>
          </a:p>
          <a:p>
            <a:pPr algn="ctr"/>
            <a:r>
              <a:rPr lang="en-US" sz="2000" b="1" dirty="0" smtClean="0"/>
              <a:t>Better cultivation  practices</a:t>
            </a:r>
          </a:p>
          <a:p>
            <a:pPr algn="ctr"/>
            <a:r>
              <a:rPr lang="en-US" sz="2000" b="1" dirty="0" smtClean="0"/>
              <a:t>High Quality Seed </a:t>
            </a:r>
            <a:endParaRPr lang="en-US" sz="2000"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81" name="Text Box 5"/>
          <p:cNvSpPr txBox="1">
            <a:spLocks noChangeArrowheads="1"/>
          </p:cNvSpPr>
          <p:nvPr/>
        </p:nvSpPr>
        <p:spPr bwMode="auto">
          <a:xfrm>
            <a:off x="395536" y="476672"/>
            <a:ext cx="7416824" cy="510909"/>
          </a:xfrm>
          <a:prstGeom prst="rect">
            <a:avLst/>
          </a:prstGeom>
          <a:noFill/>
          <a:ln w="9525">
            <a:noFill/>
            <a:miter lim="800000"/>
            <a:headEnd/>
            <a:tailEnd/>
          </a:ln>
          <a:effectLst/>
        </p:spPr>
        <p:txBody>
          <a:bodyPr wrap="square">
            <a:spAutoFit/>
          </a:bodyPr>
          <a:lstStyle/>
          <a:p>
            <a:pPr marL="457200" indent="-457200">
              <a:lnSpc>
                <a:spcPct val="85000"/>
              </a:lnSpc>
            </a:pPr>
            <a:r>
              <a:rPr lang="en-US" sz="3200" b="1" dirty="0" smtClean="0">
                <a:solidFill>
                  <a:srgbClr val="0000FF"/>
                </a:solidFill>
                <a:latin typeface="Arial Black" pitchFamily="34" charset="0"/>
                <a:cs typeface="Arial" pitchFamily="34" charset="0"/>
              </a:rPr>
              <a:t>Participatory </a:t>
            </a:r>
            <a:r>
              <a:rPr lang="en-US" sz="3200" b="1" dirty="0">
                <a:solidFill>
                  <a:srgbClr val="0000FF"/>
                </a:solidFill>
                <a:latin typeface="Arial Black" pitchFamily="34" charset="0"/>
                <a:cs typeface="Arial" pitchFamily="34" charset="0"/>
              </a:rPr>
              <a:t>variety </a:t>
            </a:r>
            <a:r>
              <a:rPr lang="en-US" sz="3200" b="1" dirty="0" smtClean="0">
                <a:solidFill>
                  <a:srgbClr val="0000FF"/>
                </a:solidFill>
                <a:latin typeface="Arial Black" pitchFamily="34" charset="0"/>
                <a:cs typeface="Arial" pitchFamily="34" charset="0"/>
              </a:rPr>
              <a:t>selection</a:t>
            </a:r>
            <a:endParaRPr lang="en-US" sz="3200" b="1" dirty="0">
              <a:solidFill>
                <a:srgbClr val="0000FF"/>
              </a:solidFill>
              <a:latin typeface="Arial Black" pitchFamily="34" charset="0"/>
              <a:cs typeface="Arial" pitchFamily="34" charset="0"/>
            </a:endParaRPr>
          </a:p>
        </p:txBody>
      </p:sp>
      <p:sp>
        <p:nvSpPr>
          <p:cNvPr id="306711" name="Text Box 535"/>
          <p:cNvSpPr txBox="1">
            <a:spLocks noChangeArrowheads="1"/>
          </p:cNvSpPr>
          <p:nvPr/>
        </p:nvSpPr>
        <p:spPr bwMode="auto">
          <a:xfrm>
            <a:off x="179512" y="1484784"/>
            <a:ext cx="8568952" cy="2092881"/>
          </a:xfrm>
          <a:prstGeom prst="rect">
            <a:avLst/>
          </a:prstGeom>
          <a:noFill/>
          <a:ln w="9525">
            <a:noFill/>
            <a:miter lim="800000"/>
            <a:headEnd/>
            <a:tailEnd/>
          </a:ln>
          <a:effectLst/>
        </p:spPr>
        <p:txBody>
          <a:bodyPr wrap="square">
            <a:spAutoFit/>
          </a:bodyPr>
          <a:lstStyle/>
          <a:p>
            <a:pPr algn="just">
              <a:spcBef>
                <a:spcPct val="50000"/>
              </a:spcBef>
            </a:pPr>
            <a:r>
              <a:rPr lang="en-US" sz="2000" b="1" dirty="0" smtClean="0">
                <a:solidFill>
                  <a:srgbClr val="0000FF"/>
                </a:solidFill>
              </a:rPr>
              <a:t>India: from </a:t>
            </a:r>
            <a:r>
              <a:rPr lang="en-US" sz="2000" b="1" dirty="0">
                <a:solidFill>
                  <a:srgbClr val="0000FF"/>
                </a:solidFill>
              </a:rPr>
              <a:t>2001 to 2008 more than 6000 acc. evaluated, focusing on peculiar traits </a:t>
            </a:r>
            <a:r>
              <a:rPr lang="en-US" sz="2000" b="1" dirty="0" smtClean="0">
                <a:solidFill>
                  <a:srgbClr val="0000FF"/>
                </a:solidFill>
              </a:rPr>
              <a:t>(household</a:t>
            </a:r>
            <a:r>
              <a:rPr lang="en-US" sz="2000" b="1" dirty="0">
                <a:solidFill>
                  <a:srgbClr val="0000FF"/>
                </a:solidFill>
              </a:rPr>
              <a:t>, market and agronomic) </a:t>
            </a:r>
            <a:r>
              <a:rPr lang="en-US" sz="2000" b="1" dirty="0" smtClean="0">
                <a:solidFill>
                  <a:srgbClr val="0000FF"/>
                </a:solidFill>
              </a:rPr>
              <a:t>and local conditions </a:t>
            </a:r>
            <a:r>
              <a:rPr lang="en-US" sz="2000" b="1" dirty="0">
                <a:solidFill>
                  <a:srgbClr val="0000FF"/>
                </a:solidFill>
              </a:rPr>
              <a:t>(e.g. rainfall patterns). </a:t>
            </a:r>
            <a:r>
              <a:rPr lang="en-US" sz="2000" b="1" dirty="0" smtClean="0">
                <a:solidFill>
                  <a:srgbClr val="0000FF"/>
                </a:solidFill>
                <a:effectLst>
                  <a:outerShdw blurRad="38100" dist="38100" dir="2700000" algn="tl">
                    <a:srgbClr val="FFFFFF"/>
                  </a:outerShdw>
                </a:effectLst>
              </a:rPr>
              <a:t>Lesson: some local varieties preferred over improved types. </a:t>
            </a:r>
            <a:r>
              <a:rPr lang="en-US" sz="2000" b="1" dirty="0" smtClean="0">
                <a:solidFill>
                  <a:srgbClr val="FF0000"/>
                </a:solidFill>
                <a:effectLst>
                  <a:outerShdw blurRad="38100" dist="38100" dir="2700000" algn="tl">
                    <a:srgbClr val="FFFFFF"/>
                  </a:outerShdw>
                </a:effectLst>
              </a:rPr>
              <a:t>The yield is not the only criteria followed by farmers in their selection</a:t>
            </a:r>
            <a:r>
              <a:rPr lang="en-US" sz="2000" b="1" dirty="0" smtClean="0">
                <a:solidFill>
                  <a:srgbClr val="FF0000"/>
                </a:solidFill>
              </a:rPr>
              <a:t>. </a:t>
            </a:r>
          </a:p>
          <a:p>
            <a:pPr>
              <a:spcBef>
                <a:spcPct val="50000"/>
              </a:spcBef>
            </a:pPr>
            <a:endParaRPr lang="en-US" sz="2000" b="1" dirty="0" smtClean="0"/>
          </a:p>
        </p:txBody>
      </p:sp>
      <p:pic>
        <p:nvPicPr>
          <p:cNvPr id="306713" name="Picture 537" descr="DSC0393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00192" y="3212976"/>
            <a:ext cx="2516577" cy="3312368"/>
          </a:xfrm>
          <a:prstGeom prst="rect">
            <a:avLst/>
          </a:prstGeom>
          <a:noFill/>
        </p:spPr>
      </p:pic>
      <p:pic>
        <p:nvPicPr>
          <p:cNvPr id="7" name="Picture 2" descr="Slide2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87824" y="3212976"/>
            <a:ext cx="3168352" cy="3328021"/>
          </a:xfrm>
          <a:prstGeom prst="rect">
            <a:avLst/>
          </a:prstGeom>
          <a:noFill/>
        </p:spPr>
      </p:pic>
      <p:pic>
        <p:nvPicPr>
          <p:cNvPr id="8" name="Picture 2" descr="Slide2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9512" y="3645024"/>
            <a:ext cx="2637767" cy="208823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281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2910" y="1714488"/>
            <a:ext cx="3582105" cy="4643470"/>
          </a:xfrm>
          <a:prstGeom prst="rect">
            <a:avLst/>
          </a:prstGeom>
          <a:ln>
            <a:noFill/>
          </a:ln>
          <a:effectLst>
            <a:outerShdw blurRad="292100" dist="139700" dir="2700000" algn="tl" rotWithShape="0">
              <a:srgbClr val="333333">
                <a:alpha val="65000"/>
              </a:srgbClr>
            </a:outerShdw>
          </a:effectLst>
        </p:spPr>
      </p:pic>
      <p:pic>
        <p:nvPicPr>
          <p:cNvPr id="80281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3438" y="1714488"/>
            <a:ext cx="3500461" cy="4602458"/>
          </a:xfrm>
          <a:prstGeom prst="rect">
            <a:avLst/>
          </a:prstGeom>
          <a:ln>
            <a:noFill/>
          </a:ln>
          <a:effectLst>
            <a:outerShdw blurRad="292100" dist="139700" dir="2700000" algn="tl" rotWithShape="0">
              <a:srgbClr val="333333">
                <a:alpha val="65000"/>
              </a:srgbClr>
            </a:outerShdw>
          </a:effectLst>
        </p:spPr>
      </p:pic>
      <p:sp>
        <p:nvSpPr>
          <p:cNvPr id="4" name="Text Box 5"/>
          <p:cNvSpPr txBox="1">
            <a:spLocks noChangeArrowheads="1"/>
          </p:cNvSpPr>
          <p:nvPr/>
        </p:nvSpPr>
        <p:spPr bwMode="auto">
          <a:xfrm>
            <a:off x="571472" y="571480"/>
            <a:ext cx="7286676" cy="929485"/>
          </a:xfrm>
          <a:prstGeom prst="rect">
            <a:avLst/>
          </a:prstGeom>
          <a:noFill/>
          <a:ln w="9525">
            <a:noFill/>
            <a:miter lim="800000"/>
            <a:headEnd/>
            <a:tailEnd/>
          </a:ln>
          <a:effectLst/>
        </p:spPr>
        <p:txBody>
          <a:bodyPr wrap="square">
            <a:spAutoFit/>
          </a:bodyPr>
          <a:lstStyle/>
          <a:p>
            <a:pPr marL="457200" indent="-457200">
              <a:lnSpc>
                <a:spcPct val="85000"/>
              </a:lnSpc>
            </a:pPr>
            <a:r>
              <a:rPr lang="en-US" sz="3200" b="1" dirty="0" smtClean="0">
                <a:solidFill>
                  <a:srgbClr val="0000FF"/>
                </a:solidFill>
                <a:latin typeface="Arial Black" pitchFamily="34" charset="0"/>
                <a:cs typeface="Arial" pitchFamily="34" charset="0"/>
              </a:rPr>
              <a:t>Bolivia: first ever </a:t>
            </a:r>
            <a:r>
              <a:rPr lang="en-US" sz="3200" b="1" dirty="0" err="1" smtClean="0">
                <a:solidFill>
                  <a:srgbClr val="0000FF"/>
                </a:solidFill>
                <a:latin typeface="Arial Black" pitchFamily="34" charset="0"/>
                <a:cs typeface="Arial" pitchFamily="34" charset="0"/>
              </a:rPr>
              <a:t>cañihua</a:t>
            </a:r>
            <a:r>
              <a:rPr lang="en-US" sz="3200" b="1" dirty="0" smtClean="0">
                <a:solidFill>
                  <a:srgbClr val="0000FF"/>
                </a:solidFill>
                <a:latin typeface="Arial Black" pitchFamily="34" charset="0"/>
                <a:cs typeface="Arial" pitchFamily="34" charset="0"/>
              </a:rPr>
              <a:t> vars. released! </a:t>
            </a:r>
            <a:endParaRPr lang="en-US" sz="3200" b="1" dirty="0">
              <a:solidFill>
                <a:srgbClr val="0000FF"/>
              </a:solidFill>
              <a:latin typeface="Arial Black" pitchFamily="34" charset="0"/>
              <a:cs typeface="Arial" pitchFamily="34" charset="0"/>
            </a:endParaRPr>
          </a:p>
        </p:txBody>
      </p:sp>
      <p:sp>
        <p:nvSpPr>
          <p:cNvPr id="5" name="TextBox 4"/>
          <p:cNvSpPr txBox="1"/>
          <p:nvPr/>
        </p:nvSpPr>
        <p:spPr>
          <a:xfrm>
            <a:off x="467544" y="5301208"/>
            <a:ext cx="8208912" cy="1200329"/>
          </a:xfrm>
          <a:prstGeom prst="rect">
            <a:avLst/>
          </a:prstGeom>
          <a:solidFill>
            <a:srgbClr val="FFFF00"/>
          </a:solidFill>
        </p:spPr>
        <p:txBody>
          <a:bodyPr wrap="square" rtlCol="0">
            <a:spAutoFit/>
          </a:bodyPr>
          <a:lstStyle/>
          <a:p>
            <a:r>
              <a:rPr lang="en-US" sz="2400" b="1" dirty="0" smtClean="0"/>
              <a:t>As a whole several tons of high quality seeds produced by farmers trained by the project and distributed to communities.. </a:t>
            </a:r>
            <a:endParaRPr lang="en-US" sz="2400" b="1"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2196" name="Object 4"/>
          <p:cNvGraphicFramePr>
            <a:graphicFrameLocks noChangeAspect="1"/>
          </p:cNvGraphicFramePr>
          <p:nvPr/>
        </p:nvGraphicFramePr>
        <p:xfrm>
          <a:off x="0" y="1174750"/>
          <a:ext cx="9144000" cy="5867400"/>
        </p:xfrm>
        <a:graphic>
          <a:graphicData uri="http://schemas.openxmlformats.org/presentationml/2006/ole">
            <mc:AlternateContent xmlns:mc="http://schemas.openxmlformats.org/markup-compatibility/2006">
              <mc:Choice xmlns:v="urn:schemas-microsoft-com:vml" Requires="v">
                <p:oleObj spid="_x0000_s1005574" name="Chart" r:id="rId5" imgW="5512680" imgH="2835000" progId="Excel.Sheet.8">
                  <p:embed/>
                </p:oleObj>
              </mc:Choice>
              <mc:Fallback>
                <p:oleObj name="Chart" r:id="rId5" imgW="5512680" imgH="2835000" progId="Excel.Sheet.8">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l="5263" r="2632"/>
                      <a:stretch>
                        <a:fillRect/>
                      </a:stretch>
                    </p:blipFill>
                    <p:spPr bwMode="auto">
                      <a:xfrm>
                        <a:off x="0" y="1174750"/>
                        <a:ext cx="91440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92197" name="Rectangle 5" descr="Large checker board"/>
          <p:cNvSpPr>
            <a:spLocks noChangeArrowheads="1"/>
          </p:cNvSpPr>
          <p:nvPr/>
        </p:nvSpPr>
        <p:spPr bwMode="auto">
          <a:xfrm>
            <a:off x="1439863" y="1801813"/>
            <a:ext cx="323850" cy="358775"/>
          </a:xfrm>
          <a:prstGeom prst="rect">
            <a:avLst/>
          </a:prstGeom>
          <a:pattFill prst="lgCheck">
            <a:fgClr>
              <a:srgbClr val="00FFFF"/>
            </a:fgClr>
            <a:bgClr>
              <a:schemeClr val="tx1"/>
            </a:bgClr>
          </a:pattFill>
          <a:ln w="9525">
            <a:solidFill>
              <a:schemeClr val="tx1"/>
            </a:solidFill>
            <a:miter lim="800000"/>
            <a:headEnd/>
            <a:tailEnd/>
          </a:ln>
          <a:effectLst/>
        </p:spPr>
        <p:txBody>
          <a:bodyPr wrap="none" anchor="ctr"/>
          <a:lstStyle/>
          <a:p>
            <a:endParaRPr lang="en-US"/>
          </a:p>
        </p:txBody>
      </p:sp>
      <p:sp>
        <p:nvSpPr>
          <p:cNvPr id="392198" name="Text Box 6"/>
          <p:cNvSpPr txBox="1">
            <a:spLocks noChangeArrowheads="1"/>
          </p:cNvSpPr>
          <p:nvPr/>
        </p:nvSpPr>
        <p:spPr bwMode="auto">
          <a:xfrm rot="-5400000">
            <a:off x="1053307" y="5377656"/>
            <a:ext cx="633412" cy="244475"/>
          </a:xfrm>
          <a:prstGeom prst="rect">
            <a:avLst/>
          </a:prstGeom>
          <a:noFill/>
          <a:ln w="9525">
            <a:noFill/>
            <a:miter lim="800000"/>
            <a:headEnd/>
            <a:tailEnd/>
          </a:ln>
          <a:effectLst/>
        </p:spPr>
        <p:txBody>
          <a:bodyPr>
            <a:spAutoFit/>
          </a:bodyPr>
          <a:lstStyle/>
          <a:p>
            <a:pPr eaLnBrk="1" hangingPunct="1">
              <a:spcBef>
                <a:spcPct val="50000"/>
              </a:spcBef>
            </a:pPr>
            <a:r>
              <a:rPr lang="en-US" sz="1000" b="1">
                <a:latin typeface="Times New Roman" pitchFamily="18" charset="0"/>
                <a:cs typeface="Times New Roman" pitchFamily="18" charset="0"/>
              </a:rPr>
              <a:t>CoC</a:t>
            </a:r>
          </a:p>
        </p:txBody>
      </p:sp>
      <p:sp>
        <p:nvSpPr>
          <p:cNvPr id="392199" name="Text Box 7"/>
          <p:cNvSpPr txBox="1">
            <a:spLocks noChangeArrowheads="1"/>
          </p:cNvSpPr>
          <p:nvPr/>
        </p:nvSpPr>
        <p:spPr bwMode="auto">
          <a:xfrm rot="-5400000">
            <a:off x="2632076" y="5378450"/>
            <a:ext cx="628650" cy="244475"/>
          </a:xfrm>
          <a:prstGeom prst="rect">
            <a:avLst/>
          </a:prstGeom>
          <a:noFill/>
          <a:ln w="9525">
            <a:noFill/>
            <a:miter lim="800000"/>
            <a:headEnd/>
            <a:tailEnd/>
          </a:ln>
          <a:effectLst/>
        </p:spPr>
        <p:txBody>
          <a:bodyPr>
            <a:spAutoFit/>
          </a:bodyPr>
          <a:lstStyle/>
          <a:p>
            <a:pPr eaLnBrk="1" hangingPunct="1">
              <a:spcBef>
                <a:spcPct val="50000"/>
              </a:spcBef>
            </a:pPr>
            <a:r>
              <a:rPr lang="en-US" sz="1000" b="1">
                <a:latin typeface="Times New Roman" pitchFamily="18" charset="0"/>
                <a:cs typeface="Times New Roman" pitchFamily="18" charset="0"/>
              </a:rPr>
              <a:t>CoC</a:t>
            </a:r>
          </a:p>
        </p:txBody>
      </p:sp>
      <p:sp>
        <p:nvSpPr>
          <p:cNvPr id="392200" name="Text Box 8"/>
          <p:cNvSpPr txBox="1">
            <a:spLocks noChangeArrowheads="1"/>
          </p:cNvSpPr>
          <p:nvPr/>
        </p:nvSpPr>
        <p:spPr bwMode="auto">
          <a:xfrm rot="-5400000">
            <a:off x="4221957" y="5390356"/>
            <a:ext cx="557212" cy="244475"/>
          </a:xfrm>
          <a:prstGeom prst="rect">
            <a:avLst/>
          </a:prstGeom>
          <a:noFill/>
          <a:ln w="9525">
            <a:noFill/>
            <a:miter lim="800000"/>
            <a:headEnd/>
            <a:tailEnd/>
          </a:ln>
          <a:effectLst/>
        </p:spPr>
        <p:txBody>
          <a:bodyPr>
            <a:spAutoFit/>
          </a:bodyPr>
          <a:lstStyle/>
          <a:p>
            <a:pPr eaLnBrk="1" hangingPunct="1">
              <a:spcBef>
                <a:spcPct val="50000"/>
              </a:spcBef>
            </a:pPr>
            <a:r>
              <a:rPr lang="en-US" sz="1000" b="1">
                <a:latin typeface="Times New Roman" pitchFamily="18" charset="0"/>
                <a:cs typeface="Times New Roman" pitchFamily="18" charset="0"/>
              </a:rPr>
              <a:t>CoC</a:t>
            </a:r>
          </a:p>
        </p:txBody>
      </p:sp>
      <p:sp>
        <p:nvSpPr>
          <p:cNvPr id="392201" name="Text Box 9"/>
          <p:cNvSpPr txBox="1">
            <a:spLocks noChangeArrowheads="1"/>
          </p:cNvSpPr>
          <p:nvPr/>
        </p:nvSpPr>
        <p:spPr bwMode="auto">
          <a:xfrm rot="-5400000">
            <a:off x="5803900" y="5356225"/>
            <a:ext cx="625475" cy="244475"/>
          </a:xfrm>
          <a:prstGeom prst="rect">
            <a:avLst/>
          </a:prstGeom>
          <a:noFill/>
          <a:ln w="9525">
            <a:noFill/>
            <a:miter lim="800000"/>
            <a:headEnd/>
            <a:tailEnd/>
          </a:ln>
          <a:effectLst/>
        </p:spPr>
        <p:txBody>
          <a:bodyPr>
            <a:spAutoFit/>
          </a:bodyPr>
          <a:lstStyle/>
          <a:p>
            <a:pPr eaLnBrk="1" hangingPunct="1">
              <a:spcBef>
                <a:spcPct val="50000"/>
              </a:spcBef>
            </a:pPr>
            <a:r>
              <a:rPr lang="en-US" sz="1000" b="1">
                <a:latin typeface="Times New Roman" pitchFamily="18" charset="0"/>
                <a:cs typeface="Times New Roman" pitchFamily="18" charset="0"/>
              </a:rPr>
              <a:t>CoC</a:t>
            </a:r>
          </a:p>
        </p:txBody>
      </p:sp>
      <p:sp>
        <p:nvSpPr>
          <p:cNvPr id="392202" name="Text Box 10"/>
          <p:cNvSpPr txBox="1">
            <a:spLocks noChangeArrowheads="1"/>
          </p:cNvSpPr>
          <p:nvPr/>
        </p:nvSpPr>
        <p:spPr bwMode="auto">
          <a:xfrm rot="-5400000">
            <a:off x="7405688" y="5335587"/>
            <a:ext cx="628650" cy="244475"/>
          </a:xfrm>
          <a:prstGeom prst="rect">
            <a:avLst/>
          </a:prstGeom>
          <a:noFill/>
          <a:ln w="9525">
            <a:noFill/>
            <a:miter lim="800000"/>
            <a:headEnd/>
            <a:tailEnd/>
          </a:ln>
          <a:effectLst/>
        </p:spPr>
        <p:txBody>
          <a:bodyPr>
            <a:spAutoFit/>
          </a:bodyPr>
          <a:lstStyle/>
          <a:p>
            <a:pPr eaLnBrk="1" hangingPunct="1">
              <a:spcBef>
                <a:spcPct val="50000"/>
              </a:spcBef>
            </a:pPr>
            <a:r>
              <a:rPr lang="en-US" sz="1000" b="1">
                <a:latin typeface="Times New Roman" pitchFamily="18" charset="0"/>
                <a:cs typeface="Times New Roman" pitchFamily="18" charset="0"/>
              </a:rPr>
              <a:t>CoC</a:t>
            </a:r>
          </a:p>
        </p:txBody>
      </p:sp>
      <p:sp>
        <p:nvSpPr>
          <p:cNvPr id="392203" name="Text Box 11"/>
          <p:cNvSpPr txBox="1">
            <a:spLocks noChangeArrowheads="1"/>
          </p:cNvSpPr>
          <p:nvPr/>
        </p:nvSpPr>
        <p:spPr bwMode="auto">
          <a:xfrm rot="-5501516">
            <a:off x="1837532" y="5398294"/>
            <a:ext cx="598487" cy="244475"/>
          </a:xfrm>
          <a:prstGeom prst="rect">
            <a:avLst/>
          </a:prstGeom>
          <a:noFill/>
          <a:ln w="9525">
            <a:noFill/>
            <a:miter lim="800000"/>
            <a:headEnd/>
            <a:tailEnd/>
          </a:ln>
          <a:effectLst/>
        </p:spPr>
        <p:txBody>
          <a:bodyPr>
            <a:spAutoFit/>
          </a:bodyPr>
          <a:lstStyle/>
          <a:p>
            <a:pPr eaLnBrk="1" hangingPunct="1">
              <a:spcBef>
                <a:spcPct val="50000"/>
              </a:spcBef>
            </a:pPr>
            <a:r>
              <a:rPr lang="en-US" sz="1000" b="1">
                <a:latin typeface="Times New Roman" pitchFamily="18" charset="0"/>
                <a:cs typeface="Times New Roman" pitchFamily="18" charset="0"/>
              </a:rPr>
              <a:t>Net P</a:t>
            </a:r>
          </a:p>
        </p:txBody>
      </p:sp>
      <p:sp>
        <p:nvSpPr>
          <p:cNvPr id="392204" name="Text Box 12"/>
          <p:cNvSpPr txBox="1">
            <a:spLocks noChangeArrowheads="1"/>
          </p:cNvSpPr>
          <p:nvPr/>
        </p:nvSpPr>
        <p:spPr bwMode="auto">
          <a:xfrm rot="-5501516">
            <a:off x="3417888" y="5373688"/>
            <a:ext cx="600075" cy="244475"/>
          </a:xfrm>
          <a:prstGeom prst="rect">
            <a:avLst/>
          </a:prstGeom>
          <a:noFill/>
          <a:ln w="9525">
            <a:noFill/>
            <a:miter lim="800000"/>
            <a:headEnd/>
            <a:tailEnd/>
          </a:ln>
          <a:effectLst/>
        </p:spPr>
        <p:txBody>
          <a:bodyPr>
            <a:spAutoFit/>
          </a:bodyPr>
          <a:lstStyle/>
          <a:p>
            <a:pPr eaLnBrk="1" hangingPunct="1">
              <a:spcBef>
                <a:spcPct val="50000"/>
              </a:spcBef>
            </a:pPr>
            <a:r>
              <a:rPr lang="en-US" sz="1000" b="1">
                <a:latin typeface="Times New Roman" pitchFamily="18" charset="0"/>
                <a:cs typeface="Times New Roman" pitchFamily="18" charset="0"/>
              </a:rPr>
              <a:t>Net P</a:t>
            </a:r>
          </a:p>
        </p:txBody>
      </p:sp>
      <p:sp>
        <p:nvSpPr>
          <p:cNvPr id="392205" name="Text Box 13"/>
          <p:cNvSpPr txBox="1">
            <a:spLocks noChangeArrowheads="1"/>
          </p:cNvSpPr>
          <p:nvPr/>
        </p:nvSpPr>
        <p:spPr bwMode="auto">
          <a:xfrm rot="-5501516">
            <a:off x="6630194" y="5396706"/>
            <a:ext cx="598488" cy="244475"/>
          </a:xfrm>
          <a:prstGeom prst="rect">
            <a:avLst/>
          </a:prstGeom>
          <a:noFill/>
          <a:ln w="9525">
            <a:noFill/>
            <a:miter lim="800000"/>
            <a:headEnd/>
            <a:tailEnd/>
          </a:ln>
          <a:effectLst/>
        </p:spPr>
        <p:txBody>
          <a:bodyPr>
            <a:spAutoFit/>
          </a:bodyPr>
          <a:lstStyle/>
          <a:p>
            <a:pPr eaLnBrk="1" hangingPunct="1">
              <a:spcBef>
                <a:spcPct val="50000"/>
              </a:spcBef>
            </a:pPr>
            <a:r>
              <a:rPr lang="en-US" sz="1000" b="1">
                <a:latin typeface="Times New Roman" pitchFamily="18" charset="0"/>
                <a:cs typeface="Times New Roman" pitchFamily="18" charset="0"/>
              </a:rPr>
              <a:t>Net P</a:t>
            </a:r>
          </a:p>
        </p:txBody>
      </p:sp>
      <p:sp>
        <p:nvSpPr>
          <p:cNvPr id="392206" name="Text Box 14"/>
          <p:cNvSpPr txBox="1">
            <a:spLocks noChangeArrowheads="1"/>
          </p:cNvSpPr>
          <p:nvPr/>
        </p:nvSpPr>
        <p:spPr bwMode="auto">
          <a:xfrm rot="-5501516">
            <a:off x="8208170" y="5390356"/>
            <a:ext cx="601662" cy="244475"/>
          </a:xfrm>
          <a:prstGeom prst="rect">
            <a:avLst/>
          </a:prstGeom>
          <a:noFill/>
          <a:ln w="9525">
            <a:noFill/>
            <a:miter lim="800000"/>
            <a:headEnd/>
            <a:tailEnd/>
          </a:ln>
          <a:effectLst/>
        </p:spPr>
        <p:txBody>
          <a:bodyPr>
            <a:spAutoFit/>
          </a:bodyPr>
          <a:lstStyle/>
          <a:p>
            <a:pPr eaLnBrk="1" hangingPunct="1">
              <a:spcBef>
                <a:spcPct val="50000"/>
              </a:spcBef>
            </a:pPr>
            <a:r>
              <a:rPr lang="en-US" sz="1000" b="1">
                <a:latin typeface="Times New Roman" pitchFamily="18" charset="0"/>
                <a:cs typeface="Times New Roman" pitchFamily="18" charset="0"/>
              </a:rPr>
              <a:t>Net P</a:t>
            </a:r>
          </a:p>
        </p:txBody>
      </p:sp>
      <p:sp>
        <p:nvSpPr>
          <p:cNvPr id="392207" name="Text Box 15"/>
          <p:cNvSpPr txBox="1">
            <a:spLocks noChangeArrowheads="1"/>
          </p:cNvSpPr>
          <p:nvPr/>
        </p:nvSpPr>
        <p:spPr bwMode="auto">
          <a:xfrm rot="-5501516">
            <a:off x="4977607" y="5368131"/>
            <a:ext cx="601662" cy="244475"/>
          </a:xfrm>
          <a:prstGeom prst="rect">
            <a:avLst/>
          </a:prstGeom>
          <a:noFill/>
          <a:ln w="9525">
            <a:noFill/>
            <a:miter lim="800000"/>
            <a:headEnd/>
            <a:tailEnd/>
          </a:ln>
          <a:effectLst/>
        </p:spPr>
        <p:txBody>
          <a:bodyPr>
            <a:spAutoFit/>
          </a:bodyPr>
          <a:lstStyle/>
          <a:p>
            <a:pPr eaLnBrk="1" hangingPunct="1">
              <a:spcBef>
                <a:spcPct val="50000"/>
              </a:spcBef>
            </a:pPr>
            <a:r>
              <a:rPr lang="en-US" sz="1000" b="1">
                <a:latin typeface="Times New Roman" pitchFamily="18" charset="0"/>
                <a:cs typeface="Times New Roman" pitchFamily="18" charset="0"/>
              </a:rPr>
              <a:t>Net P</a:t>
            </a:r>
          </a:p>
        </p:txBody>
      </p:sp>
      <p:sp>
        <p:nvSpPr>
          <p:cNvPr id="392208" name="Rectangle 16" descr="Large checker board"/>
          <p:cNvSpPr>
            <a:spLocks noChangeArrowheads="1"/>
          </p:cNvSpPr>
          <p:nvPr/>
        </p:nvSpPr>
        <p:spPr bwMode="auto">
          <a:xfrm>
            <a:off x="1446213" y="1514475"/>
            <a:ext cx="323850" cy="269875"/>
          </a:xfrm>
          <a:prstGeom prst="rect">
            <a:avLst/>
          </a:prstGeom>
          <a:pattFill prst="lgCheck">
            <a:fgClr>
              <a:srgbClr val="FF99CC"/>
            </a:fgClr>
            <a:bgClr>
              <a:schemeClr val="tx1"/>
            </a:bgClr>
          </a:pattFill>
          <a:ln w="9525">
            <a:solidFill>
              <a:schemeClr val="tx1"/>
            </a:solidFill>
            <a:miter lim="800000"/>
            <a:headEnd/>
            <a:tailEnd/>
          </a:ln>
          <a:effectLst/>
        </p:spPr>
        <p:txBody>
          <a:bodyPr wrap="none" anchor="ctr"/>
          <a:lstStyle/>
          <a:p>
            <a:endParaRPr lang="en-US"/>
          </a:p>
        </p:txBody>
      </p:sp>
      <p:sp>
        <p:nvSpPr>
          <p:cNvPr id="392209" name="Text Box 17"/>
          <p:cNvSpPr txBox="1">
            <a:spLocks noChangeArrowheads="1"/>
          </p:cNvSpPr>
          <p:nvPr/>
        </p:nvSpPr>
        <p:spPr bwMode="auto">
          <a:xfrm>
            <a:off x="1771650" y="1514475"/>
            <a:ext cx="2606675" cy="274638"/>
          </a:xfrm>
          <a:prstGeom prst="rect">
            <a:avLst/>
          </a:prstGeom>
          <a:noFill/>
          <a:ln w="9525">
            <a:noFill/>
            <a:miter lim="800000"/>
            <a:headEnd/>
            <a:tailEnd/>
          </a:ln>
          <a:effectLst/>
        </p:spPr>
        <p:txBody>
          <a:bodyPr>
            <a:spAutoFit/>
          </a:bodyPr>
          <a:lstStyle/>
          <a:p>
            <a:pPr eaLnBrk="1" hangingPunct="1">
              <a:spcBef>
                <a:spcPct val="50000"/>
              </a:spcBef>
            </a:pPr>
            <a:r>
              <a:rPr lang="en-US" sz="1200" b="1">
                <a:solidFill>
                  <a:srgbClr val="FF3300"/>
                </a:solidFill>
                <a:latin typeface="Arial" pitchFamily="34" charset="0"/>
                <a:cs typeface="Times New Roman" pitchFamily="18" charset="0"/>
              </a:rPr>
              <a:t>NET PROFIT- FARMER METHOD</a:t>
            </a:r>
          </a:p>
        </p:txBody>
      </p:sp>
      <p:sp>
        <p:nvSpPr>
          <p:cNvPr id="392211" name="Text Box 19"/>
          <p:cNvSpPr txBox="1">
            <a:spLocks noChangeArrowheads="1"/>
          </p:cNvSpPr>
          <p:nvPr/>
        </p:nvSpPr>
        <p:spPr bwMode="auto">
          <a:xfrm>
            <a:off x="1408113" y="2308225"/>
            <a:ext cx="2405062" cy="379413"/>
          </a:xfrm>
          <a:prstGeom prst="rect">
            <a:avLst/>
          </a:prstGeom>
          <a:noFill/>
          <a:ln w="9525">
            <a:noFill/>
            <a:miter lim="800000"/>
            <a:headEnd/>
            <a:tailEnd/>
          </a:ln>
          <a:effectLst/>
        </p:spPr>
        <p:txBody>
          <a:bodyPr>
            <a:spAutoFit/>
          </a:bodyPr>
          <a:lstStyle/>
          <a:p>
            <a:pPr eaLnBrk="1" hangingPunct="1">
              <a:lnSpc>
                <a:spcPct val="80000"/>
              </a:lnSpc>
              <a:spcBef>
                <a:spcPct val="50000"/>
              </a:spcBef>
            </a:pPr>
            <a:r>
              <a:rPr lang="en-US" sz="900" b="1">
                <a:latin typeface="Times New Roman" pitchFamily="18" charset="0"/>
                <a:cs typeface="Times New Roman" pitchFamily="18" charset="0"/>
              </a:rPr>
              <a:t>CoC = Cost of Cultivation</a:t>
            </a:r>
          </a:p>
          <a:p>
            <a:pPr eaLnBrk="1" hangingPunct="1">
              <a:lnSpc>
                <a:spcPct val="80000"/>
              </a:lnSpc>
              <a:spcBef>
                <a:spcPct val="50000"/>
              </a:spcBef>
            </a:pPr>
            <a:r>
              <a:rPr lang="en-US" sz="900" b="1">
                <a:latin typeface="Times New Roman" pitchFamily="18" charset="0"/>
                <a:cs typeface="Times New Roman" pitchFamily="18" charset="0"/>
              </a:rPr>
              <a:t>Net P = Net Profit</a:t>
            </a:r>
          </a:p>
        </p:txBody>
      </p:sp>
      <p:sp>
        <p:nvSpPr>
          <p:cNvPr id="392214" name="Text Box 22"/>
          <p:cNvSpPr txBox="1">
            <a:spLocks noChangeArrowheads="1"/>
          </p:cNvSpPr>
          <p:nvPr/>
        </p:nvSpPr>
        <p:spPr bwMode="auto">
          <a:xfrm>
            <a:off x="1747838" y="1768475"/>
            <a:ext cx="2103437" cy="457200"/>
          </a:xfrm>
          <a:prstGeom prst="rect">
            <a:avLst/>
          </a:prstGeom>
          <a:noFill/>
          <a:ln w="9525">
            <a:noFill/>
            <a:miter lim="800000"/>
            <a:headEnd/>
            <a:tailEnd/>
          </a:ln>
          <a:effectLst/>
        </p:spPr>
        <p:txBody>
          <a:bodyPr>
            <a:spAutoFit/>
          </a:bodyPr>
          <a:lstStyle/>
          <a:p>
            <a:pPr eaLnBrk="1" hangingPunct="1">
              <a:spcBef>
                <a:spcPct val="50000"/>
              </a:spcBef>
            </a:pPr>
            <a:r>
              <a:rPr lang="en-US" sz="1200" b="1">
                <a:solidFill>
                  <a:srgbClr val="FF3300"/>
                </a:solidFill>
                <a:latin typeface="Arial" pitchFamily="34" charset="0"/>
                <a:cs typeface="Times New Roman" pitchFamily="18" charset="0"/>
              </a:rPr>
              <a:t>NET PROFIT- IMPROVED METHOD</a:t>
            </a:r>
          </a:p>
        </p:txBody>
      </p:sp>
      <p:sp>
        <p:nvSpPr>
          <p:cNvPr id="19" name="Text Box 5"/>
          <p:cNvSpPr txBox="1">
            <a:spLocks noChangeArrowheads="1"/>
          </p:cNvSpPr>
          <p:nvPr/>
        </p:nvSpPr>
        <p:spPr bwMode="auto">
          <a:xfrm>
            <a:off x="395536" y="476672"/>
            <a:ext cx="7416824" cy="510909"/>
          </a:xfrm>
          <a:prstGeom prst="rect">
            <a:avLst/>
          </a:prstGeom>
          <a:noFill/>
          <a:ln w="9525">
            <a:noFill/>
            <a:miter lim="800000"/>
            <a:headEnd/>
            <a:tailEnd/>
          </a:ln>
          <a:effectLst/>
        </p:spPr>
        <p:txBody>
          <a:bodyPr wrap="square">
            <a:spAutoFit/>
          </a:bodyPr>
          <a:lstStyle/>
          <a:p>
            <a:pPr marL="457200" indent="-457200">
              <a:lnSpc>
                <a:spcPct val="85000"/>
              </a:lnSpc>
            </a:pPr>
            <a:r>
              <a:rPr lang="en-US" sz="3200" b="1" dirty="0" smtClean="0">
                <a:solidFill>
                  <a:srgbClr val="0000FF"/>
                </a:solidFill>
                <a:latin typeface="Arial Black" pitchFamily="34" charset="0"/>
                <a:cs typeface="Arial" pitchFamily="34" charset="0"/>
              </a:rPr>
              <a:t>Improved cultivation practices </a:t>
            </a:r>
            <a:endParaRPr lang="en-US" sz="3200" b="1" dirty="0">
              <a:solidFill>
                <a:srgbClr val="0000FF"/>
              </a:solidFill>
              <a:latin typeface="Arial Black" pitchFamily="34" charset="0"/>
              <a:cs typeface="Arial"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ge-0001.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16200000">
            <a:off x="-522279" y="2236737"/>
            <a:ext cx="4555089" cy="3224842"/>
          </a:xfrm>
          <a:prstGeom prst="rect">
            <a:avLst/>
          </a:prstGeom>
          <a:ln>
            <a:noFill/>
          </a:ln>
          <a:effectLst>
            <a:outerShdw blurRad="292100" dist="139700" dir="2700000" algn="tl" rotWithShape="0">
              <a:srgbClr val="333333">
                <a:alpha val="65000"/>
              </a:srgbClr>
            </a:outerShdw>
          </a:effectLst>
        </p:spPr>
      </p:pic>
      <p:pic>
        <p:nvPicPr>
          <p:cNvPr id="5" name="Picture 4" descr="page-000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6200000">
            <a:off x="5541301" y="2888446"/>
            <a:ext cx="4286281" cy="2919117"/>
          </a:xfrm>
          <a:prstGeom prst="rect">
            <a:avLst/>
          </a:prstGeom>
          <a:ln>
            <a:noFill/>
          </a:ln>
          <a:effectLst>
            <a:outerShdw blurRad="292100" dist="139700" dir="2700000" algn="tl" rotWithShape="0">
              <a:srgbClr val="333333">
                <a:alpha val="65000"/>
              </a:srgbClr>
            </a:outerShdw>
          </a:effectLst>
        </p:spPr>
      </p:pic>
      <p:sp>
        <p:nvSpPr>
          <p:cNvPr id="7" name="Text Box 3"/>
          <p:cNvSpPr txBox="1">
            <a:spLocks noChangeArrowheads="1"/>
          </p:cNvSpPr>
          <p:nvPr/>
        </p:nvSpPr>
        <p:spPr bwMode="auto">
          <a:xfrm>
            <a:off x="0" y="500042"/>
            <a:ext cx="8001024" cy="584775"/>
          </a:xfrm>
          <a:prstGeom prst="rect">
            <a:avLst/>
          </a:prstGeom>
          <a:noFill/>
          <a:ln w="9525">
            <a:noFill/>
            <a:miter lim="800000"/>
            <a:headEnd/>
            <a:tailEnd/>
          </a:ln>
          <a:effectLst/>
        </p:spPr>
        <p:txBody>
          <a:bodyPr wrap="square">
            <a:spAutoFit/>
          </a:bodyPr>
          <a:lstStyle/>
          <a:p>
            <a:pPr algn="ctr">
              <a:spcBef>
                <a:spcPct val="50000"/>
              </a:spcBef>
              <a:defRPr/>
            </a:pPr>
            <a:r>
              <a:rPr lang="es-BO" sz="3200" b="1" dirty="0" err="1" smtClean="0">
                <a:solidFill>
                  <a:srgbClr val="0000FF"/>
                </a:solidFill>
                <a:latin typeface="Arial Black" pitchFamily="34" charset="0"/>
                <a:cs typeface="Arial" pitchFamily="34" charset="0"/>
              </a:rPr>
              <a:t>Manuals</a:t>
            </a:r>
            <a:r>
              <a:rPr lang="es-BO" sz="3200" b="1" dirty="0" smtClean="0">
                <a:solidFill>
                  <a:srgbClr val="0000FF"/>
                </a:solidFill>
                <a:latin typeface="Arial Black" pitchFamily="34" charset="0"/>
                <a:cs typeface="Arial" pitchFamily="34" charset="0"/>
              </a:rPr>
              <a:t> and </a:t>
            </a:r>
            <a:r>
              <a:rPr lang="es-BO" sz="3200" b="1" dirty="0" err="1" smtClean="0">
                <a:solidFill>
                  <a:srgbClr val="0000FF"/>
                </a:solidFill>
                <a:latin typeface="Arial Black" pitchFamily="34" charset="0"/>
                <a:cs typeface="Arial" pitchFamily="34" charset="0"/>
              </a:rPr>
              <a:t>cultivation</a:t>
            </a:r>
            <a:r>
              <a:rPr lang="es-BO" sz="3200" b="1" dirty="0" smtClean="0">
                <a:solidFill>
                  <a:srgbClr val="0000FF"/>
                </a:solidFill>
                <a:latin typeface="Arial Black" pitchFamily="34" charset="0"/>
                <a:cs typeface="Arial" pitchFamily="34" charset="0"/>
              </a:rPr>
              <a:t> guides</a:t>
            </a:r>
            <a:endParaRPr lang="es-BO" sz="3200" b="1" dirty="0">
              <a:solidFill>
                <a:srgbClr val="0000FF"/>
              </a:solidFill>
              <a:latin typeface="Arial Black" pitchFamily="34" charset="0"/>
              <a:cs typeface="Arial" pitchFamily="34" charset="0"/>
            </a:endParaRPr>
          </a:p>
        </p:txBody>
      </p:sp>
      <p:pic>
        <p:nvPicPr>
          <p:cNvPr id="812033" name="Picture 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55976" y="1628800"/>
            <a:ext cx="2428892" cy="4279475"/>
          </a:xfrm>
          <a:prstGeom prst="rect">
            <a:avLst/>
          </a:prstGeom>
          <a:noFill/>
          <a:ln w="9525">
            <a:noFill/>
            <a:miter lim="800000"/>
            <a:headEnd/>
            <a:tailEnd/>
          </a:ln>
          <a:effectLst/>
        </p:spPr>
      </p:pic>
      <p:pic>
        <p:nvPicPr>
          <p:cNvPr id="8" name="Picture 7" descr="page-0001.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rot="16200000">
            <a:off x="2367284" y="3645172"/>
            <a:ext cx="3761360" cy="266429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7"/>
          <p:cNvGrpSpPr/>
          <p:nvPr/>
        </p:nvGrpSpPr>
        <p:grpSpPr>
          <a:xfrm>
            <a:off x="539552" y="3933056"/>
            <a:ext cx="7411768" cy="1966282"/>
            <a:chOff x="1331640" y="2780928"/>
            <a:chExt cx="6925468" cy="1966282"/>
          </a:xfrm>
        </p:grpSpPr>
        <p:sp>
          <p:nvSpPr>
            <p:cNvPr id="3" name="TextBox 2"/>
            <p:cNvSpPr txBox="1"/>
            <p:nvPr/>
          </p:nvSpPr>
          <p:spPr>
            <a:xfrm>
              <a:off x="1331640" y="3520172"/>
              <a:ext cx="1080120" cy="523220"/>
            </a:xfrm>
            <a:prstGeom prst="rect">
              <a:avLst/>
            </a:prstGeom>
            <a:solidFill>
              <a:srgbClr val="FFFF00"/>
            </a:solidFill>
          </p:spPr>
          <p:txBody>
            <a:bodyPr wrap="square" rtlCol="0">
              <a:spAutoFit/>
            </a:bodyPr>
            <a:lstStyle/>
            <a:p>
              <a:pPr algn="ctr"/>
              <a:r>
                <a:rPr lang="en-US" sz="1400" b="1" dirty="0" smtClean="0"/>
                <a:t>Genetic</a:t>
              </a:r>
            </a:p>
            <a:p>
              <a:pPr algn="ctr"/>
              <a:r>
                <a:rPr lang="en-US" sz="1400" b="1" dirty="0" smtClean="0"/>
                <a:t>diversity</a:t>
              </a:r>
              <a:endParaRPr lang="en-US" sz="1400" b="1" dirty="0"/>
            </a:p>
          </p:txBody>
        </p:sp>
        <p:sp>
          <p:nvSpPr>
            <p:cNvPr id="4" name="TextBox 3"/>
            <p:cNvSpPr txBox="1"/>
            <p:nvPr/>
          </p:nvSpPr>
          <p:spPr>
            <a:xfrm>
              <a:off x="2411760" y="3520172"/>
              <a:ext cx="1080120" cy="523220"/>
            </a:xfrm>
            <a:prstGeom prst="rect">
              <a:avLst/>
            </a:prstGeom>
            <a:solidFill>
              <a:srgbClr val="FFC000"/>
            </a:solidFill>
          </p:spPr>
          <p:txBody>
            <a:bodyPr wrap="square" rtlCol="0">
              <a:spAutoFit/>
            </a:bodyPr>
            <a:lstStyle/>
            <a:p>
              <a:pPr algn="ctr"/>
              <a:r>
                <a:rPr lang="en-US" sz="1400" b="1" dirty="0" smtClean="0"/>
                <a:t>Selection</a:t>
              </a:r>
            </a:p>
            <a:p>
              <a:pPr algn="ctr"/>
              <a:r>
                <a:rPr lang="en-US" sz="1400" b="1" dirty="0" smtClean="0"/>
                <a:t>cultivation</a:t>
              </a:r>
              <a:endParaRPr lang="en-US" sz="1400" b="1" dirty="0"/>
            </a:p>
          </p:txBody>
        </p:sp>
        <p:sp>
          <p:nvSpPr>
            <p:cNvPr id="5" name="TextBox 4"/>
            <p:cNvSpPr txBox="1"/>
            <p:nvPr/>
          </p:nvSpPr>
          <p:spPr>
            <a:xfrm>
              <a:off x="3491880" y="3520172"/>
              <a:ext cx="1080120" cy="523220"/>
            </a:xfrm>
            <a:prstGeom prst="rect">
              <a:avLst/>
            </a:prstGeom>
            <a:solidFill>
              <a:srgbClr val="00B0F0"/>
            </a:solidFill>
          </p:spPr>
          <p:txBody>
            <a:bodyPr wrap="square" rtlCol="0">
              <a:spAutoFit/>
            </a:bodyPr>
            <a:lstStyle/>
            <a:p>
              <a:pPr algn="ctr"/>
              <a:r>
                <a:rPr lang="en-US" sz="1400" b="1" dirty="0" smtClean="0"/>
                <a:t>Harvest</a:t>
              </a:r>
            </a:p>
            <a:p>
              <a:pPr algn="ctr"/>
              <a:endParaRPr lang="en-US" sz="1400" b="1" dirty="0"/>
            </a:p>
          </p:txBody>
        </p:sp>
        <p:sp>
          <p:nvSpPr>
            <p:cNvPr id="6" name="TextBox 5"/>
            <p:cNvSpPr txBox="1"/>
            <p:nvPr/>
          </p:nvSpPr>
          <p:spPr>
            <a:xfrm>
              <a:off x="4572000" y="3520172"/>
              <a:ext cx="1080120" cy="523220"/>
            </a:xfrm>
            <a:prstGeom prst="rect">
              <a:avLst/>
            </a:prstGeom>
            <a:solidFill>
              <a:srgbClr val="FFFF99"/>
            </a:solidFill>
          </p:spPr>
          <p:txBody>
            <a:bodyPr wrap="square" rtlCol="0">
              <a:spAutoFit/>
            </a:bodyPr>
            <a:lstStyle/>
            <a:p>
              <a:pPr algn="ctr"/>
              <a:r>
                <a:rPr lang="en-US" sz="1400" b="1" dirty="0" smtClean="0"/>
                <a:t>Value addition</a:t>
              </a:r>
              <a:endParaRPr lang="en-US" sz="1400" b="1" dirty="0"/>
            </a:p>
          </p:txBody>
        </p:sp>
        <p:sp>
          <p:nvSpPr>
            <p:cNvPr id="7" name="TextBox 6"/>
            <p:cNvSpPr txBox="1"/>
            <p:nvPr/>
          </p:nvSpPr>
          <p:spPr>
            <a:xfrm>
              <a:off x="5652120" y="3501008"/>
              <a:ext cx="1080120" cy="523220"/>
            </a:xfrm>
            <a:prstGeom prst="rect">
              <a:avLst/>
            </a:prstGeom>
            <a:solidFill>
              <a:srgbClr val="FFC000"/>
            </a:solidFill>
          </p:spPr>
          <p:txBody>
            <a:bodyPr wrap="square" rtlCol="0">
              <a:spAutoFit/>
            </a:bodyPr>
            <a:lstStyle/>
            <a:p>
              <a:pPr algn="ctr"/>
              <a:r>
                <a:rPr lang="en-US" sz="1400" b="1" dirty="0" smtClean="0"/>
                <a:t>Marketing </a:t>
              </a:r>
            </a:p>
            <a:p>
              <a:pPr algn="ctr"/>
              <a:endParaRPr lang="en-US" sz="1400" b="1" dirty="0"/>
            </a:p>
          </p:txBody>
        </p:sp>
        <p:sp>
          <p:nvSpPr>
            <p:cNvPr id="8" name="TextBox 7"/>
            <p:cNvSpPr txBox="1"/>
            <p:nvPr/>
          </p:nvSpPr>
          <p:spPr>
            <a:xfrm>
              <a:off x="6732240" y="3511664"/>
              <a:ext cx="1080120" cy="523220"/>
            </a:xfrm>
            <a:prstGeom prst="rect">
              <a:avLst/>
            </a:prstGeom>
            <a:solidFill>
              <a:srgbClr val="92D050"/>
            </a:solidFill>
          </p:spPr>
          <p:txBody>
            <a:bodyPr wrap="square" rtlCol="0">
              <a:spAutoFit/>
            </a:bodyPr>
            <a:lstStyle/>
            <a:p>
              <a:pPr algn="ctr"/>
              <a:r>
                <a:rPr lang="en-US" sz="1400" b="1" dirty="0" smtClean="0"/>
                <a:t>Final</a:t>
              </a:r>
            </a:p>
            <a:p>
              <a:pPr algn="ctr"/>
              <a:r>
                <a:rPr lang="en-US" sz="1400" b="1" dirty="0" smtClean="0"/>
                <a:t>use</a:t>
              </a:r>
              <a:endParaRPr lang="en-US" sz="1400" b="1" dirty="0"/>
            </a:p>
          </p:txBody>
        </p:sp>
        <p:sp>
          <p:nvSpPr>
            <p:cNvPr id="29" name="Curved Up Arrow 28"/>
            <p:cNvSpPr/>
            <p:nvPr/>
          </p:nvSpPr>
          <p:spPr>
            <a:xfrm>
              <a:off x="1691680" y="4077072"/>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urved Up Arrow 33"/>
            <p:cNvSpPr/>
            <p:nvPr/>
          </p:nvSpPr>
          <p:spPr>
            <a:xfrm flipV="1">
              <a:off x="2699792"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Curved Up Arrow 35"/>
            <p:cNvSpPr/>
            <p:nvPr/>
          </p:nvSpPr>
          <p:spPr>
            <a:xfrm>
              <a:off x="3851920" y="409913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Curved Up Arrow 37"/>
            <p:cNvSpPr/>
            <p:nvPr/>
          </p:nvSpPr>
          <p:spPr>
            <a:xfrm flipV="1">
              <a:off x="5004048"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Curved Up Arrow 40"/>
            <p:cNvSpPr/>
            <p:nvPr/>
          </p:nvSpPr>
          <p:spPr>
            <a:xfrm>
              <a:off x="5940152" y="4077072"/>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Curved Up Arrow 42"/>
            <p:cNvSpPr/>
            <p:nvPr/>
          </p:nvSpPr>
          <p:spPr>
            <a:xfrm flipV="1">
              <a:off x="7032972"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0" name="Rectangle 2"/>
          <p:cNvSpPr>
            <a:spLocks noChangeArrowheads="1"/>
          </p:cNvSpPr>
          <p:nvPr/>
        </p:nvSpPr>
        <p:spPr bwMode="auto">
          <a:xfrm>
            <a:off x="179512" y="332656"/>
            <a:ext cx="7200800" cy="584775"/>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How did we pursue this work? </a:t>
            </a:r>
          </a:p>
        </p:txBody>
      </p:sp>
      <p:cxnSp>
        <p:nvCxnSpPr>
          <p:cNvPr id="25" name="Straight Arrow Connector 24"/>
          <p:cNvCxnSpPr/>
          <p:nvPr/>
        </p:nvCxnSpPr>
        <p:spPr>
          <a:xfrm rot="5400000" flipH="1" flipV="1">
            <a:off x="2879812" y="3681028"/>
            <a:ext cx="1945010" cy="794"/>
          </a:xfrm>
          <a:prstGeom prst="straightConnector1">
            <a:avLst/>
          </a:prstGeom>
          <a:ln w="762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987824" y="1628800"/>
            <a:ext cx="1728192" cy="1015663"/>
          </a:xfrm>
          <a:prstGeom prst="rect">
            <a:avLst/>
          </a:prstGeom>
          <a:noFill/>
          <a:ln w="38100">
            <a:solidFill>
              <a:srgbClr val="FF3701"/>
            </a:solidFill>
          </a:ln>
        </p:spPr>
        <p:txBody>
          <a:bodyPr wrap="square" rtlCol="0">
            <a:spAutoFit/>
          </a:bodyPr>
          <a:lstStyle/>
          <a:p>
            <a:pPr algn="ctr"/>
            <a:r>
              <a:rPr lang="en-US" sz="2000" b="1" dirty="0" smtClean="0"/>
              <a:t>Improved harvest  technology</a:t>
            </a:r>
            <a:endParaRPr lang="en-US" sz="2000"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282" name="Group 2"/>
          <p:cNvGraphicFramePr>
            <a:graphicFrameLocks noGrp="1"/>
          </p:cNvGraphicFramePr>
          <p:nvPr/>
        </p:nvGraphicFramePr>
        <p:xfrm>
          <a:off x="538163" y="1606550"/>
          <a:ext cx="8137525" cy="2255520"/>
        </p:xfrm>
        <a:graphic>
          <a:graphicData uri="http://schemas.openxmlformats.org/drawingml/2006/table">
            <a:tbl>
              <a:tblPr/>
              <a:tblGrid>
                <a:gridCol w="2808287"/>
                <a:gridCol w="720725"/>
                <a:gridCol w="647700"/>
                <a:gridCol w="719138"/>
                <a:gridCol w="896937"/>
                <a:gridCol w="531813"/>
                <a:gridCol w="641350"/>
                <a:gridCol w="1171575"/>
              </a:tblGrid>
              <a:tr h="33337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ES" sz="1600" b="1" i="0" u="none" strike="noStrike" cap="none" normalizeH="0" baseline="0" dirty="0" smtClean="0">
                          <a:ln>
                            <a:noFill/>
                          </a:ln>
                          <a:solidFill>
                            <a:schemeClr val="tx1"/>
                          </a:solidFill>
                          <a:effectLst/>
                          <a:latin typeface="Calibri" pitchFamily="34" charset="0"/>
                          <a:cs typeface="Arial" charset="0"/>
                        </a:rPr>
                        <a:t>Etapas de evaluación</a:t>
                      </a:r>
                      <a:endParaRPr kumimoji="0" lang="es-ES" sz="1600" b="0" i="0" u="none" strike="noStrike" cap="none" normalizeH="0" baseline="0" dirty="0" smtClean="0">
                        <a:ln>
                          <a:noFill/>
                        </a:ln>
                        <a:solidFill>
                          <a:schemeClr val="tx1"/>
                        </a:solidFill>
                        <a:effectLst/>
                        <a:latin typeface="Calibri" pitchFamily="34" charset="0"/>
                        <a:cs typeface="Arial" charset="0"/>
                      </a:endParaRPr>
                    </a:p>
                  </a:txBody>
                  <a:tcPr anchor="ctr" horzOverflow="overflow">
                    <a:lnL cap="flat">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Calibri" pitchFamily="34" charset="0"/>
                          <a:cs typeface="Arial" charset="0"/>
                        </a:rPr>
                        <a:t>I</a:t>
                      </a:r>
                      <a:endParaRPr kumimoji="0" lang="es-ES" sz="1600" b="0" i="0" u="none" strike="noStrike" cap="none" normalizeH="0" baseline="0" smtClean="0">
                        <a:ln>
                          <a:noFill/>
                        </a:ln>
                        <a:solidFill>
                          <a:schemeClr val="tx1"/>
                        </a:solidFill>
                        <a:effectLst/>
                        <a:latin typeface="Calibri" pitchFamily="34" charset="0"/>
                        <a:cs typeface="Arial" charset="0"/>
                      </a:endParaRPr>
                    </a:p>
                  </a:txBody>
                  <a:tcPr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Calibri" pitchFamily="34" charset="0"/>
                          <a:cs typeface="Arial" charset="0"/>
                        </a:rPr>
                        <a:t>II</a:t>
                      </a:r>
                      <a:endParaRPr kumimoji="0" lang="es-ES" sz="1600" b="0" i="0" u="none" strike="noStrike" cap="none" normalizeH="0" baseline="0" smtClean="0">
                        <a:ln>
                          <a:noFill/>
                        </a:ln>
                        <a:solidFill>
                          <a:schemeClr val="tx1"/>
                        </a:solidFill>
                        <a:effectLst/>
                        <a:latin typeface="Calibri" pitchFamily="34" charset="0"/>
                        <a:cs typeface="Arial" charset="0"/>
                      </a:endParaRPr>
                    </a:p>
                  </a:txBody>
                  <a:tcPr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Calibri" pitchFamily="34" charset="0"/>
                          <a:cs typeface="Arial" charset="0"/>
                        </a:rPr>
                        <a:t>III</a:t>
                      </a:r>
                      <a:endParaRPr kumimoji="0" lang="es-ES" sz="1600" b="0" i="0" u="none" strike="noStrike" cap="none" normalizeH="0" baseline="0" smtClean="0">
                        <a:ln>
                          <a:noFill/>
                        </a:ln>
                        <a:solidFill>
                          <a:schemeClr val="tx1"/>
                        </a:solidFill>
                        <a:effectLst/>
                        <a:latin typeface="Calibri" pitchFamily="34" charset="0"/>
                        <a:cs typeface="Arial" charset="0"/>
                      </a:endParaRPr>
                    </a:p>
                  </a:txBody>
                  <a:tcPr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Calibri" pitchFamily="34" charset="0"/>
                          <a:cs typeface="Arial" charset="0"/>
                        </a:rPr>
                        <a:t>Media</a:t>
                      </a:r>
                      <a:endParaRPr kumimoji="0" lang="es-ES" sz="1600" b="0" i="0" u="none" strike="noStrike" cap="none" normalizeH="0" baseline="0" smtClean="0">
                        <a:ln>
                          <a:noFill/>
                        </a:ln>
                        <a:solidFill>
                          <a:schemeClr val="tx1"/>
                        </a:solidFill>
                        <a:effectLst/>
                        <a:latin typeface="Calibri" pitchFamily="34" charset="0"/>
                        <a:cs typeface="Arial" charset="0"/>
                      </a:endParaRPr>
                    </a:p>
                  </a:txBody>
                  <a:tcPr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Calibri" pitchFamily="34" charset="0"/>
                          <a:cs typeface="Arial" charset="0"/>
                        </a:rPr>
                        <a:t>DS</a:t>
                      </a:r>
                      <a:endParaRPr kumimoji="0" lang="es-ES" sz="1600" b="0" i="0" u="none" strike="noStrike" cap="none" normalizeH="0" baseline="0" smtClean="0">
                        <a:ln>
                          <a:noFill/>
                        </a:ln>
                        <a:solidFill>
                          <a:schemeClr val="tx1"/>
                        </a:solidFill>
                        <a:effectLst/>
                        <a:latin typeface="Calibri" pitchFamily="34" charset="0"/>
                        <a:cs typeface="Arial" charset="0"/>
                      </a:endParaRPr>
                    </a:p>
                  </a:txBody>
                  <a:tcPr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Calibri" pitchFamily="34" charset="0"/>
                          <a:cs typeface="Arial" charset="0"/>
                        </a:rPr>
                        <a:t>CV</a:t>
                      </a:r>
                      <a:endParaRPr kumimoji="0" lang="es-ES" sz="1600" b="0" i="0" u="none" strike="noStrike" cap="none" normalizeH="0" baseline="0" smtClean="0">
                        <a:ln>
                          <a:noFill/>
                        </a:ln>
                        <a:solidFill>
                          <a:schemeClr val="tx1"/>
                        </a:solidFill>
                        <a:effectLst/>
                        <a:latin typeface="Calibri" pitchFamily="34" charset="0"/>
                        <a:cs typeface="Arial" charset="0"/>
                      </a:endParaRPr>
                    </a:p>
                  </a:txBody>
                  <a:tcPr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ES" sz="1600" b="1" i="0" u="none" strike="noStrike" cap="none" normalizeH="0" baseline="0" dirty="0" smtClean="0">
                          <a:ln>
                            <a:noFill/>
                          </a:ln>
                          <a:solidFill>
                            <a:schemeClr val="tx1"/>
                          </a:solidFill>
                          <a:effectLst/>
                          <a:latin typeface="Calibri" pitchFamily="34" charset="0"/>
                          <a:cs typeface="Arial" charset="0"/>
                        </a:rPr>
                        <a:t>% Pérdida total</a:t>
                      </a:r>
                      <a:endParaRPr kumimoji="0" lang="es-ES" sz="1600" b="0" i="0" u="none" strike="noStrike" cap="none" normalizeH="0" baseline="0" dirty="0" smtClean="0">
                        <a:ln>
                          <a:noFill/>
                        </a:ln>
                        <a:solidFill>
                          <a:schemeClr val="tx1"/>
                        </a:solidFill>
                        <a:effectLst/>
                        <a:latin typeface="Calibri" pitchFamily="34" charset="0"/>
                        <a:cs typeface="Arial" charset="0"/>
                      </a:endParaRPr>
                    </a:p>
                  </a:txBody>
                  <a:tcPr anchor="ctr" horzOverflow="overflow">
                    <a:lnL>
                      <a:noFill/>
                    </a:lnL>
                    <a:lnR cap="flat">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A la sobre madurez de cosecha</a:t>
                      </a:r>
                    </a:p>
                  </a:txBody>
                  <a:tcPr anchor="ctr" horzOverflow="overflow">
                    <a:lnL cap="flat">
                      <a:noFill/>
                    </a:lnL>
                    <a:lnR>
                      <a:noFill/>
                    </a:lnR>
                    <a:lnT w="12700" cap="flat" cmpd="sng" algn="ctr">
                      <a:solidFill>
                        <a:schemeClr val="bg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3.50</a:t>
                      </a:r>
                    </a:p>
                  </a:txBody>
                  <a:tcPr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3.80</a:t>
                      </a:r>
                    </a:p>
                  </a:txBody>
                  <a:tcPr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3.20</a:t>
                      </a:r>
                    </a:p>
                  </a:txBody>
                  <a:tcPr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3.5</a:t>
                      </a:r>
                    </a:p>
                  </a:txBody>
                  <a:tcPr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0.3</a:t>
                      </a:r>
                    </a:p>
                  </a:txBody>
                  <a:tcPr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8.57</a:t>
                      </a:r>
                    </a:p>
                  </a:txBody>
                  <a:tcPr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noFill/>
                  </a:tcPr>
                </a:tc>
                <a:tc rowSpan="5">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Calibri" pitchFamily="34" charset="0"/>
                          <a:cs typeface="Arial" charset="0"/>
                        </a:rPr>
                        <a:t>14.6</a:t>
                      </a:r>
                    </a:p>
                  </a:txBody>
                  <a:tcPr anchor="ctr" horzOverflow="overflow">
                    <a:lnL>
                      <a:noFill/>
                    </a:lnL>
                    <a:lnR cap="flat">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En  el corte</a:t>
                      </a:r>
                    </a:p>
                  </a:txBody>
                  <a:tcPr anchor="ct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6.90</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4.80</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5.70</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5.8</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1.1</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18.2</a:t>
                      </a:r>
                    </a:p>
                  </a:txBody>
                  <a:tcPr anchor="ctr" horzOverflow="overflow">
                    <a:lnL>
                      <a:noFill/>
                    </a:lnL>
                    <a:lnR>
                      <a:noFill/>
                    </a:lnR>
                    <a:lnT>
                      <a:noFill/>
                    </a:lnT>
                    <a:lnB>
                      <a:noFill/>
                    </a:lnB>
                    <a:lnTlToBr>
                      <a:noFill/>
                    </a:lnTlToBr>
                    <a:lnBlToTr>
                      <a:noFill/>
                    </a:lnBlToTr>
                    <a:noFill/>
                  </a:tcPr>
                </a:tc>
                <a:tc vMerge="1">
                  <a:txBody>
                    <a:bodyPr/>
                    <a:lstStyle/>
                    <a:p>
                      <a:endParaRPr lang="en-US"/>
                    </a:p>
                  </a:txBody>
                  <a:tcPr/>
                </a:tc>
              </a:tr>
              <a:tr h="2444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Durante la trilla</a:t>
                      </a:r>
                    </a:p>
                  </a:txBody>
                  <a:tcPr anchor="ct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3.40</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3.60</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4.30</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3.77</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0.5</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12.6</a:t>
                      </a:r>
                    </a:p>
                  </a:txBody>
                  <a:tcPr anchor="ctr" horzOverflow="overflow">
                    <a:lnL>
                      <a:noFill/>
                    </a:lnL>
                    <a:lnR>
                      <a:noFill/>
                    </a:lnR>
                    <a:lnT>
                      <a:noFill/>
                    </a:lnT>
                    <a:lnB>
                      <a:noFill/>
                    </a:lnB>
                    <a:lnTlToBr>
                      <a:noFill/>
                    </a:lnTlToBr>
                    <a:lnBlToTr>
                      <a:noFill/>
                    </a:lnBlToTr>
                    <a:noFill/>
                  </a:tcPr>
                </a:tc>
                <a:tc vMerge="1">
                  <a:txBody>
                    <a:bodyPr/>
                    <a:lstStyle/>
                    <a:p>
                      <a:endParaRPr lang="en-US"/>
                    </a:p>
                  </a:txBody>
                  <a:tcPr/>
                </a:tc>
              </a:tr>
              <a:tr h="2444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Por despefectos de zarandas</a:t>
                      </a:r>
                    </a:p>
                  </a:txBody>
                  <a:tcPr anchor="ct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1.40</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1.50</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0.80</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1.23</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Calibri" pitchFamily="34" charset="0"/>
                          <a:cs typeface="Arial" charset="0"/>
                        </a:rPr>
                        <a:t>0.4</a:t>
                      </a: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30.7</a:t>
                      </a:r>
                    </a:p>
                  </a:txBody>
                  <a:tcPr anchor="ctr" horzOverflow="overflow">
                    <a:lnL>
                      <a:noFill/>
                    </a:lnL>
                    <a:lnR>
                      <a:noFill/>
                    </a:lnR>
                    <a:lnT>
                      <a:noFill/>
                    </a:lnT>
                    <a:lnB>
                      <a:noFill/>
                    </a:lnB>
                    <a:lnTlToBr>
                      <a:noFill/>
                    </a:lnTlToBr>
                    <a:lnBlToTr>
                      <a:noFill/>
                    </a:lnBlToTr>
                    <a:noFill/>
                  </a:tcPr>
                </a:tc>
                <a:tc vMerge="1">
                  <a:txBody>
                    <a:bodyPr/>
                    <a:lstStyle/>
                    <a:p>
                      <a:endParaRPr lang="en-US"/>
                    </a:p>
                  </a:txBody>
                  <a:tcPr/>
                </a:tc>
              </a:tr>
              <a:tr h="2444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Por venteo manual</a:t>
                      </a:r>
                    </a:p>
                  </a:txBody>
                  <a:tcPr anchor="ctr" horzOverflow="overflow">
                    <a:lnL cap="flat">
                      <a:noFill/>
                    </a:lnL>
                    <a:lnR>
                      <a:noFill/>
                    </a:lnR>
                    <a:ln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0.30</a:t>
                      </a:r>
                    </a:p>
                  </a:txBody>
                  <a:tcPr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0.40</a:t>
                      </a:r>
                    </a:p>
                  </a:txBody>
                  <a:tcPr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0.20</a:t>
                      </a:r>
                    </a:p>
                  </a:txBody>
                  <a:tcPr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0.3</a:t>
                      </a:r>
                    </a:p>
                  </a:txBody>
                  <a:tcPr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0.1</a:t>
                      </a:r>
                    </a:p>
                  </a:txBody>
                  <a:tcPr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Calibri" pitchFamily="34" charset="0"/>
                          <a:cs typeface="Arial" charset="0"/>
                        </a:rPr>
                        <a:t>33.3</a:t>
                      </a:r>
                    </a:p>
                  </a:txBody>
                  <a:tcPr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noFill/>
                  </a:tcPr>
                </a:tc>
                <a:tc vMerge="1">
                  <a:txBody>
                    <a:bodyPr/>
                    <a:lstStyle/>
                    <a:p>
                      <a:endParaRPr lang="en-US"/>
                    </a:p>
                  </a:txBody>
                  <a:tcPr/>
                </a:tc>
              </a:tr>
            </a:tbl>
          </a:graphicData>
        </a:graphic>
      </p:graphicFrame>
      <p:pic>
        <p:nvPicPr>
          <p:cNvPr id="481332" name="Picture 52" descr="PERDIDA DE GRA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0825" y="3933825"/>
            <a:ext cx="3887788" cy="2816225"/>
          </a:xfrm>
          <a:prstGeom prst="rect">
            <a:avLst/>
          </a:prstGeom>
          <a:noFill/>
        </p:spPr>
      </p:pic>
      <p:sp>
        <p:nvSpPr>
          <p:cNvPr id="481333" name="Text Box 53"/>
          <p:cNvSpPr txBox="1">
            <a:spLocks noChangeArrowheads="1"/>
          </p:cNvSpPr>
          <p:nvPr/>
        </p:nvSpPr>
        <p:spPr bwMode="auto">
          <a:xfrm>
            <a:off x="4356100" y="4221163"/>
            <a:ext cx="4572000" cy="2462213"/>
          </a:xfrm>
          <a:prstGeom prst="rect">
            <a:avLst/>
          </a:prstGeom>
          <a:noFill/>
          <a:ln w="9525">
            <a:noFill/>
            <a:miter lim="800000"/>
            <a:headEnd/>
            <a:tailEnd/>
          </a:ln>
          <a:effectLst/>
        </p:spPr>
        <p:txBody>
          <a:bodyPr>
            <a:spAutoFit/>
          </a:bodyPr>
          <a:lstStyle/>
          <a:p>
            <a:pPr algn="just">
              <a:spcBef>
                <a:spcPct val="50000"/>
              </a:spcBef>
            </a:pPr>
            <a:r>
              <a:rPr lang="es-ES" sz="1800" dirty="0">
                <a:latin typeface="Calibri" pitchFamily="34" charset="0"/>
              </a:rPr>
              <a:t>Las evaluaciones de pérdidas de grano registrado en las diferentes fases de la cosecha y pos cosecha, nos demuestran que durante el corte en campo y la labor de trilla se registran mayores pérdidas en la producción de este cultivo, llegando a un total de </a:t>
            </a:r>
            <a:r>
              <a:rPr lang="es-ES" sz="2800" b="1" dirty="0">
                <a:solidFill>
                  <a:srgbClr val="FF0000"/>
                </a:solidFill>
                <a:latin typeface="Calibri" pitchFamily="34" charset="0"/>
              </a:rPr>
              <a:t>14.60% </a:t>
            </a:r>
            <a:r>
              <a:rPr lang="es-ES" sz="1800" dirty="0">
                <a:latin typeface="Calibri" pitchFamily="34" charset="0"/>
              </a:rPr>
              <a:t>de pérdidas en las labores de cosecha y pos cosecha.</a:t>
            </a:r>
          </a:p>
        </p:txBody>
      </p:sp>
      <p:sp>
        <p:nvSpPr>
          <p:cNvPr id="481334" name="Rectangle 54"/>
          <p:cNvSpPr>
            <a:spLocks noChangeArrowheads="1"/>
          </p:cNvSpPr>
          <p:nvPr/>
        </p:nvSpPr>
        <p:spPr bwMode="auto">
          <a:xfrm>
            <a:off x="214282" y="285728"/>
            <a:ext cx="7561263" cy="954107"/>
          </a:xfrm>
          <a:prstGeom prst="rect">
            <a:avLst/>
          </a:prstGeom>
          <a:noFill/>
          <a:ln w="9525">
            <a:noFill/>
            <a:miter lim="800000"/>
            <a:headEnd/>
            <a:tailEnd/>
          </a:ln>
          <a:effectLst/>
        </p:spPr>
        <p:txBody>
          <a:bodyPr>
            <a:spAutoFit/>
          </a:bodyPr>
          <a:lstStyle/>
          <a:p>
            <a:pPr lvl="1"/>
            <a:r>
              <a:rPr lang="en-US" sz="2800" b="1" dirty="0" smtClean="0">
                <a:solidFill>
                  <a:srgbClr val="0000FF"/>
                </a:solidFill>
              </a:rPr>
              <a:t>Peru: reduction of grain losses during harvest and post harvest of amaranth </a:t>
            </a:r>
            <a:endParaRPr lang="en-US" sz="2800" b="1" dirty="0">
              <a:solidFill>
                <a:srgbClr val="0000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2788" name="Picture 4" descr="DSC0323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7584" y="2420888"/>
            <a:ext cx="5236690" cy="3929090"/>
          </a:xfrm>
          <a:prstGeom prst="rect">
            <a:avLst/>
          </a:prstGeom>
          <a:ln>
            <a:noFill/>
          </a:ln>
          <a:effectLst>
            <a:outerShdw blurRad="292100" dist="139700" dir="2700000" algn="tl" rotWithShape="0">
              <a:srgbClr val="333333">
                <a:alpha val="65000"/>
              </a:srgbClr>
            </a:outerShdw>
          </a:effectLst>
        </p:spPr>
      </p:pic>
      <p:pic>
        <p:nvPicPr>
          <p:cNvPr id="889857"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6200000">
            <a:off x="4969173" y="3174703"/>
            <a:ext cx="4724250" cy="2089572"/>
          </a:xfrm>
          <a:prstGeom prst="rect">
            <a:avLst/>
          </a:prstGeom>
          <a:noFill/>
          <a:ln w="9525">
            <a:noFill/>
            <a:miter lim="800000"/>
            <a:headEnd/>
            <a:tailEnd/>
          </a:ln>
          <a:effectLst/>
        </p:spPr>
      </p:pic>
      <p:sp>
        <p:nvSpPr>
          <p:cNvPr id="7" name="Rectangle 54"/>
          <p:cNvSpPr>
            <a:spLocks noChangeArrowheads="1"/>
          </p:cNvSpPr>
          <p:nvPr/>
        </p:nvSpPr>
        <p:spPr bwMode="auto">
          <a:xfrm>
            <a:off x="179512" y="332656"/>
            <a:ext cx="7561263" cy="954107"/>
          </a:xfrm>
          <a:prstGeom prst="rect">
            <a:avLst/>
          </a:prstGeom>
          <a:noFill/>
          <a:ln w="9525">
            <a:noFill/>
            <a:miter lim="800000"/>
            <a:headEnd/>
            <a:tailEnd/>
          </a:ln>
          <a:effectLst/>
        </p:spPr>
        <p:txBody>
          <a:bodyPr>
            <a:spAutoFit/>
          </a:bodyPr>
          <a:lstStyle/>
          <a:p>
            <a:pPr lvl="1"/>
            <a:r>
              <a:rPr lang="en-US" sz="2800" b="1" dirty="0" smtClean="0">
                <a:solidFill>
                  <a:srgbClr val="0000FF"/>
                </a:solidFill>
              </a:rPr>
              <a:t>A small innovation but important benefits..</a:t>
            </a:r>
            <a:endParaRPr lang="en-US" sz="2800" b="1" dirty="0">
              <a:solidFill>
                <a:srgbClr val="0000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7"/>
          <p:cNvGrpSpPr/>
          <p:nvPr/>
        </p:nvGrpSpPr>
        <p:grpSpPr>
          <a:xfrm>
            <a:off x="539552" y="3933056"/>
            <a:ext cx="7411768" cy="1966282"/>
            <a:chOff x="1331640" y="2780928"/>
            <a:chExt cx="6925468" cy="1966282"/>
          </a:xfrm>
        </p:grpSpPr>
        <p:sp>
          <p:nvSpPr>
            <p:cNvPr id="3" name="TextBox 2"/>
            <p:cNvSpPr txBox="1"/>
            <p:nvPr/>
          </p:nvSpPr>
          <p:spPr>
            <a:xfrm>
              <a:off x="1331640" y="3520172"/>
              <a:ext cx="1080120" cy="523220"/>
            </a:xfrm>
            <a:prstGeom prst="rect">
              <a:avLst/>
            </a:prstGeom>
            <a:solidFill>
              <a:srgbClr val="FFFF00"/>
            </a:solidFill>
          </p:spPr>
          <p:txBody>
            <a:bodyPr wrap="square" rtlCol="0">
              <a:spAutoFit/>
            </a:bodyPr>
            <a:lstStyle/>
            <a:p>
              <a:pPr algn="ctr"/>
              <a:r>
                <a:rPr lang="en-US" sz="1400" b="1" dirty="0" smtClean="0"/>
                <a:t>Genetic</a:t>
              </a:r>
            </a:p>
            <a:p>
              <a:pPr algn="ctr"/>
              <a:r>
                <a:rPr lang="en-US" sz="1400" b="1" dirty="0" smtClean="0"/>
                <a:t>diversity</a:t>
              </a:r>
              <a:endParaRPr lang="en-US" sz="1400" b="1" dirty="0"/>
            </a:p>
          </p:txBody>
        </p:sp>
        <p:sp>
          <p:nvSpPr>
            <p:cNvPr id="4" name="TextBox 3"/>
            <p:cNvSpPr txBox="1"/>
            <p:nvPr/>
          </p:nvSpPr>
          <p:spPr>
            <a:xfrm>
              <a:off x="2411760" y="3520172"/>
              <a:ext cx="1080120" cy="523220"/>
            </a:xfrm>
            <a:prstGeom prst="rect">
              <a:avLst/>
            </a:prstGeom>
            <a:solidFill>
              <a:srgbClr val="FFC000"/>
            </a:solidFill>
          </p:spPr>
          <p:txBody>
            <a:bodyPr wrap="square" rtlCol="0">
              <a:spAutoFit/>
            </a:bodyPr>
            <a:lstStyle/>
            <a:p>
              <a:pPr algn="ctr"/>
              <a:r>
                <a:rPr lang="en-US" sz="1400" b="1" dirty="0" smtClean="0"/>
                <a:t>Selection</a:t>
              </a:r>
            </a:p>
            <a:p>
              <a:pPr algn="ctr"/>
              <a:r>
                <a:rPr lang="en-US" sz="1400" b="1" dirty="0" smtClean="0"/>
                <a:t>cultivation</a:t>
              </a:r>
              <a:endParaRPr lang="en-US" sz="1400" b="1" dirty="0"/>
            </a:p>
          </p:txBody>
        </p:sp>
        <p:sp>
          <p:nvSpPr>
            <p:cNvPr id="5" name="TextBox 4"/>
            <p:cNvSpPr txBox="1"/>
            <p:nvPr/>
          </p:nvSpPr>
          <p:spPr>
            <a:xfrm>
              <a:off x="3491880" y="3520172"/>
              <a:ext cx="1080120" cy="523220"/>
            </a:xfrm>
            <a:prstGeom prst="rect">
              <a:avLst/>
            </a:prstGeom>
            <a:solidFill>
              <a:srgbClr val="00B0F0"/>
            </a:solidFill>
          </p:spPr>
          <p:txBody>
            <a:bodyPr wrap="square" rtlCol="0">
              <a:spAutoFit/>
            </a:bodyPr>
            <a:lstStyle/>
            <a:p>
              <a:pPr algn="ctr"/>
              <a:r>
                <a:rPr lang="en-US" sz="1400" b="1" dirty="0" smtClean="0"/>
                <a:t>Harvest</a:t>
              </a:r>
            </a:p>
            <a:p>
              <a:pPr algn="ctr"/>
              <a:endParaRPr lang="en-US" sz="1400" b="1" dirty="0"/>
            </a:p>
          </p:txBody>
        </p:sp>
        <p:sp>
          <p:nvSpPr>
            <p:cNvPr id="6" name="TextBox 5"/>
            <p:cNvSpPr txBox="1"/>
            <p:nvPr/>
          </p:nvSpPr>
          <p:spPr>
            <a:xfrm>
              <a:off x="4572000" y="3520172"/>
              <a:ext cx="1080120" cy="523220"/>
            </a:xfrm>
            <a:prstGeom prst="rect">
              <a:avLst/>
            </a:prstGeom>
            <a:solidFill>
              <a:srgbClr val="FFFF99"/>
            </a:solidFill>
          </p:spPr>
          <p:txBody>
            <a:bodyPr wrap="square" rtlCol="0">
              <a:spAutoFit/>
            </a:bodyPr>
            <a:lstStyle/>
            <a:p>
              <a:pPr algn="ctr"/>
              <a:r>
                <a:rPr lang="en-US" sz="1400" b="1" dirty="0" smtClean="0"/>
                <a:t>Value addition</a:t>
              </a:r>
              <a:endParaRPr lang="en-US" sz="1400" b="1" dirty="0"/>
            </a:p>
          </p:txBody>
        </p:sp>
        <p:sp>
          <p:nvSpPr>
            <p:cNvPr id="7" name="TextBox 6"/>
            <p:cNvSpPr txBox="1"/>
            <p:nvPr/>
          </p:nvSpPr>
          <p:spPr>
            <a:xfrm>
              <a:off x="5652120" y="3501008"/>
              <a:ext cx="1080120" cy="523220"/>
            </a:xfrm>
            <a:prstGeom prst="rect">
              <a:avLst/>
            </a:prstGeom>
            <a:solidFill>
              <a:srgbClr val="FFC000"/>
            </a:solidFill>
          </p:spPr>
          <p:txBody>
            <a:bodyPr wrap="square" rtlCol="0">
              <a:spAutoFit/>
            </a:bodyPr>
            <a:lstStyle/>
            <a:p>
              <a:pPr algn="ctr"/>
              <a:r>
                <a:rPr lang="en-US" sz="1400" b="1" dirty="0" smtClean="0"/>
                <a:t>Marketing </a:t>
              </a:r>
            </a:p>
            <a:p>
              <a:pPr algn="ctr"/>
              <a:endParaRPr lang="en-US" sz="1400" b="1" dirty="0"/>
            </a:p>
          </p:txBody>
        </p:sp>
        <p:sp>
          <p:nvSpPr>
            <p:cNvPr id="8" name="TextBox 7"/>
            <p:cNvSpPr txBox="1"/>
            <p:nvPr/>
          </p:nvSpPr>
          <p:spPr>
            <a:xfrm>
              <a:off x="6732240" y="3511664"/>
              <a:ext cx="1080120" cy="523220"/>
            </a:xfrm>
            <a:prstGeom prst="rect">
              <a:avLst/>
            </a:prstGeom>
            <a:solidFill>
              <a:srgbClr val="92D050"/>
            </a:solidFill>
          </p:spPr>
          <p:txBody>
            <a:bodyPr wrap="square" rtlCol="0">
              <a:spAutoFit/>
            </a:bodyPr>
            <a:lstStyle/>
            <a:p>
              <a:pPr algn="ctr"/>
              <a:r>
                <a:rPr lang="en-US" sz="1400" b="1" dirty="0" smtClean="0"/>
                <a:t>Final</a:t>
              </a:r>
            </a:p>
            <a:p>
              <a:pPr algn="ctr"/>
              <a:r>
                <a:rPr lang="en-US" sz="1400" b="1" dirty="0" smtClean="0"/>
                <a:t>use</a:t>
              </a:r>
              <a:endParaRPr lang="en-US" sz="1400" b="1" dirty="0"/>
            </a:p>
          </p:txBody>
        </p:sp>
        <p:sp>
          <p:nvSpPr>
            <p:cNvPr id="29" name="Curved Up Arrow 28"/>
            <p:cNvSpPr/>
            <p:nvPr/>
          </p:nvSpPr>
          <p:spPr>
            <a:xfrm>
              <a:off x="1691680" y="4077072"/>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urved Up Arrow 33"/>
            <p:cNvSpPr/>
            <p:nvPr/>
          </p:nvSpPr>
          <p:spPr>
            <a:xfrm flipV="1">
              <a:off x="2699792"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Curved Up Arrow 35"/>
            <p:cNvSpPr/>
            <p:nvPr/>
          </p:nvSpPr>
          <p:spPr>
            <a:xfrm>
              <a:off x="3851920" y="409913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Curved Up Arrow 37"/>
            <p:cNvSpPr/>
            <p:nvPr/>
          </p:nvSpPr>
          <p:spPr>
            <a:xfrm flipV="1">
              <a:off x="5004048"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Curved Up Arrow 40"/>
            <p:cNvSpPr/>
            <p:nvPr/>
          </p:nvSpPr>
          <p:spPr>
            <a:xfrm>
              <a:off x="5940152" y="4077072"/>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Curved Up Arrow 42"/>
            <p:cNvSpPr/>
            <p:nvPr/>
          </p:nvSpPr>
          <p:spPr>
            <a:xfrm flipV="1">
              <a:off x="7032972"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0" name="Rectangle 2"/>
          <p:cNvSpPr>
            <a:spLocks noChangeArrowheads="1"/>
          </p:cNvSpPr>
          <p:nvPr/>
        </p:nvSpPr>
        <p:spPr bwMode="auto">
          <a:xfrm>
            <a:off x="179512" y="332656"/>
            <a:ext cx="7200800" cy="584775"/>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How did we pursue this work? </a:t>
            </a:r>
          </a:p>
        </p:txBody>
      </p:sp>
      <p:cxnSp>
        <p:nvCxnSpPr>
          <p:cNvPr id="25" name="Straight Arrow Connector 24"/>
          <p:cNvCxnSpPr/>
          <p:nvPr/>
        </p:nvCxnSpPr>
        <p:spPr>
          <a:xfrm rot="5400000" flipH="1" flipV="1">
            <a:off x="3239852" y="3681028"/>
            <a:ext cx="1945010" cy="794"/>
          </a:xfrm>
          <a:prstGeom prst="straightConnector1">
            <a:avLst/>
          </a:prstGeom>
          <a:ln w="762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203848" y="1628800"/>
            <a:ext cx="2016224" cy="1015663"/>
          </a:xfrm>
          <a:prstGeom prst="rect">
            <a:avLst/>
          </a:prstGeom>
          <a:noFill/>
          <a:ln w="38100">
            <a:solidFill>
              <a:srgbClr val="FF3701"/>
            </a:solidFill>
          </a:ln>
        </p:spPr>
        <p:txBody>
          <a:bodyPr wrap="square" rtlCol="0">
            <a:spAutoFit/>
          </a:bodyPr>
          <a:lstStyle/>
          <a:p>
            <a:pPr algn="ctr"/>
            <a:r>
              <a:rPr lang="en-US" sz="2000" b="1" dirty="0" smtClean="0"/>
              <a:t>Improved value addition</a:t>
            </a:r>
          </a:p>
          <a:p>
            <a:pPr algn="ctr"/>
            <a:r>
              <a:rPr lang="en-US" sz="2000" b="1" dirty="0" smtClean="0"/>
              <a:t>technology</a:t>
            </a:r>
            <a:endParaRPr lang="en-US" sz="2000"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173038" y="155575"/>
            <a:ext cx="8970962" cy="6702425"/>
            <a:chOff x="173038" y="155575"/>
            <a:chExt cx="8970962" cy="6702425"/>
          </a:xfrm>
        </p:grpSpPr>
        <p:sp>
          <p:nvSpPr>
            <p:cNvPr id="308226" name="Rectangle 2"/>
            <p:cNvSpPr>
              <a:spLocks noChangeArrowheads="1"/>
            </p:cNvSpPr>
            <p:nvPr/>
          </p:nvSpPr>
          <p:spPr bwMode="auto">
            <a:xfrm>
              <a:off x="323528" y="260648"/>
              <a:ext cx="6096000" cy="1077218"/>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Elimination </a:t>
              </a:r>
              <a:r>
                <a:rPr lang="en-US" sz="3200" b="1" dirty="0">
                  <a:solidFill>
                    <a:srgbClr val="0000FF"/>
                  </a:solidFill>
                  <a:latin typeface="Arial Black" pitchFamily="34" charset="0"/>
                  <a:cs typeface="Arial" pitchFamily="34" charset="0"/>
                </a:rPr>
                <a:t>of </a:t>
              </a:r>
              <a:r>
                <a:rPr lang="en-US" sz="3200" b="1" dirty="0" smtClean="0">
                  <a:solidFill>
                    <a:srgbClr val="0000FF"/>
                  </a:solidFill>
                  <a:latin typeface="Arial Black" pitchFamily="34" charset="0"/>
                  <a:cs typeface="Arial" pitchFamily="34" charset="0"/>
                </a:rPr>
                <a:t>drudgery in processing </a:t>
              </a:r>
            </a:p>
          </p:txBody>
        </p:sp>
        <p:pic>
          <p:nvPicPr>
            <p:cNvPr id="308227" name="Picture 3" descr="DSC0389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3038" y="2209800"/>
              <a:ext cx="2357437" cy="3276600"/>
            </a:xfrm>
            <a:prstGeom prst="rect">
              <a:avLst/>
            </a:prstGeom>
            <a:noFill/>
          </p:spPr>
        </p:pic>
        <p:pic>
          <p:nvPicPr>
            <p:cNvPr id="308228" name="Picture 4" descr="DSC0395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43200" y="2209800"/>
              <a:ext cx="2697163" cy="3276600"/>
            </a:xfrm>
            <a:prstGeom prst="rect">
              <a:avLst/>
            </a:prstGeom>
            <a:noFill/>
          </p:spPr>
        </p:pic>
        <p:sp>
          <p:nvSpPr>
            <p:cNvPr id="308229" name="AutoShape 5"/>
            <p:cNvSpPr>
              <a:spLocks noChangeArrowheads="1"/>
            </p:cNvSpPr>
            <p:nvPr/>
          </p:nvSpPr>
          <p:spPr bwMode="auto">
            <a:xfrm>
              <a:off x="2286000" y="3505200"/>
              <a:ext cx="533400" cy="609600"/>
            </a:xfrm>
            <a:prstGeom prst="rightArrow">
              <a:avLst>
                <a:gd name="adj1" fmla="val 50000"/>
                <a:gd name="adj2" fmla="val 25000"/>
              </a:avLst>
            </a:prstGeom>
            <a:solidFill>
              <a:srgbClr val="FFCC00"/>
            </a:solidFill>
            <a:ln w="9525" algn="ctr">
              <a:solidFill>
                <a:schemeClr val="tx1"/>
              </a:solidFill>
              <a:miter lim="800000"/>
              <a:headEnd/>
              <a:tailEnd/>
            </a:ln>
            <a:effectLst/>
          </p:spPr>
          <p:txBody>
            <a:bodyPr wrap="none" anchor="ctr"/>
            <a:lstStyle/>
            <a:p>
              <a:endParaRPr lang="en-US"/>
            </a:p>
          </p:txBody>
        </p:sp>
        <p:pic>
          <p:nvPicPr>
            <p:cNvPr id="308230" name="Picture 6" descr="Mssrf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29200" y="3733800"/>
              <a:ext cx="3124200" cy="2216150"/>
            </a:xfrm>
            <a:prstGeom prst="rect">
              <a:avLst/>
            </a:prstGeom>
            <a:noFill/>
            <a:ln w="19050">
              <a:noFill/>
              <a:miter lim="800000"/>
              <a:headEnd/>
              <a:tailEnd/>
            </a:ln>
          </p:spPr>
        </p:pic>
        <p:pic>
          <p:nvPicPr>
            <p:cNvPr id="308231" name="Picture 7" descr="Slide4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58000" y="5143500"/>
              <a:ext cx="2286000" cy="1714500"/>
            </a:xfrm>
            <a:prstGeom prst="rect">
              <a:avLst/>
            </a:prstGeom>
            <a:noFill/>
            <a:ln w="9525">
              <a:solidFill>
                <a:schemeClr val="bg2"/>
              </a:solidFill>
              <a:miter lim="800000"/>
              <a:headEnd/>
              <a:tailEnd/>
            </a:ln>
          </p:spPr>
        </p:pic>
        <p:pic>
          <p:nvPicPr>
            <p:cNvPr id="308232" name="Picture 8" descr="DSC_027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58000" y="155575"/>
              <a:ext cx="2209800" cy="1978025"/>
            </a:xfrm>
            <a:prstGeom prst="rect">
              <a:avLst/>
            </a:prstGeom>
            <a:noFill/>
          </p:spPr>
        </p:pic>
        <p:sp>
          <p:nvSpPr>
            <p:cNvPr id="308233" name="AutoShape 9"/>
            <p:cNvSpPr>
              <a:spLocks noChangeArrowheads="1"/>
            </p:cNvSpPr>
            <p:nvPr/>
          </p:nvSpPr>
          <p:spPr bwMode="auto">
            <a:xfrm rot="-2364040">
              <a:off x="7467600" y="2590800"/>
              <a:ext cx="1143000" cy="457200"/>
            </a:xfrm>
            <a:prstGeom prst="curvedUpArrow">
              <a:avLst>
                <a:gd name="adj1" fmla="val 50000"/>
                <a:gd name="adj2" fmla="val 100000"/>
                <a:gd name="adj3" fmla="val 33333"/>
              </a:avLst>
            </a:prstGeom>
            <a:solidFill>
              <a:srgbClr val="FFCC00"/>
            </a:solidFill>
            <a:ln w="9525">
              <a:solidFill>
                <a:schemeClr val="tx1"/>
              </a:solidFill>
              <a:miter lim="800000"/>
              <a:headEnd/>
              <a:tailEnd/>
            </a:ln>
            <a:effectLst/>
          </p:spPr>
          <p:txBody>
            <a:bodyPr wrap="none" anchor="ctr"/>
            <a:lstStyle/>
            <a:p>
              <a:endParaRPr lang="en-US"/>
            </a:p>
          </p:txBody>
        </p:sp>
        <p:sp>
          <p:nvSpPr>
            <p:cNvPr id="308234" name="AutoShape 10"/>
            <p:cNvSpPr>
              <a:spLocks noChangeArrowheads="1"/>
            </p:cNvSpPr>
            <p:nvPr/>
          </p:nvSpPr>
          <p:spPr bwMode="auto">
            <a:xfrm rot="3081321" flipV="1">
              <a:off x="7750646" y="3531163"/>
              <a:ext cx="1066800" cy="457200"/>
            </a:xfrm>
            <a:prstGeom prst="curvedUpArrow">
              <a:avLst>
                <a:gd name="adj1" fmla="val 46667"/>
                <a:gd name="adj2" fmla="val 93333"/>
                <a:gd name="adj3" fmla="val 33333"/>
              </a:avLst>
            </a:prstGeom>
            <a:solidFill>
              <a:srgbClr val="FFCC00"/>
            </a:solidFill>
            <a:ln w="9525">
              <a:solidFill>
                <a:schemeClr val="tx1"/>
              </a:solidFill>
              <a:miter lim="800000"/>
              <a:headEnd/>
              <a:tailEnd/>
            </a:ln>
            <a:effectLst/>
          </p:spPr>
          <p:txBody>
            <a:bodyPr wrap="none" anchor="ctr"/>
            <a:lstStyle/>
            <a:p>
              <a:endParaRPr lang="en-US"/>
            </a:p>
          </p:txBody>
        </p:sp>
        <p:pic>
          <p:nvPicPr>
            <p:cNvPr id="308235" name="Picture 11" descr="DSC_0317"/>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486400" y="1600200"/>
              <a:ext cx="1981200" cy="1924050"/>
            </a:xfrm>
            <a:prstGeom prst="rect">
              <a:avLst/>
            </a:prstGeom>
            <a:noFill/>
          </p:spPr>
        </p:pic>
      </p:gr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0" y="0"/>
            <a:ext cx="9144000" cy="6859588"/>
            <a:chOff x="0" y="0"/>
            <a:chExt cx="9144000" cy="6859588"/>
          </a:xfrm>
        </p:grpSpPr>
        <p:sp>
          <p:nvSpPr>
            <p:cNvPr id="21" name="Rectangle 20"/>
            <p:cNvSpPr/>
            <p:nvPr/>
          </p:nvSpPr>
          <p:spPr bwMode="auto">
            <a:xfrm>
              <a:off x="8610600" y="3276600"/>
              <a:ext cx="533400" cy="3581400"/>
            </a:xfrm>
            <a:prstGeom prst="rect">
              <a:avLst/>
            </a:prstGeom>
            <a:solidFill>
              <a:schemeClr val="bg1">
                <a:lumMod val="6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30000" smtClean="0">
                <a:ln>
                  <a:noFill/>
                </a:ln>
                <a:solidFill>
                  <a:schemeClr val="tx1"/>
                </a:solidFill>
                <a:effectLst/>
                <a:latin typeface="Arial" charset="0"/>
              </a:endParaRPr>
            </a:p>
          </p:txBody>
        </p:sp>
        <p:grpSp>
          <p:nvGrpSpPr>
            <p:cNvPr id="2" name="Group 24"/>
            <p:cNvGrpSpPr>
              <a:grpSpLocks/>
            </p:cNvGrpSpPr>
            <p:nvPr/>
          </p:nvGrpSpPr>
          <p:grpSpPr bwMode="auto">
            <a:xfrm>
              <a:off x="0" y="0"/>
              <a:ext cx="9144000" cy="6859588"/>
              <a:chOff x="192" y="96"/>
              <a:chExt cx="5760" cy="4321"/>
            </a:xfrm>
          </p:grpSpPr>
          <p:grpSp>
            <p:nvGrpSpPr>
              <p:cNvPr id="3" name="Group 13"/>
              <p:cNvGrpSpPr>
                <a:grpSpLocks/>
              </p:cNvGrpSpPr>
              <p:nvPr/>
            </p:nvGrpSpPr>
            <p:grpSpPr bwMode="auto">
              <a:xfrm>
                <a:off x="1632" y="105"/>
                <a:ext cx="2805" cy="2064"/>
                <a:chOff x="480" y="14"/>
                <a:chExt cx="2805" cy="2203"/>
              </a:xfrm>
            </p:grpSpPr>
            <p:pic>
              <p:nvPicPr>
                <p:cNvPr id="229382" name="Picture 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0" y="14"/>
                  <a:ext cx="2805" cy="2203"/>
                </a:xfrm>
                <a:prstGeom prst="rect">
                  <a:avLst/>
                </a:prstGeom>
                <a:noFill/>
              </p:spPr>
            </p:pic>
            <p:sp>
              <p:nvSpPr>
                <p:cNvPr id="229387" name="Text Box 11"/>
                <p:cNvSpPr txBox="1">
                  <a:spLocks noChangeArrowheads="1"/>
                </p:cNvSpPr>
                <p:nvPr/>
              </p:nvSpPr>
              <p:spPr bwMode="auto">
                <a:xfrm>
                  <a:off x="1110" y="1903"/>
                  <a:ext cx="1824" cy="310"/>
                </a:xfrm>
                <a:prstGeom prst="rect">
                  <a:avLst/>
                </a:prstGeom>
                <a:solidFill>
                  <a:srgbClr val="CCFFFF"/>
                </a:solidFill>
                <a:ln w="9525">
                  <a:noFill/>
                  <a:miter lim="800000"/>
                  <a:headEnd/>
                  <a:tailEnd/>
                </a:ln>
                <a:effectLst/>
              </p:spPr>
              <p:txBody>
                <a:bodyPr wrap="square">
                  <a:spAutoFit/>
                </a:bodyPr>
                <a:lstStyle/>
                <a:p>
                  <a:pPr algn="ctr"/>
                  <a:r>
                    <a:rPr lang="en-US" sz="2400" b="1" dirty="0" smtClean="0">
                      <a:solidFill>
                        <a:srgbClr val="FF0000"/>
                      </a:solidFill>
                    </a:rPr>
                    <a:t>Grain de-stoner</a:t>
                  </a:r>
                  <a:endParaRPr lang="en-US" sz="2400" b="1" dirty="0">
                    <a:solidFill>
                      <a:srgbClr val="FF0000"/>
                    </a:solidFill>
                  </a:endParaRPr>
                </a:p>
              </p:txBody>
            </p:sp>
          </p:grpSp>
          <p:pic>
            <p:nvPicPr>
              <p:cNvPr id="22938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72" y="96"/>
                <a:ext cx="1680" cy="2184"/>
              </a:xfrm>
              <a:prstGeom prst="rect">
                <a:avLst/>
              </a:prstGeom>
              <a:noFill/>
            </p:spPr>
          </p:pic>
          <p:sp>
            <p:nvSpPr>
              <p:cNvPr id="229388" name="Text Box 12"/>
              <p:cNvSpPr txBox="1">
                <a:spLocks noChangeArrowheads="1"/>
              </p:cNvSpPr>
              <p:nvPr/>
            </p:nvSpPr>
            <p:spPr bwMode="auto">
              <a:xfrm>
                <a:off x="4368" y="1872"/>
                <a:ext cx="1440" cy="291"/>
              </a:xfrm>
              <a:prstGeom prst="rect">
                <a:avLst/>
              </a:prstGeom>
              <a:solidFill>
                <a:srgbClr val="CCFFFF"/>
              </a:solidFill>
              <a:ln w="9525">
                <a:noFill/>
                <a:miter lim="800000"/>
                <a:headEnd/>
                <a:tailEnd/>
              </a:ln>
              <a:effectLst/>
            </p:spPr>
            <p:txBody>
              <a:bodyPr wrap="square">
                <a:spAutoFit/>
              </a:bodyPr>
              <a:lstStyle/>
              <a:p>
                <a:pPr algn="ctr"/>
                <a:r>
                  <a:rPr lang="en-US" sz="2400" b="1" dirty="0">
                    <a:solidFill>
                      <a:srgbClr val="FF0000"/>
                    </a:solidFill>
                  </a:rPr>
                  <a:t>FM </a:t>
                </a:r>
                <a:r>
                  <a:rPr lang="en-US" sz="2400" b="1" dirty="0" smtClean="0">
                    <a:solidFill>
                      <a:srgbClr val="FF0000"/>
                    </a:solidFill>
                  </a:rPr>
                  <a:t>flour mill</a:t>
                </a:r>
                <a:endParaRPr lang="en-US" sz="2400" b="1" dirty="0">
                  <a:solidFill>
                    <a:srgbClr val="FF0000"/>
                  </a:solidFill>
                </a:endParaRPr>
              </a:p>
            </p:txBody>
          </p:sp>
          <p:pic>
            <p:nvPicPr>
              <p:cNvPr id="229391" name="Picture 1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2" y="2169"/>
                <a:ext cx="1776" cy="2248"/>
              </a:xfrm>
              <a:prstGeom prst="rect">
                <a:avLst/>
              </a:prstGeom>
              <a:noFill/>
              <a:ln w="9525">
                <a:noFill/>
                <a:miter lim="800000"/>
                <a:headEnd/>
                <a:tailEnd/>
              </a:ln>
            </p:spPr>
          </p:pic>
          <p:sp>
            <p:nvSpPr>
              <p:cNvPr id="229392" name="Text Box 16"/>
              <p:cNvSpPr txBox="1">
                <a:spLocks noChangeArrowheads="1"/>
              </p:cNvSpPr>
              <p:nvPr/>
            </p:nvSpPr>
            <p:spPr bwMode="auto">
              <a:xfrm>
                <a:off x="462" y="3966"/>
                <a:ext cx="1425" cy="291"/>
              </a:xfrm>
              <a:prstGeom prst="rect">
                <a:avLst/>
              </a:prstGeom>
              <a:solidFill>
                <a:srgbClr val="CCFFFF"/>
              </a:solidFill>
              <a:ln w="9525">
                <a:noFill/>
                <a:miter lim="800000"/>
                <a:headEnd/>
                <a:tailEnd/>
              </a:ln>
              <a:effectLst/>
            </p:spPr>
            <p:txBody>
              <a:bodyPr wrap="square">
                <a:spAutoFit/>
              </a:bodyPr>
              <a:lstStyle/>
              <a:p>
                <a:r>
                  <a:rPr lang="en-US" sz="2400" b="1" dirty="0">
                    <a:solidFill>
                      <a:srgbClr val="FF0000"/>
                    </a:solidFill>
                  </a:rPr>
                  <a:t>FM </a:t>
                </a:r>
                <a:r>
                  <a:rPr lang="en-US" sz="2400" b="1" dirty="0" smtClean="0">
                    <a:solidFill>
                      <a:srgbClr val="FF0000"/>
                    </a:solidFill>
                  </a:rPr>
                  <a:t>malt mill</a:t>
                </a:r>
                <a:endParaRPr lang="en-US" sz="2400" b="1" dirty="0">
                  <a:solidFill>
                    <a:srgbClr val="FF0000"/>
                  </a:solidFill>
                </a:endParaRPr>
              </a:p>
            </p:txBody>
          </p:sp>
          <p:pic>
            <p:nvPicPr>
              <p:cNvPr id="229393" name="Picture 17" descr="The image “file:///C:/Documents%20and%20Settings/balaravi.MSSRF/Local%20Settings/Temporary%20Internet%20Files/Content.IE5/856VKLMR/Millet_mill.PNG” cannot be displayed, because it contains errors."/>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3600" y="2165"/>
                <a:ext cx="2064" cy="2251"/>
              </a:xfrm>
              <a:prstGeom prst="rect">
                <a:avLst/>
              </a:prstGeom>
              <a:noFill/>
              <a:ln w="9525">
                <a:noFill/>
                <a:miter lim="800000"/>
                <a:headEnd/>
                <a:tailEnd/>
              </a:ln>
            </p:spPr>
          </p:pic>
          <p:pic>
            <p:nvPicPr>
              <p:cNvPr id="229394" name="Picture 18" descr="Slide37"/>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92" y="96"/>
                <a:ext cx="1536" cy="2099"/>
              </a:xfrm>
              <a:prstGeom prst="rect">
                <a:avLst/>
              </a:prstGeom>
              <a:noFill/>
            </p:spPr>
          </p:pic>
          <p:sp>
            <p:nvSpPr>
              <p:cNvPr id="229397" name="Text Box 21"/>
              <p:cNvSpPr txBox="1">
                <a:spLocks noChangeArrowheads="1"/>
              </p:cNvSpPr>
              <p:nvPr/>
            </p:nvSpPr>
            <p:spPr bwMode="auto">
              <a:xfrm>
                <a:off x="528" y="1872"/>
                <a:ext cx="1104" cy="291"/>
              </a:xfrm>
              <a:prstGeom prst="rect">
                <a:avLst/>
              </a:prstGeom>
              <a:solidFill>
                <a:srgbClr val="CCFFFF"/>
              </a:solidFill>
              <a:ln w="9525">
                <a:noFill/>
                <a:miter lim="800000"/>
                <a:headEnd/>
                <a:tailEnd/>
              </a:ln>
              <a:effectLst/>
            </p:spPr>
            <p:txBody>
              <a:bodyPr wrap="square">
                <a:spAutoFit/>
              </a:bodyPr>
              <a:lstStyle/>
              <a:p>
                <a:pPr algn="ctr"/>
                <a:r>
                  <a:rPr lang="en-US" sz="2400" b="1" dirty="0" smtClean="0">
                    <a:solidFill>
                      <a:srgbClr val="FF0000"/>
                    </a:solidFill>
                  </a:rPr>
                  <a:t>Mini mill</a:t>
                </a:r>
                <a:endParaRPr lang="en-US" sz="2400" b="1" dirty="0">
                  <a:solidFill>
                    <a:srgbClr val="FF0000"/>
                  </a:solidFill>
                </a:endParaRPr>
              </a:p>
            </p:txBody>
          </p:sp>
          <p:pic>
            <p:nvPicPr>
              <p:cNvPr id="229398" name="Picture 22"/>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968" y="2160"/>
                <a:ext cx="1687" cy="2256"/>
              </a:xfrm>
              <a:prstGeom prst="rect">
                <a:avLst/>
              </a:prstGeom>
              <a:noFill/>
            </p:spPr>
          </p:pic>
          <p:sp>
            <p:nvSpPr>
              <p:cNvPr id="229399" name="Text Box 23"/>
              <p:cNvSpPr txBox="1">
                <a:spLocks noChangeArrowheads="1"/>
              </p:cNvSpPr>
              <p:nvPr/>
            </p:nvSpPr>
            <p:spPr bwMode="auto">
              <a:xfrm>
                <a:off x="2112" y="3966"/>
                <a:ext cx="1536" cy="291"/>
              </a:xfrm>
              <a:prstGeom prst="rect">
                <a:avLst/>
              </a:prstGeom>
              <a:solidFill>
                <a:srgbClr val="CCFFFF"/>
              </a:solidFill>
              <a:ln w="9525">
                <a:noFill/>
                <a:miter lim="800000"/>
                <a:headEnd/>
                <a:tailEnd/>
              </a:ln>
              <a:effectLst/>
            </p:spPr>
            <p:txBody>
              <a:bodyPr wrap="square">
                <a:spAutoFit/>
              </a:bodyPr>
              <a:lstStyle/>
              <a:p>
                <a:pPr algn="ctr"/>
                <a:r>
                  <a:rPr lang="en-US" sz="2400" b="1" dirty="0">
                    <a:solidFill>
                      <a:srgbClr val="FF0000"/>
                    </a:solidFill>
                  </a:rPr>
                  <a:t>FM </a:t>
                </a:r>
                <a:r>
                  <a:rPr lang="en-US" sz="2400" b="1" dirty="0" smtClean="0">
                    <a:solidFill>
                      <a:srgbClr val="FF0000"/>
                    </a:solidFill>
                  </a:rPr>
                  <a:t>thresher</a:t>
                </a:r>
                <a:endParaRPr lang="en-US" sz="2400" b="1" dirty="0">
                  <a:solidFill>
                    <a:srgbClr val="FF0000"/>
                  </a:solidFill>
                </a:endParaRPr>
              </a:p>
            </p:txBody>
          </p:sp>
          <p:sp>
            <p:nvSpPr>
              <p:cNvPr id="229396" name="Text Box 20"/>
              <p:cNvSpPr txBox="1">
                <a:spLocks noChangeArrowheads="1"/>
              </p:cNvSpPr>
              <p:nvPr/>
            </p:nvSpPr>
            <p:spPr bwMode="auto">
              <a:xfrm>
                <a:off x="4050" y="4001"/>
                <a:ext cx="1680" cy="291"/>
              </a:xfrm>
              <a:prstGeom prst="rect">
                <a:avLst/>
              </a:prstGeom>
              <a:solidFill>
                <a:srgbClr val="FFC000"/>
              </a:solidFill>
              <a:ln w="9525">
                <a:noFill/>
                <a:miter lim="800000"/>
                <a:headEnd/>
                <a:tailEnd/>
              </a:ln>
              <a:effectLst/>
            </p:spPr>
            <p:txBody>
              <a:bodyPr wrap="square">
                <a:spAutoFit/>
              </a:bodyPr>
              <a:lstStyle/>
              <a:p>
                <a:pPr algn="ctr"/>
                <a:r>
                  <a:rPr lang="en-US" sz="2400" b="1" dirty="0" smtClean="0">
                    <a:solidFill>
                      <a:srgbClr val="FF0000"/>
                    </a:solidFill>
                  </a:rPr>
                  <a:t>Millet de-huller</a:t>
                </a:r>
                <a:endParaRPr lang="en-US" sz="2400" b="1" dirty="0">
                  <a:solidFill>
                    <a:srgbClr val="FF0000"/>
                  </a:solidFill>
                </a:endParaRPr>
              </a:p>
            </p:txBody>
          </p:sp>
        </p:grpSp>
      </p:grpSp>
      <p:sp>
        <p:nvSpPr>
          <p:cNvPr id="19" name="TextBox 18"/>
          <p:cNvSpPr txBox="1"/>
          <p:nvPr/>
        </p:nvSpPr>
        <p:spPr>
          <a:xfrm>
            <a:off x="0" y="0"/>
            <a:ext cx="9144000" cy="707886"/>
          </a:xfrm>
          <a:prstGeom prst="rect">
            <a:avLst/>
          </a:prstGeom>
          <a:solidFill>
            <a:srgbClr val="FFFF00"/>
          </a:solidFill>
        </p:spPr>
        <p:txBody>
          <a:bodyPr wrap="square" rtlCol="0">
            <a:spAutoFit/>
          </a:bodyPr>
          <a:lstStyle/>
          <a:p>
            <a:pPr algn="just"/>
            <a:r>
              <a:rPr lang="en-US" sz="2000" b="1" dirty="0" smtClean="0">
                <a:solidFill>
                  <a:srgbClr val="FF0000"/>
                </a:solidFill>
                <a:latin typeface="Arial Black" pitchFamily="34" charset="0"/>
                <a:cs typeface="Arial" pitchFamily="34" charset="0"/>
              </a:rPr>
              <a:t>Lesson: community-based value addition processing centers represent strategic opportunities for community development..  </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8530" name="Picture 2"/>
          <p:cNvPicPr>
            <a:picLocks noChangeAspect="1" noChangeArrowheads="1"/>
          </p:cNvPicPr>
          <p:nvPr/>
        </p:nvPicPr>
        <p:blipFill>
          <a:blip r:embed="rId3" cstate="print"/>
          <a:srcRect/>
          <a:stretch>
            <a:fillRect/>
          </a:stretch>
        </p:blipFill>
        <p:spPr bwMode="auto">
          <a:xfrm>
            <a:off x="0" y="0"/>
            <a:ext cx="5341938" cy="3565525"/>
          </a:xfrm>
          <a:prstGeom prst="rect">
            <a:avLst/>
          </a:prstGeom>
          <a:noFill/>
          <a:ln w="9525">
            <a:noFill/>
            <a:miter lim="800000"/>
            <a:headEnd/>
            <a:tailEnd/>
          </a:ln>
          <a:effectLst/>
        </p:spPr>
      </p:pic>
      <p:pic>
        <p:nvPicPr>
          <p:cNvPr id="918531" name="Picture 3"/>
          <p:cNvPicPr>
            <a:picLocks noChangeAspect="1" noChangeArrowheads="1"/>
          </p:cNvPicPr>
          <p:nvPr/>
        </p:nvPicPr>
        <p:blipFill>
          <a:blip r:embed="rId4" cstate="print"/>
          <a:srcRect/>
          <a:stretch>
            <a:fillRect/>
          </a:stretch>
        </p:blipFill>
        <p:spPr bwMode="auto">
          <a:xfrm>
            <a:off x="4495800" y="0"/>
            <a:ext cx="4648200" cy="3576638"/>
          </a:xfrm>
          <a:prstGeom prst="rect">
            <a:avLst/>
          </a:prstGeom>
          <a:noFill/>
          <a:ln w="9525">
            <a:noFill/>
            <a:miter lim="800000"/>
            <a:headEnd/>
            <a:tailEnd/>
          </a:ln>
          <a:effectLst/>
        </p:spPr>
      </p:pic>
      <p:pic>
        <p:nvPicPr>
          <p:cNvPr id="918532" name="Picture 4"/>
          <p:cNvPicPr>
            <a:picLocks noChangeAspect="1" noChangeArrowheads="1"/>
          </p:cNvPicPr>
          <p:nvPr/>
        </p:nvPicPr>
        <p:blipFill>
          <a:blip r:embed="rId5" cstate="print"/>
          <a:srcRect/>
          <a:stretch>
            <a:fillRect/>
          </a:stretch>
        </p:blipFill>
        <p:spPr bwMode="auto">
          <a:xfrm>
            <a:off x="0" y="3246438"/>
            <a:ext cx="4495800" cy="3611562"/>
          </a:xfrm>
          <a:prstGeom prst="rect">
            <a:avLst/>
          </a:prstGeom>
          <a:noFill/>
          <a:ln w="9525">
            <a:noFill/>
            <a:miter lim="800000"/>
            <a:headEnd/>
            <a:tailEnd/>
          </a:ln>
          <a:effectLst/>
        </p:spPr>
      </p:pic>
      <p:pic>
        <p:nvPicPr>
          <p:cNvPr id="918533" name="Picture 5"/>
          <p:cNvPicPr>
            <a:picLocks noChangeAspect="1" noChangeArrowheads="1"/>
          </p:cNvPicPr>
          <p:nvPr/>
        </p:nvPicPr>
        <p:blipFill>
          <a:blip r:embed="rId6" cstate="print"/>
          <a:srcRect/>
          <a:stretch>
            <a:fillRect/>
          </a:stretch>
        </p:blipFill>
        <p:spPr bwMode="auto">
          <a:xfrm>
            <a:off x="4495800" y="3276600"/>
            <a:ext cx="4648200" cy="3581400"/>
          </a:xfrm>
          <a:prstGeom prst="rect">
            <a:avLst/>
          </a:prstGeom>
          <a:noFill/>
          <a:ln w="9525">
            <a:noFill/>
            <a:miter lim="800000"/>
            <a:headEnd/>
            <a:tailEnd/>
          </a:ln>
          <a:effectLst/>
        </p:spPr>
      </p:pic>
      <p:sp>
        <p:nvSpPr>
          <p:cNvPr id="7" name="Text Box 5"/>
          <p:cNvSpPr txBox="1">
            <a:spLocks noChangeArrowheads="1"/>
          </p:cNvSpPr>
          <p:nvPr/>
        </p:nvSpPr>
        <p:spPr bwMode="auto">
          <a:xfrm>
            <a:off x="1142976" y="3071810"/>
            <a:ext cx="7286676" cy="514628"/>
          </a:xfrm>
          <a:prstGeom prst="rect">
            <a:avLst/>
          </a:prstGeom>
          <a:solidFill>
            <a:srgbClr val="FFFF66"/>
          </a:solidFill>
          <a:ln w="9525">
            <a:noFill/>
            <a:miter lim="800000"/>
            <a:headEnd/>
            <a:tailEnd/>
          </a:ln>
          <a:effectLst/>
        </p:spPr>
        <p:txBody>
          <a:bodyPr wrap="square">
            <a:spAutoFit/>
          </a:bodyPr>
          <a:lstStyle/>
          <a:p>
            <a:pPr marL="457200" indent="-457200" algn="ctr">
              <a:lnSpc>
                <a:spcPct val="85000"/>
              </a:lnSpc>
            </a:pPr>
            <a:r>
              <a:rPr lang="en-US" sz="3200" b="1" dirty="0" smtClean="0">
                <a:effectLst>
                  <a:outerShdw blurRad="38100" dist="38100" dir="2700000" algn="tl">
                    <a:srgbClr val="000000">
                      <a:alpha val="43137"/>
                    </a:srgbClr>
                  </a:outerShdw>
                </a:effectLst>
                <a:latin typeface="Calibri" pitchFamily="34" charset="0"/>
              </a:rPr>
              <a:t>Bolivia: drudgery in processing quinoa</a:t>
            </a:r>
            <a:endParaRPr lang="en-US" sz="3200" b="1" dirty="0">
              <a:effectLst>
                <a:outerShdw blurRad="38100" dist="38100" dir="2700000" algn="tl">
                  <a:srgbClr val="000000">
                    <a:alpha val="43137"/>
                  </a:srgbClr>
                </a:outerShdw>
              </a:effectLst>
              <a:latin typeface="Calibri" pitchFamily="34" charset="0"/>
            </a:endParaRPr>
          </a:p>
        </p:txBody>
      </p:sp>
      <p:grpSp>
        <p:nvGrpSpPr>
          <p:cNvPr id="2" name="Group 10"/>
          <p:cNvGrpSpPr/>
          <p:nvPr/>
        </p:nvGrpSpPr>
        <p:grpSpPr>
          <a:xfrm>
            <a:off x="0" y="-10529"/>
            <a:ext cx="9156718" cy="6868529"/>
            <a:chOff x="0" y="-10529"/>
            <a:chExt cx="9156718" cy="6868529"/>
          </a:xfrm>
        </p:grpSpPr>
        <p:pic>
          <p:nvPicPr>
            <p:cNvPr id="6" name="Picture 2"/>
            <p:cNvPicPr>
              <a:picLocks noChangeAspect="1" noChangeArrowheads="1"/>
            </p:cNvPicPr>
            <p:nvPr/>
          </p:nvPicPr>
          <p:blipFill>
            <a:blip r:embed="rId7" cstate="print"/>
            <a:srcRect/>
            <a:stretch>
              <a:fillRect/>
            </a:stretch>
          </p:blipFill>
          <p:spPr bwMode="auto">
            <a:xfrm>
              <a:off x="0" y="0"/>
              <a:ext cx="9156718" cy="6858000"/>
            </a:xfrm>
            <a:prstGeom prst="rect">
              <a:avLst/>
            </a:prstGeom>
            <a:noFill/>
          </p:spPr>
        </p:pic>
        <p:sp>
          <p:nvSpPr>
            <p:cNvPr id="9" name="Rectangle 8"/>
            <p:cNvSpPr/>
            <p:nvPr/>
          </p:nvSpPr>
          <p:spPr>
            <a:xfrm>
              <a:off x="0" y="-10529"/>
              <a:ext cx="9144000" cy="1083374"/>
            </a:xfrm>
            <a:prstGeom prst="rect">
              <a:avLst/>
            </a:prstGeom>
            <a:solidFill>
              <a:srgbClr val="FFFF00"/>
            </a:solidFill>
          </p:spPr>
          <p:txBody>
            <a:bodyPr wrap="square">
              <a:spAutoFit/>
            </a:bodyPr>
            <a:lstStyle/>
            <a:p>
              <a:pPr lvl="0" fontAlgn="auto">
                <a:lnSpc>
                  <a:spcPct val="115000"/>
                </a:lnSpc>
                <a:spcBef>
                  <a:spcPts val="0"/>
                </a:spcBef>
                <a:spcAft>
                  <a:spcPts val="0"/>
                </a:spcAft>
                <a:buFont typeface="Wingdings" pitchFamily="2" charset="2"/>
                <a:buChar char="Ø"/>
              </a:pPr>
              <a:r>
                <a:rPr lang="es-BO" sz="2800" b="1" dirty="0" err="1" smtClean="0">
                  <a:latin typeface="Calibri"/>
                  <a:ea typeface="Times New Roman"/>
                  <a:cs typeface="Times New Roman"/>
                </a:rPr>
                <a:t>Greater</a:t>
              </a:r>
              <a:r>
                <a:rPr lang="es-BO" sz="2800" b="1" dirty="0" smtClean="0">
                  <a:latin typeface="Calibri"/>
                  <a:ea typeface="Times New Roman"/>
                  <a:cs typeface="Times New Roman"/>
                </a:rPr>
                <a:t> </a:t>
              </a:r>
              <a:r>
                <a:rPr lang="es-BO" sz="2800" b="1" dirty="0" err="1" smtClean="0">
                  <a:latin typeface="Calibri"/>
                  <a:ea typeface="Times New Roman"/>
                  <a:cs typeface="Times New Roman"/>
                </a:rPr>
                <a:t>efficiency</a:t>
              </a:r>
              <a:r>
                <a:rPr lang="es-BO" sz="2800" b="1" dirty="0" smtClean="0">
                  <a:latin typeface="Calibri"/>
                  <a:ea typeface="Times New Roman"/>
                  <a:cs typeface="Times New Roman"/>
                </a:rPr>
                <a:t> in de-</a:t>
              </a:r>
              <a:r>
                <a:rPr lang="es-BO" sz="2800" b="1" dirty="0" err="1" smtClean="0">
                  <a:latin typeface="Calibri"/>
                  <a:ea typeface="Times New Roman"/>
                  <a:cs typeface="Times New Roman"/>
                </a:rPr>
                <a:t>saponification</a:t>
              </a:r>
              <a:r>
                <a:rPr lang="es-BO" sz="2800" b="1" dirty="0" smtClean="0">
                  <a:latin typeface="Calibri"/>
                  <a:ea typeface="Times New Roman"/>
                  <a:cs typeface="Times New Roman"/>
                </a:rPr>
                <a:t> (</a:t>
              </a:r>
              <a:r>
                <a:rPr lang="es-BO" sz="2800" b="1" dirty="0" err="1" smtClean="0">
                  <a:latin typeface="Calibri"/>
                  <a:ea typeface="Times New Roman"/>
                  <a:cs typeface="Times New Roman"/>
                </a:rPr>
                <a:t>from</a:t>
              </a:r>
              <a:r>
                <a:rPr lang="es-BO" sz="2800" b="1" dirty="0" smtClean="0">
                  <a:latin typeface="Calibri"/>
                  <a:ea typeface="Times New Roman"/>
                  <a:cs typeface="Times New Roman"/>
                </a:rPr>
                <a:t> 1-4 hrs </a:t>
              </a:r>
              <a:r>
                <a:rPr lang="es-BO" sz="2800" b="1" dirty="0" err="1" smtClean="0">
                  <a:latin typeface="Calibri"/>
                  <a:ea typeface="Times New Roman"/>
                  <a:cs typeface="Times New Roman"/>
                </a:rPr>
                <a:t>to</a:t>
              </a:r>
              <a:r>
                <a:rPr lang="es-BO" sz="2800" b="1" dirty="0" smtClean="0">
                  <a:latin typeface="Calibri"/>
                  <a:ea typeface="Times New Roman"/>
                  <a:cs typeface="Times New Roman"/>
                </a:rPr>
                <a:t> </a:t>
              </a:r>
              <a:r>
                <a:rPr lang="es-BO" sz="2800" b="1" dirty="0" err="1" smtClean="0">
                  <a:latin typeface="Calibri"/>
                  <a:ea typeface="Times New Roman"/>
                  <a:cs typeface="Times New Roman"/>
                </a:rPr>
                <a:t>just</a:t>
              </a:r>
              <a:r>
                <a:rPr lang="es-BO" sz="2800" b="1" dirty="0" smtClean="0">
                  <a:latin typeface="Calibri"/>
                  <a:ea typeface="Times New Roman"/>
                  <a:cs typeface="Times New Roman"/>
                </a:rPr>
                <a:t> 7 minutes!) </a:t>
              </a: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251520" y="116632"/>
            <a:ext cx="7488832" cy="1200329"/>
          </a:xfrm>
          <a:prstGeom prst="rect">
            <a:avLst/>
          </a:prstGeom>
          <a:solidFill>
            <a:srgbClr val="FFFF00"/>
          </a:solidFill>
          <a:ln w="9525">
            <a:noFill/>
            <a:miter lim="800000"/>
            <a:headEnd/>
            <a:tailEnd/>
          </a:ln>
          <a:effectLst/>
        </p:spPr>
        <p:txBody>
          <a:bodyPr wrap="square" anchor="ctr">
            <a:spAutoFit/>
          </a:bodyPr>
          <a:lstStyle/>
          <a:p>
            <a:pPr algn="just" eaLnBrk="0" hangingPunct="0"/>
            <a:r>
              <a:rPr lang="en-US" sz="2400" b="1" dirty="0" smtClean="0">
                <a:solidFill>
                  <a:srgbClr val="3333FF"/>
                </a:solidFill>
                <a:latin typeface="Calibri" pitchFamily="34" charset="0"/>
              </a:rPr>
              <a:t>More profitable food items from NUS! </a:t>
            </a:r>
            <a:r>
              <a:rPr lang="en-US" sz="2400" b="1" dirty="0" smtClean="0">
                <a:solidFill>
                  <a:srgbClr val="FF0000"/>
                </a:solidFill>
                <a:latin typeface="Calibri" pitchFamily="34" charset="0"/>
              </a:rPr>
              <a:t>Lesson: ample scope for scaling up successful enterprises started in project sites  </a:t>
            </a:r>
            <a:endParaRPr lang="en-US" sz="2400" b="1" dirty="0">
              <a:solidFill>
                <a:srgbClr val="FF0000"/>
              </a:solidFill>
              <a:latin typeface="Calibri" pitchFamily="34" charset="0"/>
            </a:endParaRPr>
          </a:p>
        </p:txBody>
      </p:sp>
      <p:graphicFrame>
        <p:nvGraphicFramePr>
          <p:cNvPr id="90258" name="Group 146"/>
          <p:cNvGraphicFramePr>
            <a:graphicFrameLocks noGrp="1"/>
          </p:cNvGraphicFramePr>
          <p:nvPr/>
        </p:nvGraphicFramePr>
        <p:xfrm>
          <a:off x="780881" y="1644990"/>
          <a:ext cx="7434457" cy="4998720"/>
        </p:xfrm>
        <a:graphic>
          <a:graphicData uri="http://schemas.openxmlformats.org/drawingml/2006/table">
            <a:tbl>
              <a:tblPr/>
              <a:tblGrid>
                <a:gridCol w="2050824"/>
                <a:gridCol w="946267"/>
                <a:gridCol w="1085424"/>
                <a:gridCol w="1045417"/>
                <a:gridCol w="1104557"/>
                <a:gridCol w="1201968"/>
              </a:tblGrid>
              <a:tr h="4572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cs typeface="Times New Roman" pitchFamily="18" charset="0"/>
                        </a:rPr>
                        <a:t>Name of the product</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Quantity</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cs typeface="Times New Roman" pitchFamily="18" charset="0"/>
                        </a:rPr>
                        <a:t>Cost of prod. (Rs.)</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cs typeface="Times New Roman" pitchFamily="18" charset="0"/>
                        </a:rPr>
                        <a:t>Selling price (Rs.)</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cs typeface="Times New Roman" pitchFamily="18" charset="0"/>
                        </a:rPr>
                        <a:t>Total income Rs</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cs typeface="Times New Roman" pitchFamily="18" charset="0"/>
                        </a:rPr>
                        <a:t>Profit %</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Polished foxtail millet </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 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34</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40/Kg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40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cs typeface="Times New Roman" pitchFamily="18" charset="0"/>
                        </a:rPr>
                        <a:t>17.64</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Polished little millet</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 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34</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40/Kg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40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17.64</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Diabetic mix</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 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cs typeface="Times New Roman" pitchFamily="18" charset="0"/>
                        </a:rPr>
                        <a:t>80</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100/Kg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100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25.00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Bisibelebath mix</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 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90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100/Kg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100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11.11</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smtClean="0">
                          <a:ln>
                            <a:noFill/>
                          </a:ln>
                          <a:solidFill>
                            <a:srgbClr val="000000"/>
                          </a:solidFill>
                          <a:effectLst/>
                          <a:latin typeface="Arial" pitchFamily="34" charset="0"/>
                          <a:cs typeface="Times New Roman" pitchFamily="18" charset="0"/>
                        </a:rPr>
                        <a:t>Kusubi</a:t>
                      </a:r>
                      <a:r>
                        <a:rPr kumimoji="0" lang="en-US" sz="1400" b="1" i="0" u="none" strike="noStrike" cap="none" normalizeH="0" baseline="0" smtClean="0">
                          <a:ln>
                            <a:noFill/>
                          </a:ln>
                          <a:solidFill>
                            <a:srgbClr val="000000"/>
                          </a:solidFill>
                          <a:effectLst/>
                          <a:latin typeface="Arial" pitchFamily="34" charset="0"/>
                          <a:cs typeface="Times New Roman" pitchFamily="18" charset="0"/>
                        </a:rPr>
                        <a:t> savi rice mix </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 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60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100/Kg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100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40.00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Ragi Malt </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 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65</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100/Kg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100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54.00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0000"/>
                          </a:solidFill>
                          <a:effectLst/>
                          <a:latin typeface="Arial" pitchFamily="34" charset="0"/>
                          <a:cs typeface="Times New Roman" pitchFamily="18" charset="0"/>
                        </a:rPr>
                        <a:t>Ragi Malt Drink</a:t>
                      </a:r>
                      <a:endParaRPr kumimoji="0" lang="en-US" sz="1400" b="1" i="0" u="none" strike="noStrike" cap="none" normalizeH="0" baseline="0" smtClean="0">
                        <a:ln>
                          <a:noFill/>
                        </a:ln>
                        <a:solidFill>
                          <a:srgbClr val="FF0000"/>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0000"/>
                          </a:solidFill>
                          <a:effectLst/>
                          <a:latin typeface="Arial" pitchFamily="34" charset="0"/>
                          <a:cs typeface="Times New Roman" pitchFamily="18" charset="0"/>
                        </a:rPr>
                        <a:t>500 ml</a:t>
                      </a:r>
                      <a:endParaRPr kumimoji="0" lang="en-US" sz="1400" b="1" i="0" u="none" strike="noStrike" cap="none" normalizeH="0" baseline="0" smtClean="0">
                        <a:ln>
                          <a:noFill/>
                        </a:ln>
                        <a:solidFill>
                          <a:srgbClr val="FF0000"/>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0000"/>
                          </a:solidFill>
                          <a:effectLst/>
                          <a:latin typeface="Arial" pitchFamily="34" charset="0"/>
                          <a:cs typeface="Times New Roman" pitchFamily="18" charset="0"/>
                        </a:rPr>
                        <a:t>106</a:t>
                      </a:r>
                      <a:endParaRPr kumimoji="0" lang="en-US" sz="1400" b="1" i="0" u="none" strike="noStrike" cap="none" normalizeH="0" baseline="0" smtClean="0">
                        <a:ln>
                          <a:noFill/>
                        </a:ln>
                        <a:solidFill>
                          <a:srgbClr val="FF0000"/>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0000"/>
                          </a:solidFill>
                          <a:effectLst/>
                          <a:latin typeface="Arial" pitchFamily="34" charset="0"/>
                          <a:cs typeface="Times New Roman" pitchFamily="18" charset="0"/>
                        </a:rPr>
                        <a:t>3/100 ml </a:t>
                      </a:r>
                      <a:endParaRPr kumimoji="0" lang="en-US" sz="1400" b="1" i="0" u="none" strike="noStrike" cap="none" normalizeH="0" baseline="0" smtClean="0">
                        <a:ln>
                          <a:noFill/>
                        </a:ln>
                        <a:solidFill>
                          <a:srgbClr val="FF0000"/>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0000"/>
                          </a:solidFill>
                          <a:effectLst/>
                          <a:latin typeface="Arial" pitchFamily="34" charset="0"/>
                          <a:cs typeface="Times New Roman" pitchFamily="18" charset="0"/>
                        </a:rPr>
                        <a:t>150</a:t>
                      </a:r>
                      <a:endParaRPr kumimoji="0" lang="en-US" sz="1400" b="1" i="0" u="none" strike="noStrike" cap="none" normalizeH="0" baseline="0" smtClean="0">
                        <a:ln>
                          <a:noFill/>
                        </a:ln>
                        <a:solidFill>
                          <a:srgbClr val="FF0000"/>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itchFamily="34" charset="0"/>
                          <a:cs typeface="Times New Roman" pitchFamily="18" charset="0"/>
                        </a:rPr>
                        <a:t>68.00</a:t>
                      </a:r>
                      <a:endParaRPr kumimoji="0" lang="en-US" sz="1400" b="1" i="0" u="none" strike="noStrike" cap="none" normalizeH="0" baseline="0" dirty="0" smtClean="0">
                        <a:ln>
                          <a:noFill/>
                        </a:ln>
                        <a:solidFill>
                          <a:srgbClr val="FF0000"/>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0000"/>
                          </a:solidFill>
                          <a:effectLst/>
                          <a:latin typeface="Arial" pitchFamily="34" charset="0"/>
                          <a:cs typeface="Times New Roman" pitchFamily="18" charset="0"/>
                        </a:rPr>
                        <a:t>Savi Paddu</a:t>
                      </a:r>
                      <a:endParaRPr kumimoji="0" lang="en-US" sz="1400" b="1" i="0" u="none" strike="noStrike" cap="none" normalizeH="0" baseline="0" smtClean="0">
                        <a:ln>
                          <a:noFill/>
                        </a:ln>
                        <a:solidFill>
                          <a:srgbClr val="FF0000"/>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0000"/>
                          </a:solidFill>
                          <a:effectLst/>
                          <a:latin typeface="Arial" pitchFamily="34" charset="0"/>
                          <a:cs typeface="Times New Roman" pitchFamily="18" charset="0"/>
                        </a:rPr>
                        <a:t>100 nos</a:t>
                      </a:r>
                      <a:endParaRPr kumimoji="0" lang="en-US" sz="1400" b="1" i="0" u="none" strike="noStrike" cap="none" normalizeH="0" baseline="0" smtClean="0">
                        <a:ln>
                          <a:noFill/>
                        </a:ln>
                        <a:solidFill>
                          <a:srgbClr val="FF0000"/>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0000"/>
                          </a:solidFill>
                          <a:effectLst/>
                          <a:latin typeface="Arial" pitchFamily="34" charset="0"/>
                          <a:cs typeface="Times New Roman" pitchFamily="18" charset="0"/>
                        </a:rPr>
                        <a:t>70</a:t>
                      </a:r>
                      <a:endParaRPr kumimoji="0" lang="en-US" sz="1400" b="1" i="0" u="none" strike="noStrike" cap="none" normalizeH="0" baseline="0" smtClean="0">
                        <a:ln>
                          <a:noFill/>
                        </a:ln>
                        <a:solidFill>
                          <a:srgbClr val="FF0000"/>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0000"/>
                          </a:solidFill>
                          <a:effectLst/>
                          <a:latin typeface="Arial" pitchFamily="34" charset="0"/>
                          <a:cs typeface="Times New Roman" pitchFamily="18" charset="0"/>
                        </a:rPr>
                        <a:t>5/4 nos</a:t>
                      </a:r>
                      <a:endParaRPr kumimoji="0" lang="en-US" sz="1400" b="1" i="0" u="none" strike="noStrike" cap="none" normalizeH="0" baseline="0" smtClean="0">
                        <a:ln>
                          <a:noFill/>
                        </a:ln>
                        <a:solidFill>
                          <a:srgbClr val="FF0000"/>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0000"/>
                          </a:solidFill>
                          <a:effectLst/>
                          <a:latin typeface="Arial" pitchFamily="34" charset="0"/>
                          <a:cs typeface="Times New Roman" pitchFamily="18" charset="0"/>
                        </a:rPr>
                        <a:t>125</a:t>
                      </a:r>
                      <a:endParaRPr kumimoji="0" lang="en-US" sz="1400" b="1" i="0" u="none" strike="noStrike" cap="none" normalizeH="0" baseline="0" smtClean="0">
                        <a:ln>
                          <a:noFill/>
                        </a:ln>
                        <a:solidFill>
                          <a:srgbClr val="FF0000"/>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itchFamily="34" charset="0"/>
                          <a:cs typeface="Times New Roman" pitchFamily="18" charset="0"/>
                        </a:rPr>
                        <a:t>78.00</a:t>
                      </a:r>
                      <a:endParaRPr kumimoji="0" lang="en-US" sz="1400" b="1" i="0" u="none" strike="noStrike" cap="none" normalizeH="0" baseline="0" dirty="0" smtClean="0">
                        <a:ln>
                          <a:noFill/>
                        </a:ln>
                        <a:solidFill>
                          <a:srgbClr val="FF0000"/>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Biscuits/Muffins </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4 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200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80/Kg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320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33.00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Savi Chakkali</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1.2kg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85</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100/Kg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120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41.17</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Savi Shevu</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1.2kg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85</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100/Kg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120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41.17</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rgbClr val="000000"/>
                          </a:solidFill>
                          <a:effectLst/>
                          <a:latin typeface="Arial" pitchFamily="34" charset="0"/>
                          <a:cs typeface="Times New Roman" pitchFamily="18" charset="0"/>
                        </a:rPr>
                        <a:t>Tengalu</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1.2kg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85</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100/Kg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118</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38.82</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cs typeface="Times New Roman" pitchFamily="18" charset="0"/>
                        </a:rPr>
                        <a:t>Little millet </a:t>
                      </a:r>
                      <a:r>
                        <a:rPr kumimoji="0" lang="en-US" sz="1400" b="1" i="0" u="none" strike="noStrike" cap="none" normalizeH="0" baseline="0" dirty="0" err="1" smtClean="0">
                          <a:ln>
                            <a:noFill/>
                          </a:ln>
                          <a:solidFill>
                            <a:srgbClr val="000000"/>
                          </a:solidFill>
                          <a:effectLst/>
                          <a:latin typeface="Arial" pitchFamily="34" charset="0"/>
                          <a:cs typeface="Times New Roman" pitchFamily="18" charset="0"/>
                        </a:rPr>
                        <a:t>papad</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200 nos</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150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200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200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50%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rgbClr val="000000"/>
                          </a:solidFill>
                          <a:effectLst/>
                          <a:latin typeface="Arial" pitchFamily="34" charset="0"/>
                          <a:cs typeface="Times New Roman" pitchFamily="18" charset="0"/>
                        </a:rPr>
                        <a:t>Besan</a:t>
                      </a:r>
                      <a:r>
                        <a:rPr kumimoji="0" lang="en-US" sz="1400" b="1" i="0" u="none" strike="noStrike" cap="none" normalizeH="0" baseline="0" dirty="0" smtClean="0">
                          <a:ln>
                            <a:noFill/>
                          </a:ln>
                          <a:solidFill>
                            <a:srgbClr val="000000"/>
                          </a:solidFill>
                          <a:effectLst/>
                          <a:latin typeface="Arial" pitchFamily="34" charset="0"/>
                          <a:cs typeface="Times New Roman" pitchFamily="18" charset="0"/>
                        </a:rPr>
                        <a:t> </a:t>
                      </a:r>
                      <a:r>
                        <a:rPr kumimoji="0" lang="en-US" sz="1400" b="1" i="0" u="none" strike="noStrike" cap="none" normalizeH="0" baseline="0" dirty="0" err="1" smtClean="0">
                          <a:ln>
                            <a:noFill/>
                          </a:ln>
                          <a:solidFill>
                            <a:srgbClr val="000000"/>
                          </a:solidFill>
                          <a:effectLst/>
                          <a:latin typeface="Arial" pitchFamily="34" charset="0"/>
                          <a:cs typeface="Times New Roman" pitchFamily="18" charset="0"/>
                        </a:rPr>
                        <a:t>Laddu</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1.250 Kg</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80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Times New Roman" pitchFamily="18" charset="0"/>
                        </a:rPr>
                        <a:t>160</a:t>
                      </a:r>
                      <a:endParaRPr kumimoji="0" lang="en-US"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cs typeface="Times New Roman" pitchFamily="18" charset="0"/>
                        </a:rPr>
                        <a:t>200</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cs typeface="Times New Roman" pitchFamily="18" charset="0"/>
                        </a:rPr>
                        <a:t>150%</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a:stretch>
            <a:fillRect/>
          </a:stretch>
        </p:blipFill>
        <p:spPr bwMode="auto">
          <a:xfrm>
            <a:off x="971600" y="1772816"/>
            <a:ext cx="7429552" cy="4652851"/>
          </a:xfrm>
          <a:prstGeom prst="rect">
            <a:avLst/>
          </a:prstGeom>
          <a:noFill/>
          <a:ln w="9525">
            <a:noFill/>
            <a:miter lim="800000"/>
            <a:headEnd/>
            <a:tailEnd/>
          </a:ln>
          <a:effectLst/>
        </p:spPr>
      </p:pic>
      <p:sp>
        <p:nvSpPr>
          <p:cNvPr id="5" name="Text Box 3"/>
          <p:cNvSpPr txBox="1">
            <a:spLocks noChangeArrowheads="1"/>
          </p:cNvSpPr>
          <p:nvPr/>
        </p:nvSpPr>
        <p:spPr bwMode="auto">
          <a:xfrm>
            <a:off x="214282" y="500042"/>
            <a:ext cx="8001024" cy="584775"/>
          </a:xfrm>
          <a:prstGeom prst="rect">
            <a:avLst/>
          </a:prstGeom>
          <a:noFill/>
          <a:ln w="9525">
            <a:noFill/>
            <a:miter lim="800000"/>
            <a:headEnd/>
            <a:tailEnd/>
          </a:ln>
          <a:effectLst/>
        </p:spPr>
        <p:txBody>
          <a:bodyPr wrap="square">
            <a:spAutoFit/>
          </a:bodyPr>
          <a:lstStyle/>
          <a:p>
            <a:pPr algn="ctr">
              <a:spcBef>
                <a:spcPct val="50000"/>
              </a:spcBef>
              <a:defRPr/>
            </a:pPr>
            <a:r>
              <a:rPr lang="es-BO" sz="3200" b="1" dirty="0" smtClean="0">
                <a:effectLst>
                  <a:outerShdw blurRad="38100" dist="38100" dir="2700000" algn="tl">
                    <a:srgbClr val="000000">
                      <a:alpha val="43137"/>
                    </a:srgbClr>
                  </a:outerShdw>
                </a:effectLst>
                <a:latin typeface="Calibri" pitchFamily="34" charset="0"/>
              </a:rPr>
              <a:t> Lead </a:t>
            </a:r>
            <a:r>
              <a:rPr lang="es-BO" sz="3200" b="1" dirty="0" err="1" smtClean="0">
                <a:effectLst>
                  <a:outerShdw blurRad="38100" dist="38100" dir="2700000" algn="tl">
                    <a:srgbClr val="000000">
                      <a:alpha val="43137"/>
                    </a:srgbClr>
                  </a:outerShdw>
                </a:effectLst>
                <a:latin typeface="Calibri" pitchFamily="34" charset="0"/>
              </a:rPr>
              <a:t>contamination</a:t>
            </a:r>
            <a:r>
              <a:rPr lang="es-BO" sz="3200" b="1" dirty="0" smtClean="0">
                <a:effectLst>
                  <a:outerShdw blurRad="38100" dist="38100" dir="2700000" algn="tl">
                    <a:srgbClr val="000000">
                      <a:alpha val="43137"/>
                    </a:srgbClr>
                  </a:outerShdw>
                </a:effectLst>
                <a:latin typeface="Calibri" pitchFamily="34" charset="0"/>
              </a:rPr>
              <a:t> in </a:t>
            </a:r>
            <a:r>
              <a:rPr lang="es-BO" sz="3200" b="1" dirty="0" err="1" smtClean="0">
                <a:effectLst>
                  <a:outerShdw blurRad="38100" dist="38100" dir="2700000" algn="tl">
                    <a:srgbClr val="000000">
                      <a:alpha val="43137"/>
                    </a:srgbClr>
                  </a:outerShdw>
                </a:effectLst>
                <a:latin typeface="Calibri" pitchFamily="34" charset="0"/>
              </a:rPr>
              <a:t>popped</a:t>
            </a:r>
            <a:r>
              <a:rPr lang="es-BO" sz="3200" b="1" dirty="0" smtClean="0">
                <a:effectLst>
                  <a:outerShdw blurRad="38100" dist="38100" dir="2700000" algn="tl">
                    <a:srgbClr val="000000">
                      <a:alpha val="43137"/>
                    </a:srgbClr>
                  </a:outerShdw>
                </a:effectLst>
                <a:latin typeface="Calibri" pitchFamily="34" charset="0"/>
              </a:rPr>
              <a:t> </a:t>
            </a:r>
            <a:r>
              <a:rPr lang="es-BO" sz="3200" b="1" dirty="0" err="1" smtClean="0">
                <a:effectLst>
                  <a:outerShdw blurRad="38100" dist="38100" dir="2700000" algn="tl">
                    <a:srgbClr val="000000">
                      <a:alpha val="43137"/>
                    </a:srgbClr>
                  </a:outerShdw>
                </a:effectLst>
                <a:latin typeface="Calibri" pitchFamily="34" charset="0"/>
              </a:rPr>
              <a:t>grains</a:t>
            </a:r>
            <a:r>
              <a:rPr lang="es-BO" sz="3200" b="1" dirty="0" smtClean="0">
                <a:effectLst>
                  <a:outerShdw blurRad="38100" dist="38100" dir="2700000" algn="tl">
                    <a:srgbClr val="000000">
                      <a:alpha val="43137"/>
                    </a:srgbClr>
                  </a:outerShdw>
                </a:effectLst>
                <a:latin typeface="Calibri" pitchFamily="34" charset="0"/>
              </a:rPr>
              <a:t> </a:t>
            </a:r>
            <a:endParaRPr lang="es-BO" sz="3200" b="1" dirty="0">
              <a:effectLst>
                <a:outerShdw blurRad="38100" dist="38100" dir="2700000" algn="tl">
                  <a:srgbClr val="000000">
                    <a:alpha val="43137"/>
                  </a:srgbClr>
                </a:outerShdw>
              </a:effectLst>
              <a:latin typeface="Calibri" pitchFamily="34" charset="0"/>
            </a:endParaRPr>
          </a:p>
        </p:txBody>
      </p:sp>
      <p:sp>
        <p:nvSpPr>
          <p:cNvPr id="6" name="TextBox 5"/>
          <p:cNvSpPr txBox="1"/>
          <p:nvPr/>
        </p:nvSpPr>
        <p:spPr>
          <a:xfrm>
            <a:off x="6278984" y="4077072"/>
            <a:ext cx="1944216" cy="400110"/>
          </a:xfrm>
          <a:prstGeom prst="rect">
            <a:avLst/>
          </a:prstGeom>
          <a:solidFill>
            <a:schemeClr val="bg1"/>
          </a:solidFill>
        </p:spPr>
        <p:txBody>
          <a:bodyPr wrap="square" rtlCol="0">
            <a:spAutoFit/>
          </a:bodyPr>
          <a:lstStyle/>
          <a:p>
            <a:r>
              <a:rPr lang="en-US" dirty="0" smtClean="0"/>
              <a:t>Re-designed technology</a:t>
            </a:r>
          </a:p>
          <a:p>
            <a:r>
              <a:rPr lang="en-US" dirty="0" smtClean="0"/>
              <a:t> </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1"/>
          <p:cNvPicPr preferRelativeResize="0">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14414" y="1714488"/>
            <a:ext cx="2571768" cy="1857388"/>
          </a:xfrm>
          <a:prstGeom prst="rect">
            <a:avLst/>
          </a:prstGeom>
          <a:noFill/>
          <a:ln w="9525">
            <a:noFill/>
            <a:miter lim="800000"/>
            <a:headEnd/>
            <a:tailEnd/>
          </a:ln>
        </p:spPr>
      </p:pic>
      <p:pic>
        <p:nvPicPr>
          <p:cNvPr id="20484" name="Picture 4" descr="3"/>
          <p:cNvPicPr preferRelativeResize="0">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26717" y="4410100"/>
            <a:ext cx="2590824" cy="1804982"/>
          </a:xfrm>
          <a:prstGeom prst="rect">
            <a:avLst/>
          </a:prstGeom>
          <a:noFill/>
          <a:ln w="9525">
            <a:noFill/>
            <a:miter lim="800000"/>
            <a:headEnd/>
            <a:tailEnd/>
          </a:ln>
        </p:spPr>
      </p:pic>
      <p:sp>
        <p:nvSpPr>
          <p:cNvPr id="20486" name="TextBox 7"/>
          <p:cNvSpPr txBox="1">
            <a:spLocks noChangeArrowheads="1"/>
          </p:cNvSpPr>
          <p:nvPr/>
        </p:nvSpPr>
        <p:spPr bwMode="auto">
          <a:xfrm>
            <a:off x="1285852" y="3571876"/>
            <a:ext cx="2273764" cy="584775"/>
          </a:xfrm>
          <a:prstGeom prst="rect">
            <a:avLst/>
          </a:prstGeom>
          <a:noFill/>
          <a:ln w="9525">
            <a:noFill/>
            <a:miter lim="800000"/>
            <a:headEnd/>
            <a:tailEnd/>
          </a:ln>
        </p:spPr>
        <p:txBody>
          <a:bodyPr wrap="none">
            <a:spAutoFit/>
          </a:bodyPr>
          <a:lstStyle/>
          <a:p>
            <a:pPr algn="ctr"/>
            <a:r>
              <a:rPr lang="en-US" sz="1600" dirty="0"/>
              <a:t>Traditional “</a:t>
            </a:r>
            <a:r>
              <a:rPr lang="en-US" sz="1600" dirty="0" err="1"/>
              <a:t>expansors</a:t>
            </a:r>
            <a:r>
              <a:rPr lang="en-US" sz="1600" dirty="0"/>
              <a:t>”</a:t>
            </a:r>
          </a:p>
          <a:p>
            <a:pPr algn="ctr"/>
            <a:r>
              <a:rPr lang="en-US" sz="1600" dirty="0"/>
              <a:t>type “batch”</a:t>
            </a:r>
          </a:p>
        </p:txBody>
      </p:sp>
      <p:sp>
        <p:nvSpPr>
          <p:cNvPr id="20487" name="TextBox 8"/>
          <p:cNvSpPr txBox="1">
            <a:spLocks noChangeArrowheads="1"/>
          </p:cNvSpPr>
          <p:nvPr/>
        </p:nvSpPr>
        <p:spPr bwMode="auto">
          <a:xfrm>
            <a:off x="1764149" y="6233718"/>
            <a:ext cx="1848584" cy="338554"/>
          </a:xfrm>
          <a:prstGeom prst="rect">
            <a:avLst/>
          </a:prstGeom>
          <a:noFill/>
          <a:ln w="9525">
            <a:noFill/>
            <a:miter lim="800000"/>
            <a:headEnd/>
            <a:tailEnd/>
          </a:ln>
        </p:spPr>
        <p:txBody>
          <a:bodyPr wrap="none">
            <a:spAutoFit/>
          </a:bodyPr>
          <a:lstStyle/>
          <a:p>
            <a:pPr algn="ctr"/>
            <a:r>
              <a:rPr lang="en-US" sz="1600" dirty="0" smtClean="0"/>
              <a:t>Modified machine </a:t>
            </a:r>
            <a:endParaRPr lang="en-US" sz="1600" dirty="0"/>
          </a:p>
        </p:txBody>
      </p:sp>
      <p:sp>
        <p:nvSpPr>
          <p:cNvPr id="20488" name="TextBox 9"/>
          <p:cNvSpPr txBox="1">
            <a:spLocks noChangeArrowheads="1"/>
          </p:cNvSpPr>
          <p:nvPr/>
        </p:nvSpPr>
        <p:spPr bwMode="auto">
          <a:xfrm>
            <a:off x="3898485" y="6215082"/>
            <a:ext cx="1816523" cy="338554"/>
          </a:xfrm>
          <a:prstGeom prst="rect">
            <a:avLst/>
          </a:prstGeom>
          <a:noFill/>
          <a:ln w="9525">
            <a:noFill/>
            <a:miter lim="800000"/>
            <a:headEnd/>
            <a:tailEnd/>
          </a:ln>
        </p:spPr>
        <p:txBody>
          <a:bodyPr wrap="none">
            <a:spAutoFit/>
          </a:bodyPr>
          <a:lstStyle/>
          <a:p>
            <a:r>
              <a:rPr lang="en-US" sz="1600" dirty="0" smtClean="0"/>
              <a:t>Lid made of </a:t>
            </a:r>
            <a:r>
              <a:rPr lang="en-US" sz="1600" dirty="0" err="1" smtClean="0"/>
              <a:t>teflon</a:t>
            </a:r>
            <a:endParaRPr lang="en-US" dirty="0"/>
          </a:p>
        </p:txBody>
      </p:sp>
      <p:sp>
        <p:nvSpPr>
          <p:cNvPr id="20489" name="Rectangle 10"/>
          <p:cNvSpPr>
            <a:spLocks noChangeArrowheads="1"/>
          </p:cNvSpPr>
          <p:nvPr/>
        </p:nvSpPr>
        <p:spPr bwMode="auto">
          <a:xfrm>
            <a:off x="3714744" y="3538285"/>
            <a:ext cx="2357454" cy="584775"/>
          </a:xfrm>
          <a:prstGeom prst="rect">
            <a:avLst/>
          </a:prstGeom>
          <a:noFill/>
          <a:ln w="9525">
            <a:noFill/>
            <a:miter lim="800000"/>
            <a:headEnd/>
            <a:tailEnd/>
          </a:ln>
        </p:spPr>
        <p:txBody>
          <a:bodyPr wrap="square">
            <a:spAutoFit/>
          </a:bodyPr>
          <a:lstStyle/>
          <a:p>
            <a:r>
              <a:rPr lang="en-US" sz="1600" dirty="0" smtClean="0"/>
              <a:t>Details of lid covered with lead</a:t>
            </a:r>
            <a:endParaRPr lang="en-US" sz="1600" dirty="0"/>
          </a:p>
        </p:txBody>
      </p:sp>
      <p:pic>
        <p:nvPicPr>
          <p:cNvPr id="10" name="Picture 6"/>
          <p:cNvPicPr>
            <a:picLocks noGrp="1" noChangeAspect="1" noChangeArrowheads="1"/>
          </p:cNvPicPr>
          <p:nvPr>
            <p:ph sz="half" idx="4294967295"/>
          </p:nvPr>
        </p:nvPicPr>
        <p:blipFill>
          <a:blip r:embed="rId4" cstate="email">
            <a:extLst>
              <a:ext uri="{28A0092B-C50C-407E-A947-70E740481C1C}">
                <a14:useLocalDpi xmlns:a14="http://schemas.microsoft.com/office/drawing/2010/main"/>
              </a:ext>
            </a:extLst>
          </a:blip>
          <a:srcRect/>
          <a:stretch>
            <a:fillRect/>
          </a:stretch>
        </p:blipFill>
        <p:spPr>
          <a:xfrm>
            <a:off x="3786183" y="1714488"/>
            <a:ext cx="1914562" cy="1857388"/>
          </a:xfrm>
        </p:spPr>
      </p:pic>
      <p:pic>
        <p:nvPicPr>
          <p:cNvPr id="11" name="Content Placeholder 10"/>
          <p:cNvPicPr>
            <a:picLocks noGrp="1" noChangeAspect="1" noChangeArrowheads="1"/>
          </p:cNvPicPr>
          <p:nvPr>
            <p:ph sz="quarter" idx="4294967295"/>
          </p:nvPr>
        </p:nvPicPr>
        <p:blipFill>
          <a:blip r:embed="rId5" cstate="email">
            <a:extLst>
              <a:ext uri="{28A0092B-C50C-407E-A947-70E740481C1C}">
                <a14:useLocalDpi xmlns:a14="http://schemas.microsoft.com/office/drawing/2010/main"/>
              </a:ext>
            </a:extLst>
          </a:blip>
          <a:srcRect/>
          <a:stretch>
            <a:fillRect/>
          </a:stretch>
        </p:blipFill>
        <p:spPr>
          <a:xfrm>
            <a:off x="3898485" y="4408811"/>
            <a:ext cx="1714512" cy="1806271"/>
          </a:xfrm>
        </p:spPr>
      </p:pic>
      <p:sp>
        <p:nvSpPr>
          <p:cNvPr id="13" name="Text Box 3"/>
          <p:cNvSpPr txBox="1">
            <a:spLocks noChangeArrowheads="1"/>
          </p:cNvSpPr>
          <p:nvPr/>
        </p:nvSpPr>
        <p:spPr bwMode="auto">
          <a:xfrm>
            <a:off x="214282" y="500042"/>
            <a:ext cx="8001024" cy="584775"/>
          </a:xfrm>
          <a:prstGeom prst="rect">
            <a:avLst/>
          </a:prstGeom>
          <a:noFill/>
          <a:ln w="9525">
            <a:noFill/>
            <a:miter lim="800000"/>
            <a:headEnd/>
            <a:tailEnd/>
          </a:ln>
          <a:effectLst/>
        </p:spPr>
        <p:txBody>
          <a:bodyPr wrap="square">
            <a:spAutoFit/>
          </a:bodyPr>
          <a:lstStyle/>
          <a:p>
            <a:pPr algn="ctr">
              <a:spcBef>
                <a:spcPct val="50000"/>
              </a:spcBef>
              <a:defRPr/>
            </a:pPr>
            <a:r>
              <a:rPr lang="es-BO" sz="3200" b="1" dirty="0" err="1" smtClean="0">
                <a:effectLst>
                  <a:outerShdw blurRad="38100" dist="38100" dir="2700000" algn="tl">
                    <a:srgbClr val="000000">
                      <a:alpha val="43137"/>
                    </a:srgbClr>
                  </a:outerShdw>
                </a:effectLst>
                <a:latin typeface="Calibri" pitchFamily="34" charset="0"/>
              </a:rPr>
              <a:t>The</a:t>
            </a:r>
            <a:r>
              <a:rPr lang="es-BO" sz="3200" b="1" dirty="0" smtClean="0">
                <a:effectLst>
                  <a:outerShdw blurRad="38100" dist="38100" dir="2700000" algn="tl">
                    <a:srgbClr val="000000">
                      <a:alpha val="43137"/>
                    </a:srgbClr>
                  </a:outerShdw>
                </a:effectLst>
                <a:latin typeface="Calibri" pitchFamily="34" charset="0"/>
              </a:rPr>
              <a:t> </a:t>
            </a:r>
            <a:r>
              <a:rPr lang="es-BO" sz="3200" b="1" dirty="0" err="1" smtClean="0">
                <a:effectLst>
                  <a:outerShdw blurRad="38100" dist="38100" dir="2700000" algn="tl">
                    <a:srgbClr val="000000">
                      <a:alpha val="43137"/>
                    </a:srgbClr>
                  </a:outerShdw>
                </a:effectLst>
                <a:latin typeface="Calibri" pitchFamily="34" charset="0"/>
              </a:rPr>
              <a:t>solution</a:t>
            </a:r>
            <a:r>
              <a:rPr lang="es-BO" sz="3200" b="1" dirty="0" smtClean="0">
                <a:effectLst>
                  <a:outerShdw blurRad="38100" dist="38100" dir="2700000" algn="tl">
                    <a:srgbClr val="000000">
                      <a:alpha val="43137"/>
                    </a:srgbClr>
                  </a:outerShdw>
                </a:effectLst>
                <a:latin typeface="Calibri" pitchFamily="34" charset="0"/>
              </a:rPr>
              <a:t> </a:t>
            </a:r>
            <a:r>
              <a:rPr lang="es-BO" sz="3200" b="1" dirty="0" err="1" smtClean="0">
                <a:effectLst>
                  <a:outerShdw blurRad="38100" dist="38100" dir="2700000" algn="tl">
                    <a:srgbClr val="000000">
                      <a:alpha val="43137"/>
                    </a:srgbClr>
                  </a:outerShdw>
                </a:effectLst>
                <a:latin typeface="Calibri" pitchFamily="34" charset="0"/>
              </a:rPr>
              <a:t>developed</a:t>
            </a:r>
            <a:r>
              <a:rPr lang="es-BO" sz="3200" b="1" dirty="0" smtClean="0">
                <a:effectLst>
                  <a:outerShdw blurRad="38100" dist="38100" dir="2700000" algn="tl">
                    <a:srgbClr val="000000">
                      <a:alpha val="43137"/>
                    </a:srgbClr>
                  </a:outerShdw>
                </a:effectLst>
                <a:latin typeface="Calibri" pitchFamily="34" charset="0"/>
              </a:rPr>
              <a:t> </a:t>
            </a:r>
            <a:r>
              <a:rPr lang="es-BO" sz="3200" b="1" dirty="0" err="1" smtClean="0">
                <a:effectLst>
                  <a:outerShdw blurRad="38100" dist="38100" dir="2700000" algn="tl">
                    <a:srgbClr val="000000">
                      <a:alpha val="43137"/>
                    </a:srgbClr>
                  </a:outerShdw>
                </a:effectLst>
                <a:latin typeface="Calibri" pitchFamily="34" charset="0"/>
              </a:rPr>
              <a:t>by</a:t>
            </a:r>
            <a:r>
              <a:rPr lang="es-BO" sz="3200" b="1" dirty="0" smtClean="0">
                <a:effectLst>
                  <a:outerShdw blurRad="38100" dist="38100" dir="2700000" algn="tl">
                    <a:srgbClr val="000000">
                      <a:alpha val="43137"/>
                    </a:srgbClr>
                  </a:outerShdw>
                </a:effectLst>
                <a:latin typeface="Calibri" pitchFamily="34" charset="0"/>
              </a:rPr>
              <a:t> IFAD NUS</a:t>
            </a:r>
            <a:endParaRPr lang="es-BO" sz="3200" b="1" dirty="0">
              <a:effectLst>
                <a:outerShdw blurRad="38100" dist="38100" dir="2700000" algn="tl">
                  <a:srgbClr val="000000">
                    <a:alpha val="43137"/>
                  </a:srgbClr>
                </a:outerShdw>
              </a:effectLst>
              <a:latin typeface="Calibri" pitchFamily="34" charset="0"/>
            </a:endParaRPr>
          </a:p>
        </p:txBody>
      </p:sp>
      <p:sp>
        <p:nvSpPr>
          <p:cNvPr id="14" name="Rectangle 13"/>
          <p:cNvSpPr/>
          <p:nvPr/>
        </p:nvSpPr>
        <p:spPr>
          <a:xfrm>
            <a:off x="6572264" y="1785926"/>
            <a:ext cx="2143140" cy="4524315"/>
          </a:xfrm>
          <a:prstGeom prst="rect">
            <a:avLst/>
          </a:prstGeom>
          <a:solidFill>
            <a:srgbClr val="FFFF99"/>
          </a:solidFill>
        </p:spPr>
        <p:txBody>
          <a:bodyPr wrap="square">
            <a:spAutoFit/>
          </a:bodyPr>
          <a:lstStyle/>
          <a:p>
            <a:r>
              <a:rPr lang="es-BO" sz="2400" dirty="0" err="1" smtClean="0">
                <a:solidFill>
                  <a:srgbClr val="000000"/>
                </a:solidFill>
                <a:latin typeface="Calibri"/>
                <a:ea typeface="Times New Roman"/>
                <a:cs typeface="Times New Roman"/>
              </a:rPr>
              <a:t>Method</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now</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used</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by</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all</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exporting</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firms</a:t>
            </a:r>
            <a:r>
              <a:rPr lang="es-BO" sz="2400" dirty="0" smtClean="0">
                <a:solidFill>
                  <a:srgbClr val="000000"/>
                </a:solidFill>
                <a:latin typeface="Calibri"/>
                <a:ea typeface="Times New Roman"/>
                <a:cs typeface="Times New Roman"/>
              </a:rPr>
              <a:t> in Bolivia – </a:t>
            </a:r>
            <a:r>
              <a:rPr lang="es-BO" sz="2400" dirty="0" err="1" smtClean="0">
                <a:solidFill>
                  <a:srgbClr val="000000"/>
                </a:solidFill>
                <a:latin typeface="Calibri"/>
                <a:ea typeface="Times New Roman"/>
                <a:cs typeface="Times New Roman"/>
              </a:rPr>
              <a:t>efforts</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now</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to</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promote</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change</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also</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among</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small</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producers</a:t>
            </a:r>
            <a:r>
              <a:rPr lang="es-BO" sz="2400" dirty="0" smtClean="0">
                <a:solidFill>
                  <a:srgbClr val="000000"/>
                </a:solidFill>
                <a:latin typeface="Calibri"/>
                <a:ea typeface="Times New Roman"/>
                <a:cs typeface="Times New Roman"/>
              </a:rPr>
              <a:t> – </a:t>
            </a:r>
            <a:r>
              <a:rPr lang="es-BO" sz="2400" dirty="0" err="1" smtClean="0">
                <a:solidFill>
                  <a:srgbClr val="000000"/>
                </a:solidFill>
                <a:latin typeface="Calibri"/>
                <a:ea typeface="Times New Roman"/>
                <a:cs typeface="Times New Roman"/>
              </a:rPr>
              <a:t>important</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policy</a:t>
            </a:r>
            <a:r>
              <a:rPr lang="es-BO" sz="2400" dirty="0" smtClean="0">
                <a:solidFill>
                  <a:srgbClr val="000000"/>
                </a:solidFill>
                <a:latin typeface="Calibri"/>
                <a:ea typeface="Times New Roman"/>
                <a:cs typeface="Times New Roman"/>
              </a:rPr>
              <a:t> </a:t>
            </a:r>
            <a:r>
              <a:rPr lang="es-BO" sz="2400" dirty="0" err="1" smtClean="0">
                <a:solidFill>
                  <a:srgbClr val="000000"/>
                </a:solidFill>
                <a:latin typeface="Calibri"/>
                <a:ea typeface="Times New Roman"/>
                <a:cs typeface="Times New Roman"/>
              </a:rPr>
              <a:t>implications</a:t>
            </a:r>
            <a:r>
              <a:rPr lang="es-BO" sz="2400" dirty="0" smtClean="0">
                <a:solidFill>
                  <a:srgbClr val="000000"/>
                </a:solidFill>
                <a:latin typeface="Calibri"/>
                <a:ea typeface="Times New Roman"/>
                <a:cs typeface="Times New Roman"/>
              </a:rPr>
              <a:t>..  </a:t>
            </a:r>
            <a:endParaRPr lang="en-US" sz="2400" dirty="0" smtClean="0">
              <a:solidFill>
                <a:srgbClr val="000000"/>
              </a:solidFill>
              <a:latin typeface="Calibri"/>
              <a:ea typeface="Times New Roman"/>
              <a:cs typeface="Times New Roman"/>
            </a:endParaRPr>
          </a:p>
        </p:txBody>
      </p:sp>
      <p:pic>
        <p:nvPicPr>
          <p:cNvPr id="15" name="Content Placeholder 2" descr="page-0001.jpg"/>
          <p:cNvPicPr>
            <a:picLocks noGrp="1" noChangeAspect="1"/>
          </p:cNvPicPr>
          <p:nvPr>
            <p:ph/>
          </p:nvPr>
        </p:nvPicPr>
        <p:blipFill>
          <a:blip r:embed="rId6" cstate="email">
            <a:extLst>
              <a:ext uri="{28A0092B-C50C-407E-A947-70E740481C1C}">
                <a14:useLocalDpi xmlns:a14="http://schemas.microsoft.com/office/drawing/2010/main"/>
              </a:ext>
            </a:extLst>
          </a:blip>
          <a:stretch>
            <a:fillRect/>
          </a:stretch>
        </p:blipFill>
        <p:spPr>
          <a:xfrm rot="16200000">
            <a:off x="2207103" y="2293436"/>
            <a:ext cx="4933455" cy="3489808"/>
          </a:xfr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xit" presetSubtype="2" fill="hold" nodeType="withEffect">
                                  <p:stCondLst>
                                    <p:cond delay="0"/>
                                  </p:stCondLst>
                                  <p:childTnLst>
                                    <p:anim calcmode="lin" valueType="num">
                                      <p:cBhvr additive="base">
                                        <p:cTn id="10" dur="500"/>
                                        <p:tgtEl>
                                          <p:spTgt spid="20482"/>
                                        </p:tgtEl>
                                        <p:attrNameLst>
                                          <p:attrName>ppt_x</p:attrName>
                                        </p:attrNameLst>
                                      </p:cBhvr>
                                      <p:tavLst>
                                        <p:tav tm="0">
                                          <p:val>
                                            <p:strVal val="ppt_x"/>
                                          </p:val>
                                        </p:tav>
                                        <p:tav tm="100000">
                                          <p:val>
                                            <p:strVal val="1+ppt_w/2"/>
                                          </p:val>
                                        </p:tav>
                                      </p:tavLst>
                                    </p:anim>
                                    <p:anim calcmode="lin" valueType="num">
                                      <p:cBhvr additive="base">
                                        <p:cTn id="11" dur="500"/>
                                        <p:tgtEl>
                                          <p:spTgt spid="20482"/>
                                        </p:tgtEl>
                                        <p:attrNameLst>
                                          <p:attrName>ppt_y</p:attrName>
                                        </p:attrNameLst>
                                      </p:cBhvr>
                                      <p:tavLst>
                                        <p:tav tm="0">
                                          <p:val>
                                            <p:strVal val="ppt_y"/>
                                          </p:val>
                                        </p:tav>
                                        <p:tav tm="100000">
                                          <p:val>
                                            <p:strVal val="ppt_y"/>
                                          </p:val>
                                        </p:tav>
                                      </p:tavLst>
                                    </p:anim>
                                    <p:set>
                                      <p:cBhvr>
                                        <p:cTn id="12" dur="1" fill="hold">
                                          <p:stCondLst>
                                            <p:cond delay="499"/>
                                          </p:stCondLst>
                                        </p:cTn>
                                        <p:tgtEl>
                                          <p:spTgt spid="20482"/>
                                        </p:tgtEl>
                                        <p:attrNameLst>
                                          <p:attrName>style.visibility</p:attrName>
                                        </p:attrNameLst>
                                      </p:cBhvr>
                                      <p:to>
                                        <p:strVal val="hidden"/>
                                      </p:to>
                                    </p:set>
                                  </p:childTnLst>
                                </p:cTn>
                              </p:par>
                              <p:par>
                                <p:cTn id="13" presetID="2" presetClass="exit" presetSubtype="2" fill="hold" nodeType="withEffect">
                                  <p:stCondLst>
                                    <p:cond delay="0"/>
                                  </p:stCondLst>
                                  <p:childTnLst>
                                    <p:anim calcmode="lin" valueType="num">
                                      <p:cBhvr additive="base">
                                        <p:cTn id="14" dur="500"/>
                                        <p:tgtEl>
                                          <p:spTgt spid="20484"/>
                                        </p:tgtEl>
                                        <p:attrNameLst>
                                          <p:attrName>ppt_x</p:attrName>
                                        </p:attrNameLst>
                                      </p:cBhvr>
                                      <p:tavLst>
                                        <p:tav tm="0">
                                          <p:val>
                                            <p:strVal val="ppt_x"/>
                                          </p:val>
                                        </p:tav>
                                        <p:tav tm="100000">
                                          <p:val>
                                            <p:strVal val="1+ppt_w/2"/>
                                          </p:val>
                                        </p:tav>
                                      </p:tavLst>
                                    </p:anim>
                                    <p:anim calcmode="lin" valueType="num">
                                      <p:cBhvr additive="base">
                                        <p:cTn id="15" dur="500"/>
                                        <p:tgtEl>
                                          <p:spTgt spid="20484"/>
                                        </p:tgtEl>
                                        <p:attrNameLst>
                                          <p:attrName>ppt_y</p:attrName>
                                        </p:attrNameLst>
                                      </p:cBhvr>
                                      <p:tavLst>
                                        <p:tav tm="0">
                                          <p:val>
                                            <p:strVal val="ppt_y"/>
                                          </p:val>
                                        </p:tav>
                                        <p:tav tm="100000">
                                          <p:val>
                                            <p:strVal val="ppt_y"/>
                                          </p:val>
                                        </p:tav>
                                      </p:tavLst>
                                    </p:anim>
                                    <p:set>
                                      <p:cBhvr>
                                        <p:cTn id="16" dur="1" fill="hold">
                                          <p:stCondLst>
                                            <p:cond delay="499"/>
                                          </p:stCondLst>
                                        </p:cTn>
                                        <p:tgtEl>
                                          <p:spTgt spid="20484"/>
                                        </p:tgtEl>
                                        <p:attrNameLst>
                                          <p:attrName>style.visibility</p:attrName>
                                        </p:attrNameLst>
                                      </p:cBhvr>
                                      <p:to>
                                        <p:strVal val="hidden"/>
                                      </p:to>
                                    </p:set>
                                  </p:childTnLst>
                                </p:cTn>
                              </p:par>
                              <p:par>
                                <p:cTn id="17" presetID="2" presetClass="exit" presetSubtype="2" fill="hold" grpId="0" nodeType="withEffect">
                                  <p:stCondLst>
                                    <p:cond delay="0"/>
                                  </p:stCondLst>
                                  <p:childTnLst>
                                    <p:anim calcmode="lin" valueType="num">
                                      <p:cBhvr additive="base">
                                        <p:cTn id="18" dur="500"/>
                                        <p:tgtEl>
                                          <p:spTgt spid="20486"/>
                                        </p:tgtEl>
                                        <p:attrNameLst>
                                          <p:attrName>ppt_x</p:attrName>
                                        </p:attrNameLst>
                                      </p:cBhvr>
                                      <p:tavLst>
                                        <p:tav tm="0">
                                          <p:val>
                                            <p:strVal val="ppt_x"/>
                                          </p:val>
                                        </p:tav>
                                        <p:tav tm="100000">
                                          <p:val>
                                            <p:strVal val="1+ppt_w/2"/>
                                          </p:val>
                                        </p:tav>
                                      </p:tavLst>
                                    </p:anim>
                                    <p:anim calcmode="lin" valueType="num">
                                      <p:cBhvr additive="base">
                                        <p:cTn id="19" dur="500"/>
                                        <p:tgtEl>
                                          <p:spTgt spid="20486"/>
                                        </p:tgtEl>
                                        <p:attrNameLst>
                                          <p:attrName>ppt_y</p:attrName>
                                        </p:attrNameLst>
                                      </p:cBhvr>
                                      <p:tavLst>
                                        <p:tav tm="0">
                                          <p:val>
                                            <p:strVal val="ppt_y"/>
                                          </p:val>
                                        </p:tav>
                                        <p:tav tm="100000">
                                          <p:val>
                                            <p:strVal val="ppt_y"/>
                                          </p:val>
                                        </p:tav>
                                      </p:tavLst>
                                    </p:anim>
                                    <p:set>
                                      <p:cBhvr>
                                        <p:cTn id="20" dur="1" fill="hold">
                                          <p:stCondLst>
                                            <p:cond delay="499"/>
                                          </p:stCondLst>
                                        </p:cTn>
                                        <p:tgtEl>
                                          <p:spTgt spid="20486"/>
                                        </p:tgtEl>
                                        <p:attrNameLst>
                                          <p:attrName>style.visibility</p:attrName>
                                        </p:attrNameLst>
                                      </p:cBhvr>
                                      <p:to>
                                        <p:strVal val="hidden"/>
                                      </p:to>
                                    </p:set>
                                  </p:childTnLst>
                                </p:cTn>
                              </p:par>
                              <p:par>
                                <p:cTn id="21" presetID="2" presetClass="exit" presetSubtype="2" fill="hold" grpId="0" nodeType="withEffect">
                                  <p:stCondLst>
                                    <p:cond delay="0"/>
                                  </p:stCondLst>
                                  <p:childTnLst>
                                    <p:anim calcmode="lin" valueType="num">
                                      <p:cBhvr additive="base">
                                        <p:cTn id="22" dur="500"/>
                                        <p:tgtEl>
                                          <p:spTgt spid="20487"/>
                                        </p:tgtEl>
                                        <p:attrNameLst>
                                          <p:attrName>ppt_x</p:attrName>
                                        </p:attrNameLst>
                                      </p:cBhvr>
                                      <p:tavLst>
                                        <p:tav tm="0">
                                          <p:val>
                                            <p:strVal val="ppt_x"/>
                                          </p:val>
                                        </p:tav>
                                        <p:tav tm="100000">
                                          <p:val>
                                            <p:strVal val="1+ppt_w/2"/>
                                          </p:val>
                                        </p:tav>
                                      </p:tavLst>
                                    </p:anim>
                                    <p:anim calcmode="lin" valueType="num">
                                      <p:cBhvr additive="base">
                                        <p:cTn id="23" dur="500"/>
                                        <p:tgtEl>
                                          <p:spTgt spid="20487"/>
                                        </p:tgtEl>
                                        <p:attrNameLst>
                                          <p:attrName>ppt_y</p:attrName>
                                        </p:attrNameLst>
                                      </p:cBhvr>
                                      <p:tavLst>
                                        <p:tav tm="0">
                                          <p:val>
                                            <p:strVal val="ppt_y"/>
                                          </p:val>
                                        </p:tav>
                                        <p:tav tm="100000">
                                          <p:val>
                                            <p:strVal val="ppt_y"/>
                                          </p:val>
                                        </p:tav>
                                      </p:tavLst>
                                    </p:anim>
                                    <p:set>
                                      <p:cBhvr>
                                        <p:cTn id="24" dur="1" fill="hold">
                                          <p:stCondLst>
                                            <p:cond delay="499"/>
                                          </p:stCondLst>
                                        </p:cTn>
                                        <p:tgtEl>
                                          <p:spTgt spid="20487"/>
                                        </p:tgtEl>
                                        <p:attrNameLst>
                                          <p:attrName>style.visibility</p:attrName>
                                        </p:attrNameLst>
                                      </p:cBhvr>
                                      <p:to>
                                        <p:strVal val="hidden"/>
                                      </p:to>
                                    </p:set>
                                  </p:childTnLst>
                                </p:cTn>
                              </p:par>
                              <p:par>
                                <p:cTn id="25" presetID="2" presetClass="exit" presetSubtype="2" fill="hold" grpId="0" nodeType="withEffect">
                                  <p:stCondLst>
                                    <p:cond delay="0"/>
                                  </p:stCondLst>
                                  <p:childTnLst>
                                    <p:anim calcmode="lin" valueType="num">
                                      <p:cBhvr additive="base">
                                        <p:cTn id="26" dur="500"/>
                                        <p:tgtEl>
                                          <p:spTgt spid="20488"/>
                                        </p:tgtEl>
                                        <p:attrNameLst>
                                          <p:attrName>ppt_x</p:attrName>
                                        </p:attrNameLst>
                                      </p:cBhvr>
                                      <p:tavLst>
                                        <p:tav tm="0">
                                          <p:val>
                                            <p:strVal val="ppt_x"/>
                                          </p:val>
                                        </p:tav>
                                        <p:tav tm="100000">
                                          <p:val>
                                            <p:strVal val="1+ppt_w/2"/>
                                          </p:val>
                                        </p:tav>
                                      </p:tavLst>
                                    </p:anim>
                                    <p:anim calcmode="lin" valueType="num">
                                      <p:cBhvr additive="base">
                                        <p:cTn id="27" dur="500"/>
                                        <p:tgtEl>
                                          <p:spTgt spid="20488"/>
                                        </p:tgtEl>
                                        <p:attrNameLst>
                                          <p:attrName>ppt_y</p:attrName>
                                        </p:attrNameLst>
                                      </p:cBhvr>
                                      <p:tavLst>
                                        <p:tav tm="0">
                                          <p:val>
                                            <p:strVal val="ppt_y"/>
                                          </p:val>
                                        </p:tav>
                                        <p:tav tm="100000">
                                          <p:val>
                                            <p:strVal val="ppt_y"/>
                                          </p:val>
                                        </p:tav>
                                      </p:tavLst>
                                    </p:anim>
                                    <p:set>
                                      <p:cBhvr>
                                        <p:cTn id="28" dur="1" fill="hold">
                                          <p:stCondLst>
                                            <p:cond delay="499"/>
                                          </p:stCondLst>
                                        </p:cTn>
                                        <p:tgtEl>
                                          <p:spTgt spid="20488"/>
                                        </p:tgtEl>
                                        <p:attrNameLst>
                                          <p:attrName>style.visibility</p:attrName>
                                        </p:attrNameLst>
                                      </p:cBhvr>
                                      <p:to>
                                        <p:strVal val="hidden"/>
                                      </p:to>
                                    </p:set>
                                  </p:childTnLst>
                                </p:cTn>
                              </p:par>
                              <p:par>
                                <p:cTn id="29" presetID="2" presetClass="exit" presetSubtype="2" fill="hold" grpId="0" nodeType="withEffect">
                                  <p:stCondLst>
                                    <p:cond delay="0"/>
                                  </p:stCondLst>
                                  <p:childTnLst>
                                    <p:anim calcmode="lin" valueType="num">
                                      <p:cBhvr additive="base">
                                        <p:cTn id="30" dur="500"/>
                                        <p:tgtEl>
                                          <p:spTgt spid="20489"/>
                                        </p:tgtEl>
                                        <p:attrNameLst>
                                          <p:attrName>ppt_x</p:attrName>
                                        </p:attrNameLst>
                                      </p:cBhvr>
                                      <p:tavLst>
                                        <p:tav tm="0">
                                          <p:val>
                                            <p:strVal val="ppt_x"/>
                                          </p:val>
                                        </p:tav>
                                        <p:tav tm="100000">
                                          <p:val>
                                            <p:strVal val="1+ppt_w/2"/>
                                          </p:val>
                                        </p:tav>
                                      </p:tavLst>
                                    </p:anim>
                                    <p:anim calcmode="lin" valueType="num">
                                      <p:cBhvr additive="base">
                                        <p:cTn id="31" dur="500"/>
                                        <p:tgtEl>
                                          <p:spTgt spid="20489"/>
                                        </p:tgtEl>
                                        <p:attrNameLst>
                                          <p:attrName>ppt_y</p:attrName>
                                        </p:attrNameLst>
                                      </p:cBhvr>
                                      <p:tavLst>
                                        <p:tav tm="0">
                                          <p:val>
                                            <p:strVal val="ppt_y"/>
                                          </p:val>
                                        </p:tav>
                                        <p:tav tm="100000">
                                          <p:val>
                                            <p:strVal val="ppt_y"/>
                                          </p:val>
                                        </p:tav>
                                      </p:tavLst>
                                    </p:anim>
                                    <p:set>
                                      <p:cBhvr>
                                        <p:cTn id="32" dur="1" fill="hold">
                                          <p:stCondLst>
                                            <p:cond delay="499"/>
                                          </p:stCondLst>
                                        </p:cTn>
                                        <p:tgtEl>
                                          <p:spTgt spid="20489"/>
                                        </p:tgtEl>
                                        <p:attrNameLst>
                                          <p:attrName>style.visibility</p:attrName>
                                        </p:attrNameLst>
                                      </p:cBhvr>
                                      <p:to>
                                        <p:strVal val="hidden"/>
                                      </p:to>
                                    </p:set>
                                  </p:childTnLst>
                                </p:cTn>
                              </p:par>
                              <p:par>
                                <p:cTn id="33" presetID="2" presetClass="exit" presetSubtype="2" fill="hold" nodeType="withEffect">
                                  <p:stCondLst>
                                    <p:cond delay="0"/>
                                  </p:stCondLst>
                                  <p:childTnLst>
                                    <p:anim calcmode="lin" valueType="num">
                                      <p:cBhvr additive="base">
                                        <p:cTn id="34" dur="500"/>
                                        <p:tgtEl>
                                          <p:spTgt spid="10"/>
                                        </p:tgtEl>
                                        <p:attrNameLst>
                                          <p:attrName>ppt_x</p:attrName>
                                        </p:attrNameLst>
                                      </p:cBhvr>
                                      <p:tavLst>
                                        <p:tav tm="0">
                                          <p:val>
                                            <p:strVal val="ppt_x"/>
                                          </p:val>
                                        </p:tav>
                                        <p:tav tm="100000">
                                          <p:val>
                                            <p:strVal val="1+ppt_w/2"/>
                                          </p:val>
                                        </p:tav>
                                      </p:tavLst>
                                    </p:anim>
                                    <p:anim calcmode="lin" valueType="num">
                                      <p:cBhvr additive="base">
                                        <p:cTn id="35" dur="500"/>
                                        <p:tgtEl>
                                          <p:spTgt spid="10"/>
                                        </p:tgtEl>
                                        <p:attrNameLst>
                                          <p:attrName>ppt_y</p:attrName>
                                        </p:attrNameLst>
                                      </p:cBhvr>
                                      <p:tavLst>
                                        <p:tav tm="0">
                                          <p:val>
                                            <p:strVal val="ppt_y"/>
                                          </p:val>
                                        </p:tav>
                                        <p:tav tm="100000">
                                          <p:val>
                                            <p:strVal val="ppt_y"/>
                                          </p:val>
                                        </p:tav>
                                      </p:tavLst>
                                    </p:anim>
                                    <p:set>
                                      <p:cBhvr>
                                        <p:cTn id="36" dur="1" fill="hold">
                                          <p:stCondLst>
                                            <p:cond delay="499"/>
                                          </p:stCondLst>
                                        </p:cTn>
                                        <p:tgtEl>
                                          <p:spTgt spid="10"/>
                                        </p:tgtEl>
                                        <p:attrNameLst>
                                          <p:attrName>style.visibility</p:attrName>
                                        </p:attrNameLst>
                                      </p:cBhvr>
                                      <p:to>
                                        <p:strVal val="hidden"/>
                                      </p:to>
                                    </p:set>
                                  </p:childTnLst>
                                </p:cTn>
                              </p:par>
                              <p:par>
                                <p:cTn id="37" presetID="2" presetClass="exit" presetSubtype="2" fill="hold" nodeType="withEffect">
                                  <p:stCondLst>
                                    <p:cond delay="0"/>
                                  </p:stCondLst>
                                  <p:childTnLst>
                                    <p:anim calcmode="lin" valueType="num">
                                      <p:cBhvr additive="base">
                                        <p:cTn id="38" dur="500"/>
                                        <p:tgtEl>
                                          <p:spTgt spid="11"/>
                                        </p:tgtEl>
                                        <p:attrNameLst>
                                          <p:attrName>ppt_x</p:attrName>
                                        </p:attrNameLst>
                                      </p:cBhvr>
                                      <p:tavLst>
                                        <p:tav tm="0">
                                          <p:val>
                                            <p:strVal val="ppt_x"/>
                                          </p:val>
                                        </p:tav>
                                        <p:tav tm="100000">
                                          <p:val>
                                            <p:strVal val="1+ppt_w/2"/>
                                          </p:val>
                                        </p:tav>
                                      </p:tavLst>
                                    </p:anim>
                                    <p:anim calcmode="lin" valueType="num">
                                      <p:cBhvr additive="base">
                                        <p:cTn id="39" dur="500"/>
                                        <p:tgtEl>
                                          <p:spTgt spid="11"/>
                                        </p:tgtEl>
                                        <p:attrNameLst>
                                          <p:attrName>ppt_y</p:attrName>
                                        </p:attrNameLst>
                                      </p:cBhvr>
                                      <p:tavLst>
                                        <p:tav tm="0">
                                          <p:val>
                                            <p:strVal val="ppt_y"/>
                                          </p:val>
                                        </p:tav>
                                        <p:tav tm="100000">
                                          <p:val>
                                            <p:strVal val="ppt_y"/>
                                          </p:val>
                                        </p:tav>
                                      </p:tavLst>
                                    </p:anim>
                                    <p:set>
                                      <p:cBhvr>
                                        <p:cTn id="40" dur="1" fill="hold">
                                          <p:stCondLst>
                                            <p:cond delay="499"/>
                                          </p:stCondLst>
                                        </p:cTn>
                                        <p:tgtEl>
                                          <p:spTgt spid="11"/>
                                        </p:tgtEl>
                                        <p:attrNameLst>
                                          <p:attrName>style.visibility</p:attrName>
                                        </p:attrNameLst>
                                      </p:cBhvr>
                                      <p:to>
                                        <p:strVal val="hidden"/>
                                      </p:to>
                                    </p:set>
                                  </p:childTnLst>
                                </p:cTn>
                              </p:par>
                              <p:par>
                                <p:cTn id="41" presetID="2" presetClass="exit" presetSubtype="2" fill="hold" grpId="0" nodeType="withEffect">
                                  <p:stCondLst>
                                    <p:cond delay="0"/>
                                  </p:stCondLst>
                                  <p:childTnLst>
                                    <p:anim calcmode="lin" valueType="num">
                                      <p:cBhvr additive="base">
                                        <p:cTn id="42" dur="500"/>
                                        <p:tgtEl>
                                          <p:spTgt spid="14"/>
                                        </p:tgtEl>
                                        <p:attrNameLst>
                                          <p:attrName>ppt_x</p:attrName>
                                        </p:attrNameLst>
                                      </p:cBhvr>
                                      <p:tavLst>
                                        <p:tav tm="0">
                                          <p:val>
                                            <p:strVal val="ppt_x"/>
                                          </p:val>
                                        </p:tav>
                                        <p:tav tm="100000">
                                          <p:val>
                                            <p:strVal val="1+ppt_w/2"/>
                                          </p:val>
                                        </p:tav>
                                      </p:tavLst>
                                    </p:anim>
                                    <p:anim calcmode="lin" valueType="num">
                                      <p:cBhvr additive="base">
                                        <p:cTn id="43" dur="500"/>
                                        <p:tgtEl>
                                          <p:spTgt spid="14"/>
                                        </p:tgtEl>
                                        <p:attrNameLst>
                                          <p:attrName>ppt_y</p:attrName>
                                        </p:attrNameLst>
                                      </p:cBhvr>
                                      <p:tavLst>
                                        <p:tav tm="0">
                                          <p:val>
                                            <p:strVal val="ppt_y"/>
                                          </p:val>
                                        </p:tav>
                                        <p:tav tm="100000">
                                          <p:val>
                                            <p:strVal val="ppt_y"/>
                                          </p:val>
                                        </p:tav>
                                      </p:tavLst>
                                    </p:anim>
                                    <p:set>
                                      <p:cBhvr>
                                        <p:cTn id="44"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6" grpId="0"/>
      <p:bldP spid="20487" grpId="0"/>
      <p:bldP spid="20488" grpId="0"/>
      <p:bldP spid="20489" grpId="0"/>
      <p:bldP spid="1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7"/>
          <p:cNvGrpSpPr/>
          <p:nvPr/>
        </p:nvGrpSpPr>
        <p:grpSpPr>
          <a:xfrm>
            <a:off x="539552" y="3933056"/>
            <a:ext cx="7411768" cy="1966282"/>
            <a:chOff x="1331640" y="2780928"/>
            <a:chExt cx="6925468" cy="1966282"/>
          </a:xfrm>
        </p:grpSpPr>
        <p:sp>
          <p:nvSpPr>
            <p:cNvPr id="3" name="TextBox 2"/>
            <p:cNvSpPr txBox="1"/>
            <p:nvPr/>
          </p:nvSpPr>
          <p:spPr>
            <a:xfrm>
              <a:off x="1331640" y="3520172"/>
              <a:ext cx="1080120" cy="523220"/>
            </a:xfrm>
            <a:prstGeom prst="rect">
              <a:avLst/>
            </a:prstGeom>
            <a:solidFill>
              <a:srgbClr val="FFFF00"/>
            </a:solidFill>
          </p:spPr>
          <p:txBody>
            <a:bodyPr wrap="square" rtlCol="0">
              <a:spAutoFit/>
            </a:bodyPr>
            <a:lstStyle/>
            <a:p>
              <a:pPr algn="ctr"/>
              <a:r>
                <a:rPr lang="en-US" sz="1400" b="1" dirty="0" smtClean="0"/>
                <a:t>Genetic</a:t>
              </a:r>
            </a:p>
            <a:p>
              <a:pPr algn="ctr"/>
              <a:r>
                <a:rPr lang="en-US" sz="1400" b="1" dirty="0" smtClean="0"/>
                <a:t>diversity</a:t>
              </a:r>
              <a:endParaRPr lang="en-US" sz="1400" b="1" dirty="0"/>
            </a:p>
          </p:txBody>
        </p:sp>
        <p:sp>
          <p:nvSpPr>
            <p:cNvPr id="4" name="TextBox 3"/>
            <p:cNvSpPr txBox="1"/>
            <p:nvPr/>
          </p:nvSpPr>
          <p:spPr>
            <a:xfrm>
              <a:off x="2411760" y="3520172"/>
              <a:ext cx="1080120" cy="523220"/>
            </a:xfrm>
            <a:prstGeom prst="rect">
              <a:avLst/>
            </a:prstGeom>
            <a:solidFill>
              <a:srgbClr val="FFC000"/>
            </a:solidFill>
          </p:spPr>
          <p:txBody>
            <a:bodyPr wrap="square" rtlCol="0">
              <a:spAutoFit/>
            </a:bodyPr>
            <a:lstStyle/>
            <a:p>
              <a:pPr algn="ctr"/>
              <a:r>
                <a:rPr lang="en-US" sz="1400" b="1" dirty="0" smtClean="0"/>
                <a:t>Selection</a:t>
              </a:r>
            </a:p>
            <a:p>
              <a:pPr algn="ctr"/>
              <a:r>
                <a:rPr lang="en-US" sz="1400" b="1" dirty="0" smtClean="0"/>
                <a:t>cultivation</a:t>
              </a:r>
              <a:endParaRPr lang="en-US" sz="1400" b="1" dirty="0"/>
            </a:p>
          </p:txBody>
        </p:sp>
        <p:sp>
          <p:nvSpPr>
            <p:cNvPr id="5" name="TextBox 4"/>
            <p:cNvSpPr txBox="1"/>
            <p:nvPr/>
          </p:nvSpPr>
          <p:spPr>
            <a:xfrm>
              <a:off x="3491880" y="3520172"/>
              <a:ext cx="1080120" cy="523220"/>
            </a:xfrm>
            <a:prstGeom prst="rect">
              <a:avLst/>
            </a:prstGeom>
            <a:solidFill>
              <a:srgbClr val="00B0F0"/>
            </a:solidFill>
          </p:spPr>
          <p:txBody>
            <a:bodyPr wrap="square" rtlCol="0">
              <a:spAutoFit/>
            </a:bodyPr>
            <a:lstStyle/>
            <a:p>
              <a:pPr algn="ctr"/>
              <a:r>
                <a:rPr lang="en-US" sz="1400" b="1" dirty="0" smtClean="0"/>
                <a:t>Harvest</a:t>
              </a:r>
            </a:p>
            <a:p>
              <a:pPr algn="ctr"/>
              <a:endParaRPr lang="en-US" sz="1400" b="1" dirty="0"/>
            </a:p>
          </p:txBody>
        </p:sp>
        <p:sp>
          <p:nvSpPr>
            <p:cNvPr id="6" name="TextBox 5"/>
            <p:cNvSpPr txBox="1"/>
            <p:nvPr/>
          </p:nvSpPr>
          <p:spPr>
            <a:xfrm>
              <a:off x="4572000" y="3520172"/>
              <a:ext cx="1080120" cy="523220"/>
            </a:xfrm>
            <a:prstGeom prst="rect">
              <a:avLst/>
            </a:prstGeom>
            <a:solidFill>
              <a:srgbClr val="FFFF99"/>
            </a:solidFill>
          </p:spPr>
          <p:txBody>
            <a:bodyPr wrap="square" rtlCol="0">
              <a:spAutoFit/>
            </a:bodyPr>
            <a:lstStyle/>
            <a:p>
              <a:pPr algn="ctr"/>
              <a:r>
                <a:rPr lang="en-US" sz="1400" b="1" dirty="0" smtClean="0"/>
                <a:t>Value addition</a:t>
              </a:r>
              <a:endParaRPr lang="en-US" sz="1400" b="1" dirty="0"/>
            </a:p>
          </p:txBody>
        </p:sp>
        <p:sp>
          <p:nvSpPr>
            <p:cNvPr id="7" name="TextBox 6"/>
            <p:cNvSpPr txBox="1"/>
            <p:nvPr/>
          </p:nvSpPr>
          <p:spPr>
            <a:xfrm>
              <a:off x="5652120" y="3501008"/>
              <a:ext cx="1080120" cy="523220"/>
            </a:xfrm>
            <a:prstGeom prst="rect">
              <a:avLst/>
            </a:prstGeom>
            <a:solidFill>
              <a:srgbClr val="FFC000"/>
            </a:solidFill>
          </p:spPr>
          <p:txBody>
            <a:bodyPr wrap="square" rtlCol="0">
              <a:spAutoFit/>
            </a:bodyPr>
            <a:lstStyle/>
            <a:p>
              <a:pPr algn="ctr"/>
              <a:r>
                <a:rPr lang="en-US" sz="1400" b="1" dirty="0" smtClean="0"/>
                <a:t>Marketing </a:t>
              </a:r>
            </a:p>
            <a:p>
              <a:pPr algn="ctr"/>
              <a:endParaRPr lang="en-US" sz="1400" b="1" dirty="0"/>
            </a:p>
          </p:txBody>
        </p:sp>
        <p:sp>
          <p:nvSpPr>
            <p:cNvPr id="8" name="TextBox 7"/>
            <p:cNvSpPr txBox="1"/>
            <p:nvPr/>
          </p:nvSpPr>
          <p:spPr>
            <a:xfrm>
              <a:off x="6732240" y="3511664"/>
              <a:ext cx="1080120" cy="523220"/>
            </a:xfrm>
            <a:prstGeom prst="rect">
              <a:avLst/>
            </a:prstGeom>
            <a:solidFill>
              <a:srgbClr val="92D050"/>
            </a:solidFill>
          </p:spPr>
          <p:txBody>
            <a:bodyPr wrap="square" rtlCol="0">
              <a:spAutoFit/>
            </a:bodyPr>
            <a:lstStyle/>
            <a:p>
              <a:pPr algn="ctr"/>
              <a:r>
                <a:rPr lang="en-US" sz="1400" b="1" dirty="0" smtClean="0"/>
                <a:t>Final</a:t>
              </a:r>
            </a:p>
            <a:p>
              <a:pPr algn="ctr"/>
              <a:r>
                <a:rPr lang="en-US" sz="1400" b="1" dirty="0" smtClean="0"/>
                <a:t>use</a:t>
              </a:r>
              <a:endParaRPr lang="en-US" sz="1400" b="1" dirty="0"/>
            </a:p>
          </p:txBody>
        </p:sp>
        <p:sp>
          <p:nvSpPr>
            <p:cNvPr id="29" name="Curved Up Arrow 28"/>
            <p:cNvSpPr/>
            <p:nvPr/>
          </p:nvSpPr>
          <p:spPr>
            <a:xfrm>
              <a:off x="1691680" y="4077072"/>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urved Up Arrow 33"/>
            <p:cNvSpPr/>
            <p:nvPr/>
          </p:nvSpPr>
          <p:spPr>
            <a:xfrm flipV="1">
              <a:off x="2699792"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Curved Up Arrow 35"/>
            <p:cNvSpPr/>
            <p:nvPr/>
          </p:nvSpPr>
          <p:spPr>
            <a:xfrm>
              <a:off x="3851920" y="409913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Curved Up Arrow 37"/>
            <p:cNvSpPr/>
            <p:nvPr/>
          </p:nvSpPr>
          <p:spPr>
            <a:xfrm flipV="1">
              <a:off x="5004048"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Curved Up Arrow 40"/>
            <p:cNvSpPr/>
            <p:nvPr/>
          </p:nvSpPr>
          <p:spPr>
            <a:xfrm>
              <a:off x="5940152" y="4077072"/>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Curved Up Arrow 42"/>
            <p:cNvSpPr/>
            <p:nvPr/>
          </p:nvSpPr>
          <p:spPr>
            <a:xfrm flipV="1">
              <a:off x="7032972"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0" name="Rectangle 2"/>
          <p:cNvSpPr>
            <a:spLocks noChangeArrowheads="1"/>
          </p:cNvSpPr>
          <p:nvPr/>
        </p:nvSpPr>
        <p:spPr bwMode="auto">
          <a:xfrm>
            <a:off x="179512" y="332656"/>
            <a:ext cx="7200800" cy="584775"/>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How did we pursue this work? </a:t>
            </a:r>
          </a:p>
        </p:txBody>
      </p:sp>
      <p:cxnSp>
        <p:nvCxnSpPr>
          <p:cNvPr id="25" name="Straight Arrow Connector 24"/>
          <p:cNvCxnSpPr/>
          <p:nvPr/>
        </p:nvCxnSpPr>
        <p:spPr>
          <a:xfrm rot="5400000" flipH="1" flipV="1">
            <a:off x="5544505" y="3968663"/>
            <a:ext cx="1224930" cy="1588"/>
          </a:xfrm>
          <a:prstGeom prst="straightConnector1">
            <a:avLst/>
          </a:prstGeom>
          <a:ln w="762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572000" y="2132856"/>
            <a:ext cx="3168352" cy="1015663"/>
          </a:xfrm>
          <a:prstGeom prst="rect">
            <a:avLst/>
          </a:prstGeom>
          <a:noFill/>
          <a:ln w="38100">
            <a:solidFill>
              <a:srgbClr val="FF3701"/>
            </a:solidFill>
          </a:ln>
        </p:spPr>
        <p:txBody>
          <a:bodyPr wrap="square" rtlCol="0">
            <a:spAutoFit/>
          </a:bodyPr>
          <a:lstStyle/>
          <a:p>
            <a:pPr algn="ctr"/>
            <a:r>
              <a:rPr lang="en-US" sz="2000" b="1" dirty="0" smtClean="0"/>
              <a:t>Novel food  items</a:t>
            </a:r>
          </a:p>
          <a:p>
            <a:pPr algn="ctr"/>
            <a:r>
              <a:rPr lang="en-US" sz="2000" b="1" dirty="0" smtClean="0"/>
              <a:t>Recipes (old/new)</a:t>
            </a:r>
          </a:p>
          <a:p>
            <a:pPr algn="ctr"/>
            <a:r>
              <a:rPr lang="en-US" sz="2000" b="1" dirty="0" smtClean="0"/>
              <a:t>Quality standards</a:t>
            </a:r>
            <a:endParaRPr lang="en-US" sz="2000"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97" name="Rectangle 61"/>
          <p:cNvSpPr>
            <a:spLocks noChangeArrowheads="1"/>
          </p:cNvSpPr>
          <p:nvPr/>
        </p:nvSpPr>
        <p:spPr bwMode="auto">
          <a:xfrm>
            <a:off x="-396552" y="6248345"/>
            <a:ext cx="8153400" cy="276999"/>
          </a:xfrm>
          <a:prstGeom prst="rect">
            <a:avLst/>
          </a:prstGeom>
          <a:noFill/>
          <a:ln w="9525">
            <a:noFill/>
            <a:miter lim="800000"/>
            <a:headEnd/>
            <a:tailEnd/>
          </a:ln>
        </p:spPr>
        <p:txBody>
          <a:bodyPr>
            <a:spAutoFit/>
          </a:bodyPr>
          <a:lstStyle/>
          <a:p>
            <a:pPr algn="ctr" eaLnBrk="1" hangingPunct="1"/>
            <a:r>
              <a:rPr lang="en-US" sz="1200" b="1" dirty="0">
                <a:latin typeface="+mj-lt"/>
                <a:cs typeface="Times New Roman" pitchFamily="18" charset="0"/>
              </a:rPr>
              <a:t>(Photograph: </a:t>
            </a:r>
            <a:r>
              <a:rPr lang="en-US" sz="1200" b="1" dirty="0" smtClean="0">
                <a:latin typeface="+mj-lt"/>
                <a:cs typeface="Times New Roman" pitchFamily="18" charset="0"/>
              </a:rPr>
              <a:t>courtesy of  Dr</a:t>
            </a:r>
            <a:r>
              <a:rPr lang="en-US" sz="1200" b="1" dirty="0">
                <a:latin typeface="+mj-lt"/>
                <a:cs typeface="Times New Roman" pitchFamily="18" charset="0"/>
              </a:rPr>
              <a:t>. E. D. Israel Oliver King)</a:t>
            </a:r>
            <a:endParaRPr lang="en-US" sz="1200" b="1" dirty="0">
              <a:latin typeface="+mj-lt"/>
            </a:endParaRPr>
          </a:p>
        </p:txBody>
      </p:sp>
      <p:grpSp>
        <p:nvGrpSpPr>
          <p:cNvPr id="66" name="Group 65"/>
          <p:cNvGrpSpPr/>
          <p:nvPr/>
        </p:nvGrpSpPr>
        <p:grpSpPr>
          <a:xfrm>
            <a:off x="389384" y="1628800"/>
            <a:ext cx="6270848" cy="4598963"/>
            <a:chOff x="533400" y="381000"/>
            <a:chExt cx="8153400" cy="5846763"/>
          </a:xfrm>
        </p:grpSpPr>
        <p:pic>
          <p:nvPicPr>
            <p:cNvPr id="14338" name="Picture 2" descr="4"/>
            <p:cNvPicPr>
              <a:picLocks noChangeAspect="1" noChangeArrowheads="1"/>
            </p:cNvPicPr>
            <p:nvPr/>
          </p:nvPicPr>
          <p:blipFill>
            <a:blip r:embed="rId2" cstate="email">
              <a:lum bright="36000" contrast="54000"/>
              <a:extLst>
                <a:ext uri="{28A0092B-C50C-407E-A947-70E740481C1C}">
                  <a14:useLocalDpi xmlns:a14="http://schemas.microsoft.com/office/drawing/2010/main"/>
                </a:ext>
              </a:extLst>
            </a:blip>
            <a:srcRect/>
            <a:stretch>
              <a:fillRect/>
            </a:stretch>
          </p:blipFill>
          <p:spPr bwMode="auto">
            <a:xfrm>
              <a:off x="7620000" y="1866900"/>
              <a:ext cx="990600" cy="950913"/>
            </a:xfrm>
            <a:prstGeom prst="rect">
              <a:avLst/>
            </a:prstGeom>
            <a:ln>
              <a:noFill/>
            </a:ln>
            <a:effectLst>
              <a:outerShdw blurRad="292100" dist="139700" dir="2700000" algn="tl" rotWithShape="0">
                <a:srgbClr val="333333">
                  <a:alpha val="65000"/>
                </a:srgbClr>
              </a:outerShdw>
            </a:effectLst>
          </p:spPr>
        </p:pic>
        <p:pic>
          <p:nvPicPr>
            <p:cNvPr id="14339" name="Picture 3" descr="Samai Dosai"/>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29400" y="2933700"/>
              <a:ext cx="996950" cy="957263"/>
            </a:xfrm>
            <a:prstGeom prst="rect">
              <a:avLst/>
            </a:prstGeom>
            <a:ln>
              <a:noFill/>
            </a:ln>
            <a:effectLst>
              <a:outerShdw blurRad="292100" dist="139700" dir="2700000" algn="tl" rotWithShape="0">
                <a:srgbClr val="333333">
                  <a:alpha val="65000"/>
                </a:srgbClr>
              </a:outerShdw>
            </a:effectLst>
          </p:spPr>
        </p:pic>
        <p:pic>
          <p:nvPicPr>
            <p:cNvPr id="14340" name="Picture 4" descr="Thinai Dosai"/>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20000" y="2933700"/>
              <a:ext cx="1004888" cy="949325"/>
            </a:xfrm>
            <a:prstGeom prst="rect">
              <a:avLst/>
            </a:prstGeom>
            <a:ln>
              <a:noFill/>
            </a:ln>
            <a:effectLst>
              <a:outerShdw blurRad="292100" dist="139700" dir="2700000" algn="tl" rotWithShape="0">
                <a:srgbClr val="333333">
                  <a:alpha val="65000"/>
                </a:srgbClr>
              </a:outerShdw>
            </a:effectLst>
          </p:spPr>
        </p:pic>
        <p:pic>
          <p:nvPicPr>
            <p:cNvPr id="14341" name="Picture 5" descr="Thinai Bonda"/>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20000" y="4000500"/>
              <a:ext cx="990600" cy="944563"/>
            </a:xfrm>
            <a:prstGeom prst="rect">
              <a:avLst/>
            </a:prstGeom>
            <a:ln>
              <a:noFill/>
            </a:ln>
            <a:effectLst>
              <a:outerShdw blurRad="292100" dist="139700" dir="2700000" algn="tl" rotWithShape="0">
                <a:srgbClr val="333333">
                  <a:alpha val="65000"/>
                </a:srgbClr>
              </a:outerShdw>
            </a:effectLst>
          </p:spPr>
        </p:pic>
        <p:pic>
          <p:nvPicPr>
            <p:cNvPr id="14342" name="Picture 6" descr="Samai + Thinai Kachayam"/>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620000" y="5060950"/>
              <a:ext cx="1004888" cy="949325"/>
            </a:xfrm>
            <a:prstGeom prst="rect">
              <a:avLst/>
            </a:prstGeom>
            <a:ln>
              <a:noFill/>
            </a:ln>
            <a:effectLst>
              <a:outerShdw blurRad="292100" dist="139700" dir="2700000" algn="tl" rotWithShape="0">
                <a:srgbClr val="333333">
                  <a:alpha val="65000"/>
                </a:srgbClr>
              </a:outerShdw>
            </a:effectLst>
          </p:spPr>
        </p:pic>
        <p:pic>
          <p:nvPicPr>
            <p:cNvPr id="14343" name="Picture 7" descr="Samai Puttu"/>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33400" y="1866900"/>
              <a:ext cx="1066800" cy="950913"/>
            </a:xfrm>
            <a:prstGeom prst="rect">
              <a:avLst/>
            </a:prstGeom>
            <a:ln>
              <a:noFill/>
            </a:ln>
            <a:effectLst>
              <a:outerShdw blurRad="292100" dist="139700" dir="2700000" algn="tl" rotWithShape="0">
                <a:srgbClr val="333333">
                  <a:alpha val="65000"/>
                </a:srgbClr>
              </a:outerShdw>
            </a:effectLst>
          </p:spPr>
        </p:pic>
        <p:pic>
          <p:nvPicPr>
            <p:cNvPr id="14344" name="Picture 8" descr="1"/>
            <p:cNvPicPr>
              <a:picLocks noChangeAspect="1" noChangeArrowheads="1"/>
            </p:cNvPicPr>
            <p:nvPr/>
          </p:nvPicPr>
          <p:blipFill>
            <a:blip r:embed="rId8" cstate="email">
              <a:lum bright="34000" contrast="46000"/>
              <a:extLst>
                <a:ext uri="{28A0092B-C50C-407E-A947-70E740481C1C}">
                  <a14:useLocalDpi xmlns:a14="http://schemas.microsoft.com/office/drawing/2010/main"/>
                </a:ext>
              </a:extLst>
            </a:blip>
            <a:srcRect/>
            <a:stretch>
              <a:fillRect/>
            </a:stretch>
          </p:blipFill>
          <p:spPr bwMode="auto">
            <a:xfrm>
              <a:off x="6477000" y="723900"/>
              <a:ext cx="1143000" cy="990600"/>
            </a:xfrm>
            <a:prstGeom prst="rect">
              <a:avLst/>
            </a:prstGeom>
            <a:ln>
              <a:noFill/>
            </a:ln>
            <a:effectLst>
              <a:outerShdw blurRad="292100" dist="139700" dir="2700000" algn="tl" rotWithShape="0">
                <a:srgbClr val="333333">
                  <a:alpha val="65000"/>
                </a:srgbClr>
              </a:outerShdw>
            </a:effectLst>
          </p:spPr>
        </p:pic>
        <p:pic>
          <p:nvPicPr>
            <p:cNvPr id="14345" name="Picture 9" descr="12"/>
            <p:cNvPicPr>
              <a:picLocks noChangeArrowheads="1"/>
            </p:cNvPicPr>
            <p:nvPr/>
          </p:nvPicPr>
          <p:blipFill>
            <a:blip r:embed="rId9" cstate="email">
              <a:lum bright="30000" contrast="42000"/>
              <a:extLst>
                <a:ext uri="{28A0092B-C50C-407E-A947-70E740481C1C}">
                  <a14:useLocalDpi xmlns:a14="http://schemas.microsoft.com/office/drawing/2010/main"/>
                </a:ext>
              </a:extLst>
            </a:blip>
            <a:srcRect/>
            <a:stretch>
              <a:fillRect/>
            </a:stretch>
          </p:blipFill>
          <p:spPr bwMode="auto">
            <a:xfrm>
              <a:off x="7620000" y="723900"/>
              <a:ext cx="962025" cy="990600"/>
            </a:xfrm>
            <a:prstGeom prst="rect">
              <a:avLst/>
            </a:prstGeom>
            <a:ln>
              <a:noFill/>
            </a:ln>
            <a:effectLst>
              <a:outerShdw blurRad="292100" dist="139700" dir="2700000" algn="tl" rotWithShape="0">
                <a:srgbClr val="333333">
                  <a:alpha val="65000"/>
                </a:srgbClr>
              </a:outerShdw>
            </a:effectLst>
          </p:spPr>
        </p:pic>
        <p:pic>
          <p:nvPicPr>
            <p:cNvPr id="14346" name="Picture 10" descr="Samai Rice"/>
            <p:cNvPicPr>
              <a:picLocks noChangeAspect="1" noChangeArrowheads="1"/>
            </p:cNvPicPr>
            <p:nvPr/>
          </p:nvPicPr>
          <p:blipFill>
            <a:blip r:embed="rId10" cstate="email">
              <a:lum contrast="12000"/>
              <a:extLst>
                <a:ext uri="{28A0092B-C50C-407E-A947-70E740481C1C}">
                  <a14:useLocalDpi xmlns:a14="http://schemas.microsoft.com/office/drawing/2010/main"/>
                </a:ext>
              </a:extLst>
            </a:blip>
            <a:srcRect/>
            <a:stretch>
              <a:fillRect/>
            </a:stretch>
          </p:blipFill>
          <p:spPr bwMode="auto">
            <a:xfrm>
              <a:off x="563563" y="752475"/>
              <a:ext cx="1014412" cy="962025"/>
            </a:xfrm>
            <a:prstGeom prst="rect">
              <a:avLst/>
            </a:prstGeom>
            <a:ln>
              <a:noFill/>
            </a:ln>
            <a:effectLst>
              <a:outerShdw blurRad="292100" dist="139700" dir="2700000" algn="tl" rotWithShape="0">
                <a:srgbClr val="333333">
                  <a:alpha val="65000"/>
                </a:srgbClr>
              </a:outerShdw>
            </a:effectLst>
          </p:spPr>
        </p:pic>
        <p:pic>
          <p:nvPicPr>
            <p:cNvPr id="14347" name="Picture 11" descr="Thinai Rice"/>
            <p:cNvPicPr>
              <a:picLocks noChangeArrowheads="1"/>
            </p:cNvPicPr>
            <p:nvPr/>
          </p:nvPicPr>
          <p:blipFill>
            <a:blip r:embed="rId11" cstate="email">
              <a:lum contrast="12000"/>
              <a:extLst>
                <a:ext uri="{28A0092B-C50C-407E-A947-70E740481C1C}">
                  <a14:useLocalDpi xmlns:a14="http://schemas.microsoft.com/office/drawing/2010/main"/>
                </a:ext>
              </a:extLst>
            </a:blip>
            <a:srcRect/>
            <a:stretch>
              <a:fillRect/>
            </a:stretch>
          </p:blipFill>
          <p:spPr bwMode="auto">
            <a:xfrm>
              <a:off x="1577975" y="735013"/>
              <a:ext cx="990600" cy="996950"/>
            </a:xfrm>
            <a:prstGeom prst="rect">
              <a:avLst/>
            </a:prstGeom>
            <a:ln>
              <a:noFill/>
            </a:ln>
            <a:effectLst>
              <a:outerShdw blurRad="292100" dist="139700" dir="2700000" algn="tl" rotWithShape="0">
                <a:srgbClr val="333333">
                  <a:alpha val="65000"/>
                </a:srgbClr>
              </a:outerShdw>
            </a:effectLst>
          </p:spPr>
        </p:pic>
        <p:pic>
          <p:nvPicPr>
            <p:cNvPr id="14348" name="Picture 12" descr="Samai Poorna Kozhukattai"/>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549775" y="723900"/>
              <a:ext cx="1069975" cy="990600"/>
            </a:xfrm>
            <a:prstGeom prst="rect">
              <a:avLst/>
            </a:prstGeom>
            <a:ln>
              <a:noFill/>
            </a:ln>
            <a:effectLst>
              <a:outerShdw blurRad="292100" dist="139700" dir="2700000" algn="tl" rotWithShape="0">
                <a:srgbClr val="333333">
                  <a:alpha val="65000"/>
                </a:srgbClr>
              </a:outerShdw>
            </a:effectLst>
          </p:spPr>
        </p:pic>
        <p:pic>
          <p:nvPicPr>
            <p:cNvPr id="14349" name="Picture 13" descr="Samai Sweet Pongal"/>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2576513" y="1866900"/>
              <a:ext cx="990600" cy="952500"/>
            </a:xfrm>
            <a:prstGeom prst="rect">
              <a:avLst/>
            </a:prstGeom>
            <a:ln>
              <a:noFill/>
            </a:ln>
            <a:effectLst>
              <a:outerShdw blurRad="292100" dist="139700" dir="2700000" algn="tl" rotWithShape="0">
                <a:srgbClr val="333333">
                  <a:alpha val="65000"/>
                </a:srgbClr>
              </a:outerShdw>
            </a:effectLst>
          </p:spPr>
        </p:pic>
        <p:pic>
          <p:nvPicPr>
            <p:cNvPr id="14350" name="Picture 14" descr="Thinai Sweet Puttu"/>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1585913" y="1866900"/>
              <a:ext cx="990600" cy="947738"/>
            </a:xfrm>
            <a:prstGeom prst="rect">
              <a:avLst/>
            </a:prstGeom>
            <a:ln>
              <a:noFill/>
            </a:ln>
            <a:effectLst>
              <a:outerShdw blurRad="292100" dist="139700" dir="2700000" algn="tl" rotWithShape="0">
                <a:srgbClr val="333333">
                  <a:alpha val="65000"/>
                </a:srgbClr>
              </a:outerShdw>
            </a:effectLst>
          </p:spPr>
        </p:pic>
        <p:sp>
          <p:nvSpPr>
            <p:cNvPr id="14351" name="Text Box 15"/>
            <p:cNvSpPr txBox="1">
              <a:spLocks noChangeArrowheads="1"/>
            </p:cNvSpPr>
            <p:nvPr/>
          </p:nvSpPr>
          <p:spPr bwMode="auto">
            <a:xfrm>
              <a:off x="609600" y="1695450"/>
              <a:ext cx="8077200" cy="228600"/>
            </a:xfrm>
            <a:prstGeom prst="rect">
              <a:avLst/>
            </a:prstGeom>
            <a:noFill/>
            <a:ln w="9525">
              <a:noFill/>
              <a:miter lim="800000"/>
              <a:headEnd/>
              <a:tailEnd/>
            </a:ln>
          </p:spPr>
          <p:txBody>
            <a:bodyPr/>
            <a:lstStyle/>
            <a:p>
              <a:r>
                <a:rPr lang="en-US" sz="700" b="0">
                  <a:latin typeface="Times New Roman" pitchFamily="18" charset="0"/>
                </a:rPr>
                <a:t>       Samai Rice                              Thinai Rice                    Samai Uppuma                    Thinai Uppuma          Samai Poorna Kozhukkatai      Samai Kara Kozhukkatai  Thinai Poorna Kozhukkatai  Thinai Kara Kozhukkatai</a:t>
              </a:r>
              <a:endParaRPr lang="en-US" sz="1200" b="0">
                <a:latin typeface="Times New Roman" pitchFamily="18" charset="0"/>
              </a:endParaRPr>
            </a:p>
          </p:txBody>
        </p:sp>
        <p:pic>
          <p:nvPicPr>
            <p:cNvPr id="14352" name="Picture 16" descr="Thinai Kara Idiappam"/>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5562600" y="1866900"/>
              <a:ext cx="1066800" cy="947738"/>
            </a:xfrm>
            <a:prstGeom prst="rect">
              <a:avLst/>
            </a:prstGeom>
            <a:ln>
              <a:noFill/>
            </a:ln>
            <a:effectLst>
              <a:outerShdw blurRad="292100" dist="139700" dir="2700000" algn="tl" rotWithShape="0">
                <a:srgbClr val="333333">
                  <a:alpha val="65000"/>
                </a:srgbClr>
              </a:outerShdw>
            </a:effectLst>
          </p:spPr>
        </p:pic>
        <p:sp>
          <p:nvSpPr>
            <p:cNvPr id="14353" name="Text Box 17"/>
            <p:cNvSpPr txBox="1">
              <a:spLocks noChangeArrowheads="1"/>
            </p:cNvSpPr>
            <p:nvPr/>
          </p:nvSpPr>
          <p:spPr bwMode="auto">
            <a:xfrm>
              <a:off x="533400" y="2762250"/>
              <a:ext cx="8153400" cy="228600"/>
            </a:xfrm>
            <a:prstGeom prst="rect">
              <a:avLst/>
            </a:prstGeom>
            <a:noFill/>
            <a:ln w="9525">
              <a:noFill/>
              <a:miter lim="800000"/>
              <a:headEnd/>
              <a:tailEnd/>
            </a:ln>
          </p:spPr>
          <p:txBody>
            <a:bodyPr/>
            <a:lstStyle/>
            <a:p>
              <a:r>
                <a:rPr lang="en-US" sz="700" b="0">
                  <a:latin typeface="Times New Roman" pitchFamily="18" charset="0"/>
                </a:rPr>
                <a:t>    Samai Sweet Puttu               Thinai Sweet Puttu             Samai Sweet Pongal           Thinai Sweet Pongal            Samai Sweet Idiappam       </a:t>
              </a:r>
              <a:r>
                <a:rPr lang="en-US" sz="600" b="0">
                  <a:latin typeface="Times New Roman" pitchFamily="18" charset="0"/>
                </a:rPr>
                <a:t>Samai Thinai Kara Idiappam</a:t>
              </a:r>
              <a:r>
                <a:rPr lang="en-US" sz="700" b="0">
                  <a:latin typeface="Times New Roman" pitchFamily="18" charset="0"/>
                </a:rPr>
                <a:t>       Thinai Sweet Idiappam     </a:t>
              </a:r>
              <a:r>
                <a:rPr lang="en-US" sz="600" b="0">
                  <a:latin typeface="Times New Roman" pitchFamily="18" charset="0"/>
                </a:rPr>
                <a:t>Samai Thinai Sweet Paniyaram</a:t>
              </a:r>
              <a:r>
                <a:rPr lang="en-US" sz="700" b="0">
                  <a:latin typeface="Times New Roman" pitchFamily="18" charset="0"/>
                </a:rPr>
                <a:t> </a:t>
              </a:r>
            </a:p>
          </p:txBody>
        </p:sp>
        <p:sp>
          <p:nvSpPr>
            <p:cNvPr id="14354" name="Line 18"/>
            <p:cNvSpPr>
              <a:spLocks noChangeShapeType="1"/>
            </p:cNvSpPr>
            <p:nvPr/>
          </p:nvSpPr>
          <p:spPr bwMode="auto">
            <a:xfrm>
              <a:off x="7620000" y="723900"/>
              <a:ext cx="0" cy="5484813"/>
            </a:xfrm>
            <a:prstGeom prst="line">
              <a:avLst/>
            </a:prstGeom>
            <a:noFill/>
            <a:ln w="28575">
              <a:solidFill>
                <a:schemeClr val="tx1"/>
              </a:solidFill>
              <a:round/>
              <a:headEnd/>
              <a:tailEnd/>
            </a:ln>
          </p:spPr>
          <p:txBody>
            <a:bodyPr/>
            <a:lstStyle/>
            <a:p>
              <a:endParaRPr lang="en-US"/>
            </a:p>
          </p:txBody>
        </p:sp>
        <p:pic>
          <p:nvPicPr>
            <p:cNvPr id="14355" name="Picture 19" descr="Thinai Payasam"/>
            <p:cNvPicPr>
              <a:picLocks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3567113" y="2928938"/>
              <a:ext cx="996950" cy="977900"/>
            </a:xfrm>
            <a:prstGeom prst="rect">
              <a:avLst/>
            </a:prstGeom>
            <a:ln>
              <a:noFill/>
            </a:ln>
            <a:effectLst>
              <a:outerShdw blurRad="292100" dist="139700" dir="2700000" algn="tl" rotWithShape="0">
                <a:srgbClr val="333333">
                  <a:alpha val="65000"/>
                </a:srgbClr>
              </a:outerShdw>
            </a:effectLst>
          </p:spPr>
        </p:pic>
        <p:pic>
          <p:nvPicPr>
            <p:cNvPr id="14356" name="Picture 20" descr="Samai Idli"/>
            <p:cNvPicPr>
              <a:picLocks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4562475" y="2938463"/>
              <a:ext cx="1060450" cy="950912"/>
            </a:xfrm>
            <a:prstGeom prst="rect">
              <a:avLst/>
            </a:prstGeom>
            <a:ln>
              <a:noFill/>
            </a:ln>
            <a:effectLst>
              <a:outerShdw blurRad="292100" dist="139700" dir="2700000" algn="tl" rotWithShape="0">
                <a:srgbClr val="333333">
                  <a:alpha val="65000"/>
                </a:srgbClr>
              </a:outerShdw>
            </a:effectLst>
          </p:spPr>
        </p:pic>
        <p:sp>
          <p:nvSpPr>
            <p:cNvPr id="14357" name="Text Box 21"/>
            <p:cNvSpPr txBox="1">
              <a:spLocks noChangeArrowheads="1"/>
            </p:cNvSpPr>
            <p:nvPr/>
          </p:nvSpPr>
          <p:spPr bwMode="auto">
            <a:xfrm>
              <a:off x="609600" y="3838575"/>
              <a:ext cx="7848600" cy="228600"/>
            </a:xfrm>
            <a:prstGeom prst="rect">
              <a:avLst/>
            </a:prstGeom>
            <a:noFill/>
            <a:ln w="9525">
              <a:noFill/>
              <a:miter lim="800000"/>
              <a:headEnd/>
              <a:tailEnd/>
            </a:ln>
          </p:spPr>
          <p:txBody>
            <a:bodyPr lIns="0"/>
            <a:lstStyle/>
            <a:p>
              <a:r>
                <a:rPr lang="en-US" sz="700" b="0">
                  <a:latin typeface="Times New Roman" pitchFamily="18" charset="0"/>
                </a:rPr>
                <a:t>    Samai Kara Paniyaram      Thinai Kara Paniyaram               Samai Payasam               Thinai Payasam                       Samai Idli                        Thinai Idli                                   Samai Dosai                        Thinai Dosai </a:t>
              </a:r>
            </a:p>
          </p:txBody>
        </p:sp>
        <p:pic>
          <p:nvPicPr>
            <p:cNvPr id="14358" name="Picture 22" descr="Samai Wheat Flour Dosai"/>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561975" y="3990975"/>
              <a:ext cx="1038225" cy="947738"/>
            </a:xfrm>
            <a:prstGeom prst="rect">
              <a:avLst/>
            </a:prstGeom>
            <a:ln>
              <a:noFill/>
            </a:ln>
            <a:effectLst>
              <a:outerShdw blurRad="292100" dist="139700" dir="2700000" algn="tl" rotWithShape="0">
                <a:srgbClr val="333333">
                  <a:alpha val="65000"/>
                </a:srgbClr>
              </a:outerShdw>
            </a:effectLst>
          </p:spPr>
        </p:pic>
        <p:pic>
          <p:nvPicPr>
            <p:cNvPr id="14359" name="Picture 23" descr="Thinai Wheat Flour Dosai"/>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1600200" y="4000500"/>
              <a:ext cx="990600" cy="946150"/>
            </a:xfrm>
            <a:prstGeom prst="rect">
              <a:avLst/>
            </a:prstGeom>
            <a:ln>
              <a:noFill/>
            </a:ln>
            <a:effectLst>
              <a:outerShdw blurRad="292100" dist="139700" dir="2700000" algn="tl" rotWithShape="0">
                <a:srgbClr val="333333">
                  <a:alpha val="65000"/>
                </a:srgbClr>
              </a:outerShdw>
            </a:effectLst>
          </p:spPr>
        </p:pic>
        <p:sp>
          <p:nvSpPr>
            <p:cNvPr id="14360" name="Text Box 24"/>
            <p:cNvSpPr txBox="1">
              <a:spLocks noChangeArrowheads="1"/>
            </p:cNvSpPr>
            <p:nvPr/>
          </p:nvSpPr>
          <p:spPr bwMode="auto">
            <a:xfrm>
              <a:off x="533400" y="4881563"/>
              <a:ext cx="8077200" cy="247650"/>
            </a:xfrm>
            <a:prstGeom prst="rect">
              <a:avLst/>
            </a:prstGeom>
            <a:noFill/>
            <a:ln w="9525">
              <a:noFill/>
              <a:miter lim="800000"/>
              <a:headEnd/>
              <a:tailEnd/>
            </a:ln>
          </p:spPr>
          <p:txBody>
            <a:bodyPr/>
            <a:lstStyle/>
            <a:p>
              <a:r>
                <a:rPr lang="en-US" sz="700" b="0">
                  <a:latin typeface="Times New Roman" pitchFamily="18" charset="0"/>
                </a:rPr>
                <a:t>Samai Wheat Flour Dosai   Thinai Wheat Flour Dosai       Samai Kara Pongal               Thinai Kara Pongal          Samai Thinai Keera Roti                Samai Bonda                      Samai Pakoda                      Thinai Bonda</a:t>
              </a:r>
            </a:p>
          </p:txBody>
        </p:sp>
        <p:pic>
          <p:nvPicPr>
            <p:cNvPr id="14361" name="Picture 25" descr="Samai Bonda"/>
            <p:cNvPicPr>
              <a:picLocks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5634038" y="3987800"/>
              <a:ext cx="996950" cy="949325"/>
            </a:xfrm>
            <a:prstGeom prst="rect">
              <a:avLst/>
            </a:prstGeom>
            <a:ln>
              <a:noFill/>
            </a:ln>
            <a:effectLst>
              <a:outerShdw blurRad="292100" dist="139700" dir="2700000" algn="tl" rotWithShape="0">
                <a:srgbClr val="333333">
                  <a:alpha val="65000"/>
                </a:srgbClr>
              </a:outerShdw>
            </a:effectLst>
          </p:spPr>
        </p:pic>
        <p:pic>
          <p:nvPicPr>
            <p:cNvPr id="14362" name="Picture 26" descr="Samai Pakoda"/>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6629400" y="3995738"/>
              <a:ext cx="990600" cy="947737"/>
            </a:xfrm>
            <a:prstGeom prst="rect">
              <a:avLst/>
            </a:prstGeom>
            <a:ln>
              <a:noFill/>
            </a:ln>
            <a:effectLst>
              <a:outerShdw blurRad="292100" dist="139700" dir="2700000" algn="tl" rotWithShape="0">
                <a:srgbClr val="333333">
                  <a:alpha val="65000"/>
                </a:srgbClr>
              </a:outerShdw>
            </a:effectLst>
          </p:spPr>
        </p:pic>
        <p:pic>
          <p:nvPicPr>
            <p:cNvPr id="14363" name="Picture 27" descr="Samai + Thinai Ribbon Pakoda"/>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1600200" y="5067300"/>
              <a:ext cx="990600" cy="947738"/>
            </a:xfrm>
            <a:prstGeom prst="rect">
              <a:avLst/>
            </a:prstGeom>
            <a:ln>
              <a:noFill/>
            </a:ln>
            <a:effectLst>
              <a:outerShdw blurRad="292100" dist="139700" dir="2700000" algn="tl" rotWithShape="0">
                <a:srgbClr val="333333">
                  <a:alpha val="65000"/>
                </a:srgbClr>
              </a:outerShdw>
            </a:effectLst>
          </p:spPr>
        </p:pic>
        <p:sp>
          <p:nvSpPr>
            <p:cNvPr id="14364" name="Text Box 28"/>
            <p:cNvSpPr txBox="1">
              <a:spLocks noChangeArrowheads="1"/>
            </p:cNvSpPr>
            <p:nvPr/>
          </p:nvSpPr>
          <p:spPr bwMode="auto">
            <a:xfrm>
              <a:off x="609600" y="5981700"/>
              <a:ext cx="8001000" cy="228600"/>
            </a:xfrm>
            <a:prstGeom prst="rect">
              <a:avLst/>
            </a:prstGeom>
            <a:noFill/>
            <a:ln w="9525">
              <a:noFill/>
              <a:miter lim="800000"/>
              <a:headEnd/>
              <a:tailEnd/>
            </a:ln>
          </p:spPr>
          <p:txBody>
            <a:bodyPr/>
            <a:lstStyle/>
            <a:p>
              <a:r>
                <a:rPr lang="en-US" sz="700" b="0">
                  <a:latin typeface="Times New Roman" pitchFamily="18" charset="0"/>
                </a:rPr>
                <a:t>Thinai Pakoda Samai          Thinai Ribbon Pakoda         Samai Thinai Omapodi        Samai Thinai Adai               Samai Thinai Vadai           Samai Thinai Murukku      Thinai Adhirasam    Samai       Thinai  Kachayam </a:t>
              </a:r>
            </a:p>
          </p:txBody>
        </p:sp>
        <p:pic>
          <p:nvPicPr>
            <p:cNvPr id="14365" name="Picture 29" descr="Samai Vadai"/>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4572000" y="5073650"/>
              <a:ext cx="1066800" cy="946150"/>
            </a:xfrm>
            <a:prstGeom prst="rect">
              <a:avLst/>
            </a:prstGeom>
            <a:ln>
              <a:noFill/>
            </a:ln>
            <a:effectLst>
              <a:outerShdw blurRad="292100" dist="139700" dir="2700000" algn="tl" rotWithShape="0">
                <a:srgbClr val="333333">
                  <a:alpha val="65000"/>
                </a:srgbClr>
              </a:outerShdw>
            </a:effectLst>
          </p:spPr>
        </p:pic>
        <p:pic>
          <p:nvPicPr>
            <p:cNvPr id="14366" name="Picture 30" descr="Mirukku"/>
            <p:cNvPicPr>
              <a:picLocks noChangeAspect="1" noChangeArrowheads="1"/>
            </p:cNvPicPr>
            <p:nvPr/>
          </p:nvPicPr>
          <p:blipFill>
            <a:blip r:embed="rId24" cstate="email">
              <a:extLst>
                <a:ext uri="{28A0092B-C50C-407E-A947-70E740481C1C}">
                  <a14:useLocalDpi xmlns:a14="http://schemas.microsoft.com/office/drawing/2010/main"/>
                </a:ext>
              </a:extLst>
            </a:blip>
            <a:srcRect/>
            <a:stretch>
              <a:fillRect/>
            </a:stretch>
          </p:blipFill>
          <p:spPr bwMode="auto">
            <a:xfrm>
              <a:off x="5638800" y="5060950"/>
              <a:ext cx="990600" cy="955675"/>
            </a:xfrm>
            <a:prstGeom prst="rect">
              <a:avLst/>
            </a:prstGeom>
            <a:ln>
              <a:noFill/>
            </a:ln>
            <a:effectLst>
              <a:outerShdw blurRad="292100" dist="139700" dir="2700000" algn="tl" rotWithShape="0">
                <a:srgbClr val="333333">
                  <a:alpha val="65000"/>
                </a:srgbClr>
              </a:outerShdw>
            </a:effectLst>
          </p:spPr>
        </p:pic>
        <p:pic>
          <p:nvPicPr>
            <p:cNvPr id="14367" name="Picture 31" descr="Samai + Thinai  Adhirasam"/>
            <p:cNvPicPr>
              <a:picLocks noChangeAspect="1"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6629400" y="5073650"/>
              <a:ext cx="990600" cy="952500"/>
            </a:xfrm>
            <a:prstGeom prst="rect">
              <a:avLst/>
            </a:prstGeom>
            <a:ln>
              <a:noFill/>
            </a:ln>
            <a:effectLst>
              <a:outerShdw blurRad="292100" dist="139700" dir="2700000" algn="tl" rotWithShape="0">
                <a:srgbClr val="333333">
                  <a:alpha val="65000"/>
                </a:srgbClr>
              </a:outerShdw>
            </a:effectLst>
          </p:spPr>
        </p:pic>
        <p:pic>
          <p:nvPicPr>
            <p:cNvPr id="14368" name="Picture 32" descr="Samai Kara Pongal"/>
            <p:cNvPicPr>
              <a:picLocks noChangeArrowheads="1"/>
            </p:cNvPicPr>
            <p:nvPr/>
          </p:nvPicPr>
          <p:blipFill>
            <a:blip r:embed="rId26" cstate="email">
              <a:extLst>
                <a:ext uri="{28A0092B-C50C-407E-A947-70E740481C1C}">
                  <a14:useLocalDpi xmlns:a14="http://schemas.microsoft.com/office/drawing/2010/main"/>
                </a:ext>
              </a:extLst>
            </a:blip>
            <a:srcRect/>
            <a:stretch>
              <a:fillRect/>
            </a:stretch>
          </p:blipFill>
          <p:spPr bwMode="auto">
            <a:xfrm>
              <a:off x="2590800" y="3990975"/>
              <a:ext cx="977900" cy="954088"/>
            </a:xfrm>
            <a:prstGeom prst="rect">
              <a:avLst/>
            </a:prstGeom>
            <a:ln>
              <a:noFill/>
            </a:ln>
            <a:effectLst>
              <a:outerShdw blurRad="292100" dist="139700" dir="2700000" algn="tl" rotWithShape="0">
                <a:srgbClr val="333333">
                  <a:alpha val="65000"/>
                </a:srgbClr>
              </a:outerShdw>
            </a:effectLst>
          </p:spPr>
        </p:pic>
        <p:pic>
          <p:nvPicPr>
            <p:cNvPr id="14369" name="Picture 33" descr="16"/>
            <p:cNvPicPr>
              <a:picLocks noChangeAspect="1" noChangeArrowheads="1"/>
            </p:cNvPicPr>
            <p:nvPr/>
          </p:nvPicPr>
          <p:blipFill>
            <a:blip r:embed="rId27" cstate="email">
              <a:lum bright="14000" contrast="54000"/>
              <a:extLst>
                <a:ext uri="{28A0092B-C50C-407E-A947-70E740481C1C}">
                  <a14:useLocalDpi xmlns:a14="http://schemas.microsoft.com/office/drawing/2010/main"/>
                </a:ext>
              </a:extLst>
            </a:blip>
            <a:srcRect/>
            <a:stretch>
              <a:fillRect/>
            </a:stretch>
          </p:blipFill>
          <p:spPr bwMode="auto">
            <a:xfrm>
              <a:off x="2566988" y="752475"/>
              <a:ext cx="990600" cy="962025"/>
            </a:xfrm>
            <a:prstGeom prst="rect">
              <a:avLst/>
            </a:prstGeom>
            <a:ln>
              <a:noFill/>
            </a:ln>
            <a:effectLst>
              <a:outerShdw blurRad="292100" dist="139700" dir="2700000" algn="tl" rotWithShape="0">
                <a:srgbClr val="333333">
                  <a:alpha val="65000"/>
                </a:srgbClr>
              </a:outerShdw>
            </a:effectLst>
          </p:spPr>
        </p:pic>
        <p:pic>
          <p:nvPicPr>
            <p:cNvPr id="14370" name="Picture 34" descr="2"/>
            <p:cNvPicPr>
              <a:picLocks noChangeAspect="1" noChangeArrowheads="1"/>
            </p:cNvPicPr>
            <p:nvPr/>
          </p:nvPicPr>
          <p:blipFill>
            <a:blip r:embed="rId28" cstate="email">
              <a:lum bright="10000" contrast="54000"/>
              <a:extLst>
                <a:ext uri="{28A0092B-C50C-407E-A947-70E740481C1C}">
                  <a14:useLocalDpi xmlns:a14="http://schemas.microsoft.com/office/drawing/2010/main"/>
                </a:ext>
              </a:extLst>
            </a:blip>
            <a:srcRect/>
            <a:stretch>
              <a:fillRect/>
            </a:stretch>
          </p:blipFill>
          <p:spPr bwMode="auto">
            <a:xfrm>
              <a:off x="3557588" y="752475"/>
              <a:ext cx="990600" cy="962025"/>
            </a:xfrm>
            <a:prstGeom prst="rect">
              <a:avLst/>
            </a:prstGeom>
            <a:ln>
              <a:noFill/>
            </a:ln>
            <a:effectLst>
              <a:outerShdw blurRad="292100" dist="139700" dir="2700000" algn="tl" rotWithShape="0">
                <a:srgbClr val="333333">
                  <a:alpha val="65000"/>
                </a:srgbClr>
              </a:outerShdw>
            </a:effectLst>
          </p:spPr>
        </p:pic>
        <p:pic>
          <p:nvPicPr>
            <p:cNvPr id="14371" name="Picture 35" descr="14"/>
            <p:cNvPicPr>
              <a:picLocks noChangeArrowheads="1"/>
            </p:cNvPicPr>
            <p:nvPr/>
          </p:nvPicPr>
          <p:blipFill>
            <a:blip r:embed="rId29" cstate="email">
              <a:lum bright="24000" contrast="30000"/>
              <a:extLst>
                <a:ext uri="{28A0092B-C50C-407E-A947-70E740481C1C}">
                  <a14:useLocalDpi xmlns:a14="http://schemas.microsoft.com/office/drawing/2010/main"/>
                </a:ext>
              </a:extLst>
            </a:blip>
            <a:srcRect/>
            <a:stretch>
              <a:fillRect/>
            </a:stretch>
          </p:blipFill>
          <p:spPr bwMode="auto">
            <a:xfrm>
              <a:off x="3581400" y="1905000"/>
              <a:ext cx="987425" cy="946150"/>
            </a:xfrm>
            <a:prstGeom prst="rect">
              <a:avLst/>
            </a:prstGeom>
            <a:ln>
              <a:noFill/>
            </a:ln>
            <a:effectLst>
              <a:outerShdw blurRad="292100" dist="139700" dir="2700000" algn="tl" rotWithShape="0">
                <a:srgbClr val="333333">
                  <a:alpha val="65000"/>
                </a:srgbClr>
              </a:outerShdw>
            </a:effectLst>
          </p:spPr>
        </p:pic>
        <p:pic>
          <p:nvPicPr>
            <p:cNvPr id="14372" name="Picture 36" descr="11"/>
            <p:cNvPicPr>
              <a:picLocks noChangeAspect="1" noChangeArrowheads="1"/>
            </p:cNvPicPr>
            <p:nvPr/>
          </p:nvPicPr>
          <p:blipFill>
            <a:blip r:embed="rId30" cstate="email">
              <a:lum bright="24000" contrast="42000"/>
              <a:extLst>
                <a:ext uri="{28A0092B-C50C-407E-A947-70E740481C1C}">
                  <a14:useLocalDpi xmlns:a14="http://schemas.microsoft.com/office/drawing/2010/main"/>
                </a:ext>
              </a:extLst>
            </a:blip>
            <a:srcRect/>
            <a:stretch>
              <a:fillRect/>
            </a:stretch>
          </p:blipFill>
          <p:spPr bwMode="auto">
            <a:xfrm>
              <a:off x="4552950" y="1866900"/>
              <a:ext cx="1066800" cy="952500"/>
            </a:xfrm>
            <a:prstGeom prst="rect">
              <a:avLst/>
            </a:prstGeom>
            <a:ln>
              <a:noFill/>
            </a:ln>
            <a:effectLst>
              <a:outerShdw blurRad="292100" dist="139700" dir="2700000" algn="tl" rotWithShape="0">
                <a:srgbClr val="333333">
                  <a:alpha val="65000"/>
                </a:srgbClr>
              </a:outerShdw>
            </a:effectLst>
          </p:spPr>
        </p:pic>
        <p:pic>
          <p:nvPicPr>
            <p:cNvPr id="14373" name="Picture 37" descr="15"/>
            <p:cNvPicPr>
              <a:picLocks noChangeAspect="1" noChangeArrowheads="1"/>
            </p:cNvPicPr>
            <p:nvPr/>
          </p:nvPicPr>
          <p:blipFill>
            <a:blip r:embed="rId31" cstate="email">
              <a:lum bright="24000" contrast="42000"/>
              <a:extLst>
                <a:ext uri="{28A0092B-C50C-407E-A947-70E740481C1C}">
                  <a14:useLocalDpi xmlns:a14="http://schemas.microsoft.com/office/drawing/2010/main"/>
                </a:ext>
              </a:extLst>
            </a:blip>
            <a:srcRect/>
            <a:stretch>
              <a:fillRect/>
            </a:stretch>
          </p:blipFill>
          <p:spPr bwMode="auto">
            <a:xfrm>
              <a:off x="6629400" y="1866900"/>
              <a:ext cx="990600" cy="949325"/>
            </a:xfrm>
            <a:prstGeom prst="rect">
              <a:avLst/>
            </a:prstGeom>
            <a:ln>
              <a:noFill/>
            </a:ln>
            <a:effectLst>
              <a:outerShdw blurRad="292100" dist="139700" dir="2700000" algn="tl" rotWithShape="0">
                <a:srgbClr val="333333">
                  <a:alpha val="65000"/>
                </a:srgbClr>
              </a:outerShdw>
            </a:effectLst>
          </p:spPr>
        </p:pic>
        <p:pic>
          <p:nvPicPr>
            <p:cNvPr id="14374" name="Picture 38" descr="6"/>
            <p:cNvPicPr>
              <a:picLocks noChangeAspect="1" noChangeArrowheads="1"/>
            </p:cNvPicPr>
            <p:nvPr/>
          </p:nvPicPr>
          <p:blipFill>
            <a:blip r:embed="rId32" cstate="email">
              <a:lum bright="24000" contrast="34000"/>
              <a:extLst>
                <a:ext uri="{28A0092B-C50C-407E-A947-70E740481C1C}">
                  <a14:useLocalDpi xmlns:a14="http://schemas.microsoft.com/office/drawing/2010/main"/>
                </a:ext>
              </a:extLst>
            </a:blip>
            <a:srcRect/>
            <a:stretch>
              <a:fillRect/>
            </a:stretch>
          </p:blipFill>
          <p:spPr bwMode="auto">
            <a:xfrm>
              <a:off x="561975" y="2938463"/>
              <a:ext cx="1038225" cy="949325"/>
            </a:xfrm>
            <a:prstGeom prst="rect">
              <a:avLst/>
            </a:prstGeom>
            <a:ln>
              <a:noFill/>
            </a:ln>
            <a:effectLst>
              <a:outerShdw blurRad="292100" dist="139700" dir="2700000" algn="tl" rotWithShape="0">
                <a:srgbClr val="333333">
                  <a:alpha val="65000"/>
                </a:srgbClr>
              </a:outerShdw>
            </a:effectLst>
          </p:spPr>
        </p:pic>
        <p:pic>
          <p:nvPicPr>
            <p:cNvPr id="14375" name="Picture 39" descr="3"/>
            <p:cNvPicPr>
              <a:picLocks noChangeAspect="1" noChangeArrowheads="1"/>
            </p:cNvPicPr>
            <p:nvPr/>
          </p:nvPicPr>
          <p:blipFill>
            <a:blip r:embed="rId33" cstate="email">
              <a:lum bright="12000"/>
              <a:extLst>
                <a:ext uri="{28A0092B-C50C-407E-A947-70E740481C1C}">
                  <a14:useLocalDpi xmlns:a14="http://schemas.microsoft.com/office/drawing/2010/main"/>
                </a:ext>
              </a:extLst>
            </a:blip>
            <a:srcRect/>
            <a:stretch>
              <a:fillRect/>
            </a:stretch>
          </p:blipFill>
          <p:spPr bwMode="auto">
            <a:xfrm>
              <a:off x="1600200" y="2933700"/>
              <a:ext cx="990600" cy="950913"/>
            </a:xfrm>
            <a:prstGeom prst="rect">
              <a:avLst/>
            </a:prstGeom>
            <a:ln>
              <a:noFill/>
            </a:ln>
            <a:effectLst>
              <a:outerShdw blurRad="292100" dist="139700" dir="2700000" algn="tl" rotWithShape="0">
                <a:srgbClr val="333333">
                  <a:alpha val="65000"/>
                </a:srgbClr>
              </a:outerShdw>
            </a:effectLst>
          </p:spPr>
        </p:pic>
        <p:pic>
          <p:nvPicPr>
            <p:cNvPr id="14376" name="Picture 40" descr="18"/>
            <p:cNvPicPr>
              <a:picLocks noChangeAspect="1" noChangeArrowheads="1"/>
            </p:cNvPicPr>
            <p:nvPr/>
          </p:nvPicPr>
          <p:blipFill>
            <a:blip r:embed="rId34" cstate="email">
              <a:lum contrast="18000"/>
              <a:extLst>
                <a:ext uri="{28A0092B-C50C-407E-A947-70E740481C1C}">
                  <a14:useLocalDpi xmlns:a14="http://schemas.microsoft.com/office/drawing/2010/main"/>
                </a:ext>
              </a:extLst>
            </a:blip>
            <a:srcRect/>
            <a:stretch>
              <a:fillRect/>
            </a:stretch>
          </p:blipFill>
          <p:spPr bwMode="auto">
            <a:xfrm>
              <a:off x="2590800" y="2938463"/>
              <a:ext cx="977900" cy="946150"/>
            </a:xfrm>
            <a:prstGeom prst="rect">
              <a:avLst/>
            </a:prstGeom>
            <a:ln>
              <a:noFill/>
            </a:ln>
            <a:effectLst>
              <a:outerShdw blurRad="292100" dist="139700" dir="2700000" algn="tl" rotWithShape="0">
                <a:srgbClr val="333333">
                  <a:alpha val="65000"/>
                </a:srgbClr>
              </a:outerShdw>
            </a:effectLst>
          </p:spPr>
        </p:pic>
        <p:pic>
          <p:nvPicPr>
            <p:cNvPr id="14377" name="Picture 41" descr="20"/>
            <p:cNvPicPr>
              <a:picLocks noChangeArrowheads="1"/>
            </p:cNvPicPr>
            <p:nvPr/>
          </p:nvPicPr>
          <p:blipFill>
            <a:blip r:embed="rId35" cstate="email">
              <a:lum contrast="12000"/>
              <a:extLst>
                <a:ext uri="{28A0092B-C50C-407E-A947-70E740481C1C}">
                  <a14:useLocalDpi xmlns:a14="http://schemas.microsoft.com/office/drawing/2010/main"/>
                </a:ext>
              </a:extLst>
            </a:blip>
            <a:srcRect/>
            <a:stretch>
              <a:fillRect/>
            </a:stretch>
          </p:blipFill>
          <p:spPr bwMode="auto">
            <a:xfrm>
              <a:off x="5624513" y="2938463"/>
              <a:ext cx="1004887" cy="949325"/>
            </a:xfrm>
            <a:prstGeom prst="rect">
              <a:avLst/>
            </a:prstGeom>
            <a:ln>
              <a:noFill/>
            </a:ln>
            <a:effectLst>
              <a:outerShdw blurRad="292100" dist="139700" dir="2700000" algn="tl" rotWithShape="0">
                <a:srgbClr val="333333">
                  <a:alpha val="65000"/>
                </a:srgbClr>
              </a:outerShdw>
            </a:effectLst>
          </p:spPr>
        </p:pic>
        <p:pic>
          <p:nvPicPr>
            <p:cNvPr id="14378" name="Picture 42" descr="7"/>
            <p:cNvPicPr>
              <a:picLocks noChangeArrowheads="1"/>
            </p:cNvPicPr>
            <p:nvPr/>
          </p:nvPicPr>
          <p:blipFill>
            <a:blip r:embed="rId36" cstate="email">
              <a:lum bright="24000" contrast="36000"/>
              <a:extLst>
                <a:ext uri="{28A0092B-C50C-407E-A947-70E740481C1C}">
                  <a14:useLocalDpi xmlns:a14="http://schemas.microsoft.com/office/drawing/2010/main"/>
                </a:ext>
              </a:extLst>
            </a:blip>
            <a:srcRect/>
            <a:stretch>
              <a:fillRect/>
            </a:stretch>
          </p:blipFill>
          <p:spPr bwMode="auto">
            <a:xfrm>
              <a:off x="3567113" y="3995738"/>
              <a:ext cx="996950" cy="950912"/>
            </a:xfrm>
            <a:prstGeom prst="rect">
              <a:avLst/>
            </a:prstGeom>
            <a:ln>
              <a:noFill/>
            </a:ln>
            <a:effectLst>
              <a:outerShdw blurRad="292100" dist="139700" dir="2700000" algn="tl" rotWithShape="0">
                <a:srgbClr val="333333">
                  <a:alpha val="65000"/>
                </a:srgbClr>
              </a:outerShdw>
            </a:effectLst>
          </p:spPr>
        </p:pic>
        <p:pic>
          <p:nvPicPr>
            <p:cNvPr id="14379" name="Picture 43" descr="8"/>
            <p:cNvPicPr>
              <a:picLocks noChangeAspect="1" noChangeArrowheads="1"/>
            </p:cNvPicPr>
            <p:nvPr/>
          </p:nvPicPr>
          <p:blipFill>
            <a:blip r:embed="rId37" cstate="email">
              <a:lum bright="18000" contrast="12000"/>
              <a:extLst>
                <a:ext uri="{28A0092B-C50C-407E-A947-70E740481C1C}">
                  <a14:useLocalDpi xmlns:a14="http://schemas.microsoft.com/office/drawing/2010/main"/>
                </a:ext>
              </a:extLst>
            </a:blip>
            <a:srcRect/>
            <a:stretch>
              <a:fillRect/>
            </a:stretch>
          </p:blipFill>
          <p:spPr bwMode="auto">
            <a:xfrm>
              <a:off x="4562475" y="3987800"/>
              <a:ext cx="1071563" cy="949325"/>
            </a:xfrm>
            <a:prstGeom prst="rect">
              <a:avLst/>
            </a:prstGeom>
            <a:ln>
              <a:noFill/>
            </a:ln>
            <a:effectLst>
              <a:outerShdw blurRad="292100" dist="139700" dir="2700000" algn="tl" rotWithShape="0">
                <a:srgbClr val="333333">
                  <a:alpha val="65000"/>
                </a:srgbClr>
              </a:outerShdw>
            </a:effectLst>
          </p:spPr>
        </p:pic>
        <p:pic>
          <p:nvPicPr>
            <p:cNvPr id="14380" name="Picture 44" descr="9"/>
            <p:cNvPicPr>
              <a:picLocks noChangeArrowheads="1"/>
            </p:cNvPicPr>
            <p:nvPr/>
          </p:nvPicPr>
          <p:blipFill>
            <a:blip r:embed="rId38" cstate="email">
              <a:lum bright="12000"/>
              <a:extLst>
                <a:ext uri="{28A0092B-C50C-407E-A947-70E740481C1C}">
                  <a14:useLocalDpi xmlns:a14="http://schemas.microsoft.com/office/drawing/2010/main"/>
                </a:ext>
              </a:extLst>
            </a:blip>
            <a:srcRect/>
            <a:stretch>
              <a:fillRect/>
            </a:stretch>
          </p:blipFill>
          <p:spPr bwMode="auto">
            <a:xfrm>
              <a:off x="555625" y="5067300"/>
              <a:ext cx="1044575" cy="949325"/>
            </a:xfrm>
            <a:prstGeom prst="rect">
              <a:avLst/>
            </a:prstGeom>
            <a:ln>
              <a:noFill/>
            </a:ln>
            <a:effectLst>
              <a:outerShdw blurRad="292100" dist="139700" dir="2700000" algn="tl" rotWithShape="0">
                <a:srgbClr val="333333">
                  <a:alpha val="65000"/>
                </a:srgbClr>
              </a:outerShdw>
            </a:effectLst>
          </p:spPr>
        </p:pic>
        <p:pic>
          <p:nvPicPr>
            <p:cNvPr id="14381" name="Picture 45" descr="10"/>
            <p:cNvPicPr>
              <a:picLocks noChangeAspect="1" noChangeArrowheads="1"/>
            </p:cNvPicPr>
            <p:nvPr/>
          </p:nvPicPr>
          <p:blipFill>
            <a:blip r:embed="rId39" cstate="email">
              <a:lum bright="12000"/>
              <a:extLst>
                <a:ext uri="{28A0092B-C50C-407E-A947-70E740481C1C}">
                  <a14:useLocalDpi xmlns:a14="http://schemas.microsoft.com/office/drawing/2010/main"/>
                </a:ext>
              </a:extLst>
            </a:blip>
            <a:srcRect/>
            <a:stretch>
              <a:fillRect/>
            </a:stretch>
          </p:blipFill>
          <p:spPr bwMode="auto">
            <a:xfrm>
              <a:off x="2590800" y="5067300"/>
              <a:ext cx="990600" cy="955675"/>
            </a:xfrm>
            <a:prstGeom prst="rect">
              <a:avLst/>
            </a:prstGeom>
            <a:ln>
              <a:noFill/>
            </a:ln>
            <a:effectLst>
              <a:outerShdw blurRad="292100" dist="139700" dir="2700000" algn="tl" rotWithShape="0">
                <a:srgbClr val="333333">
                  <a:alpha val="65000"/>
                </a:srgbClr>
              </a:outerShdw>
            </a:effectLst>
          </p:spPr>
        </p:pic>
        <p:pic>
          <p:nvPicPr>
            <p:cNvPr id="14382" name="Picture 46" descr="Tinai Adai"/>
            <p:cNvPicPr>
              <a:picLocks noChangeAspect="1" noChangeArrowheads="1"/>
            </p:cNvPicPr>
            <p:nvPr/>
          </p:nvPicPr>
          <p:blipFill>
            <a:blip r:embed="rId40" cstate="email">
              <a:extLst>
                <a:ext uri="{28A0092B-C50C-407E-A947-70E740481C1C}">
                  <a14:useLocalDpi xmlns:a14="http://schemas.microsoft.com/office/drawing/2010/main"/>
                </a:ext>
              </a:extLst>
            </a:blip>
            <a:srcRect/>
            <a:stretch>
              <a:fillRect/>
            </a:stretch>
          </p:blipFill>
          <p:spPr bwMode="auto">
            <a:xfrm>
              <a:off x="3581400" y="5073650"/>
              <a:ext cx="990600" cy="946150"/>
            </a:xfrm>
            <a:prstGeom prst="rect">
              <a:avLst/>
            </a:prstGeom>
            <a:ln>
              <a:noFill/>
            </a:ln>
            <a:effectLst>
              <a:outerShdw blurRad="292100" dist="139700" dir="2700000" algn="tl" rotWithShape="0">
                <a:srgbClr val="333333">
                  <a:alpha val="65000"/>
                </a:srgbClr>
              </a:outerShdw>
            </a:effectLst>
          </p:spPr>
        </p:pic>
        <p:sp>
          <p:nvSpPr>
            <p:cNvPr id="14383" name="Line 47"/>
            <p:cNvSpPr>
              <a:spLocks noChangeShapeType="1"/>
            </p:cNvSpPr>
            <p:nvPr/>
          </p:nvSpPr>
          <p:spPr bwMode="auto">
            <a:xfrm>
              <a:off x="4559300" y="723900"/>
              <a:ext cx="0" cy="5484813"/>
            </a:xfrm>
            <a:prstGeom prst="line">
              <a:avLst/>
            </a:prstGeom>
            <a:noFill/>
            <a:ln w="28575">
              <a:solidFill>
                <a:schemeClr val="tx1"/>
              </a:solidFill>
              <a:round/>
              <a:headEnd/>
              <a:tailEnd/>
            </a:ln>
          </p:spPr>
          <p:txBody>
            <a:bodyPr/>
            <a:lstStyle/>
            <a:p>
              <a:endParaRPr lang="en-US"/>
            </a:p>
          </p:txBody>
        </p:sp>
        <p:sp>
          <p:nvSpPr>
            <p:cNvPr id="14384" name="Line 48"/>
            <p:cNvSpPr>
              <a:spLocks noChangeShapeType="1"/>
            </p:cNvSpPr>
            <p:nvPr/>
          </p:nvSpPr>
          <p:spPr bwMode="auto">
            <a:xfrm>
              <a:off x="3581400" y="723900"/>
              <a:ext cx="0" cy="5484813"/>
            </a:xfrm>
            <a:prstGeom prst="line">
              <a:avLst/>
            </a:prstGeom>
            <a:noFill/>
            <a:ln w="28575">
              <a:solidFill>
                <a:schemeClr val="tx1"/>
              </a:solidFill>
              <a:round/>
              <a:headEnd/>
              <a:tailEnd/>
            </a:ln>
          </p:spPr>
          <p:txBody>
            <a:bodyPr/>
            <a:lstStyle/>
            <a:p>
              <a:endParaRPr lang="en-US"/>
            </a:p>
          </p:txBody>
        </p:sp>
        <p:sp>
          <p:nvSpPr>
            <p:cNvPr id="14385" name="Line 49"/>
            <p:cNvSpPr>
              <a:spLocks noChangeShapeType="1"/>
            </p:cNvSpPr>
            <p:nvPr/>
          </p:nvSpPr>
          <p:spPr bwMode="auto">
            <a:xfrm>
              <a:off x="2590800" y="742950"/>
              <a:ext cx="0" cy="5484813"/>
            </a:xfrm>
            <a:prstGeom prst="line">
              <a:avLst/>
            </a:prstGeom>
            <a:noFill/>
            <a:ln w="28575">
              <a:solidFill>
                <a:schemeClr val="tx1"/>
              </a:solidFill>
              <a:round/>
              <a:headEnd/>
              <a:tailEnd/>
            </a:ln>
          </p:spPr>
          <p:txBody>
            <a:bodyPr/>
            <a:lstStyle/>
            <a:p>
              <a:endParaRPr lang="en-US"/>
            </a:p>
          </p:txBody>
        </p:sp>
        <p:sp>
          <p:nvSpPr>
            <p:cNvPr id="14386" name="Line 50"/>
            <p:cNvSpPr>
              <a:spLocks noChangeShapeType="1"/>
            </p:cNvSpPr>
            <p:nvPr/>
          </p:nvSpPr>
          <p:spPr bwMode="auto">
            <a:xfrm>
              <a:off x="1581150" y="723900"/>
              <a:ext cx="0" cy="5484813"/>
            </a:xfrm>
            <a:prstGeom prst="line">
              <a:avLst/>
            </a:prstGeom>
            <a:noFill/>
            <a:ln w="28575">
              <a:solidFill>
                <a:schemeClr val="tx1"/>
              </a:solidFill>
              <a:round/>
              <a:headEnd/>
              <a:tailEnd/>
            </a:ln>
          </p:spPr>
          <p:txBody>
            <a:bodyPr/>
            <a:lstStyle/>
            <a:p>
              <a:endParaRPr lang="en-US"/>
            </a:p>
          </p:txBody>
        </p:sp>
        <p:sp>
          <p:nvSpPr>
            <p:cNvPr id="14387" name="Line 51"/>
            <p:cNvSpPr>
              <a:spLocks noChangeShapeType="1"/>
            </p:cNvSpPr>
            <p:nvPr/>
          </p:nvSpPr>
          <p:spPr bwMode="auto">
            <a:xfrm>
              <a:off x="533400" y="6019800"/>
              <a:ext cx="8077200" cy="0"/>
            </a:xfrm>
            <a:prstGeom prst="line">
              <a:avLst/>
            </a:prstGeom>
            <a:noFill/>
            <a:ln w="38100">
              <a:solidFill>
                <a:schemeClr val="tx1"/>
              </a:solidFill>
              <a:round/>
              <a:headEnd/>
              <a:tailEnd/>
            </a:ln>
          </p:spPr>
          <p:txBody>
            <a:bodyPr/>
            <a:lstStyle/>
            <a:p>
              <a:endParaRPr lang="en-US"/>
            </a:p>
          </p:txBody>
        </p:sp>
        <p:sp>
          <p:nvSpPr>
            <p:cNvPr id="14388" name="Line 52"/>
            <p:cNvSpPr>
              <a:spLocks noChangeShapeType="1"/>
            </p:cNvSpPr>
            <p:nvPr/>
          </p:nvSpPr>
          <p:spPr bwMode="auto">
            <a:xfrm flipV="1">
              <a:off x="549275" y="3873500"/>
              <a:ext cx="8043863" cy="0"/>
            </a:xfrm>
            <a:prstGeom prst="line">
              <a:avLst/>
            </a:prstGeom>
            <a:noFill/>
            <a:ln w="38100">
              <a:solidFill>
                <a:schemeClr val="tx1"/>
              </a:solidFill>
              <a:round/>
              <a:headEnd/>
              <a:tailEnd/>
            </a:ln>
          </p:spPr>
          <p:txBody>
            <a:bodyPr/>
            <a:lstStyle/>
            <a:p>
              <a:endParaRPr lang="en-US"/>
            </a:p>
          </p:txBody>
        </p:sp>
        <p:sp>
          <p:nvSpPr>
            <p:cNvPr id="14389" name="Line 53"/>
            <p:cNvSpPr>
              <a:spLocks noChangeShapeType="1"/>
            </p:cNvSpPr>
            <p:nvPr/>
          </p:nvSpPr>
          <p:spPr bwMode="auto">
            <a:xfrm>
              <a:off x="533400" y="4927600"/>
              <a:ext cx="8077200" cy="0"/>
            </a:xfrm>
            <a:prstGeom prst="line">
              <a:avLst/>
            </a:prstGeom>
            <a:noFill/>
            <a:ln w="38100">
              <a:solidFill>
                <a:schemeClr val="tx1"/>
              </a:solidFill>
              <a:round/>
              <a:headEnd/>
              <a:tailEnd/>
            </a:ln>
          </p:spPr>
          <p:txBody>
            <a:bodyPr/>
            <a:lstStyle/>
            <a:p>
              <a:endParaRPr lang="en-US"/>
            </a:p>
          </p:txBody>
        </p:sp>
        <p:sp>
          <p:nvSpPr>
            <p:cNvPr id="14390" name="Line 54"/>
            <p:cNvSpPr>
              <a:spLocks noChangeShapeType="1"/>
            </p:cNvSpPr>
            <p:nvPr/>
          </p:nvSpPr>
          <p:spPr bwMode="auto">
            <a:xfrm>
              <a:off x="552450" y="1714500"/>
              <a:ext cx="8043863" cy="0"/>
            </a:xfrm>
            <a:prstGeom prst="line">
              <a:avLst/>
            </a:prstGeom>
            <a:noFill/>
            <a:ln w="38100">
              <a:solidFill>
                <a:schemeClr val="tx1"/>
              </a:solidFill>
              <a:round/>
              <a:headEnd/>
              <a:tailEnd/>
            </a:ln>
          </p:spPr>
          <p:txBody>
            <a:bodyPr/>
            <a:lstStyle/>
            <a:p>
              <a:endParaRPr lang="en-US"/>
            </a:p>
          </p:txBody>
        </p:sp>
        <p:sp>
          <p:nvSpPr>
            <p:cNvPr id="14391" name="Line 55"/>
            <p:cNvSpPr>
              <a:spLocks noChangeShapeType="1"/>
            </p:cNvSpPr>
            <p:nvPr/>
          </p:nvSpPr>
          <p:spPr bwMode="auto">
            <a:xfrm>
              <a:off x="533400" y="1866900"/>
              <a:ext cx="8089900" cy="0"/>
            </a:xfrm>
            <a:prstGeom prst="line">
              <a:avLst/>
            </a:prstGeom>
            <a:noFill/>
            <a:ln w="38100">
              <a:solidFill>
                <a:schemeClr val="tx1"/>
              </a:solidFill>
              <a:round/>
              <a:headEnd/>
              <a:tailEnd/>
            </a:ln>
          </p:spPr>
          <p:txBody>
            <a:bodyPr/>
            <a:lstStyle/>
            <a:p>
              <a:endParaRPr lang="en-US"/>
            </a:p>
          </p:txBody>
        </p:sp>
        <p:sp>
          <p:nvSpPr>
            <p:cNvPr id="14392" name="Line 56"/>
            <p:cNvSpPr>
              <a:spLocks noChangeShapeType="1"/>
            </p:cNvSpPr>
            <p:nvPr/>
          </p:nvSpPr>
          <p:spPr bwMode="auto">
            <a:xfrm>
              <a:off x="533400" y="2933700"/>
              <a:ext cx="8089900" cy="0"/>
            </a:xfrm>
            <a:prstGeom prst="line">
              <a:avLst/>
            </a:prstGeom>
            <a:noFill/>
            <a:ln w="38100">
              <a:solidFill>
                <a:schemeClr val="tx1"/>
              </a:solidFill>
              <a:round/>
              <a:headEnd/>
              <a:tailEnd/>
            </a:ln>
          </p:spPr>
          <p:txBody>
            <a:bodyPr/>
            <a:lstStyle/>
            <a:p>
              <a:endParaRPr lang="en-US"/>
            </a:p>
          </p:txBody>
        </p:sp>
        <p:sp>
          <p:nvSpPr>
            <p:cNvPr id="14393" name="Line 57"/>
            <p:cNvSpPr>
              <a:spLocks noChangeShapeType="1"/>
            </p:cNvSpPr>
            <p:nvPr/>
          </p:nvSpPr>
          <p:spPr bwMode="auto">
            <a:xfrm>
              <a:off x="533400" y="4000500"/>
              <a:ext cx="8077200" cy="0"/>
            </a:xfrm>
            <a:prstGeom prst="line">
              <a:avLst/>
            </a:prstGeom>
            <a:noFill/>
            <a:ln w="38100">
              <a:solidFill>
                <a:schemeClr val="tx1"/>
              </a:solidFill>
              <a:round/>
              <a:headEnd/>
              <a:tailEnd/>
            </a:ln>
          </p:spPr>
          <p:txBody>
            <a:bodyPr/>
            <a:lstStyle/>
            <a:p>
              <a:endParaRPr lang="en-US"/>
            </a:p>
          </p:txBody>
        </p:sp>
        <p:sp>
          <p:nvSpPr>
            <p:cNvPr id="14394" name="Line 58"/>
            <p:cNvSpPr>
              <a:spLocks noChangeShapeType="1"/>
            </p:cNvSpPr>
            <p:nvPr/>
          </p:nvSpPr>
          <p:spPr bwMode="auto">
            <a:xfrm>
              <a:off x="533400" y="5067300"/>
              <a:ext cx="8089900" cy="0"/>
            </a:xfrm>
            <a:prstGeom prst="line">
              <a:avLst/>
            </a:prstGeom>
            <a:noFill/>
            <a:ln w="38100">
              <a:solidFill>
                <a:schemeClr val="tx1"/>
              </a:solidFill>
              <a:round/>
              <a:headEnd/>
              <a:tailEnd/>
            </a:ln>
          </p:spPr>
          <p:txBody>
            <a:bodyPr/>
            <a:lstStyle/>
            <a:p>
              <a:endParaRPr lang="en-US"/>
            </a:p>
          </p:txBody>
        </p:sp>
        <p:sp>
          <p:nvSpPr>
            <p:cNvPr id="14395" name="Line 59"/>
            <p:cNvSpPr>
              <a:spLocks noChangeShapeType="1"/>
            </p:cNvSpPr>
            <p:nvPr/>
          </p:nvSpPr>
          <p:spPr bwMode="auto">
            <a:xfrm flipV="1">
              <a:off x="533400" y="2805113"/>
              <a:ext cx="8077200" cy="0"/>
            </a:xfrm>
            <a:prstGeom prst="line">
              <a:avLst/>
            </a:prstGeom>
            <a:noFill/>
            <a:ln w="38100">
              <a:solidFill>
                <a:schemeClr val="tx1"/>
              </a:solidFill>
              <a:round/>
              <a:headEnd/>
              <a:tailEnd/>
            </a:ln>
          </p:spPr>
          <p:txBody>
            <a:bodyPr/>
            <a:lstStyle/>
            <a:p>
              <a:endParaRPr lang="en-US"/>
            </a:p>
          </p:txBody>
        </p:sp>
        <p:sp>
          <p:nvSpPr>
            <p:cNvPr id="14396" name="Text Box 60"/>
            <p:cNvSpPr txBox="1">
              <a:spLocks noChangeArrowheads="1"/>
            </p:cNvSpPr>
            <p:nvPr/>
          </p:nvSpPr>
          <p:spPr bwMode="auto">
            <a:xfrm>
              <a:off x="685800" y="381000"/>
              <a:ext cx="7848600" cy="304800"/>
            </a:xfrm>
            <a:prstGeom prst="rect">
              <a:avLst/>
            </a:prstGeom>
            <a:noFill/>
            <a:ln w="9525">
              <a:noFill/>
              <a:miter lim="800000"/>
              <a:headEnd/>
              <a:tailEnd/>
            </a:ln>
          </p:spPr>
          <p:txBody>
            <a:bodyPr>
              <a:spAutoFit/>
            </a:bodyPr>
            <a:lstStyle/>
            <a:p>
              <a:pPr algn="ctr" eaLnBrk="1" hangingPunct="1">
                <a:spcBef>
                  <a:spcPct val="50000"/>
                </a:spcBef>
              </a:pPr>
              <a:r>
                <a:rPr lang="en-US" dirty="0">
                  <a:latin typeface="Times New Roman" pitchFamily="18" charset="0"/>
                </a:rPr>
                <a:t>KOLLI HILLS TRADITIONAL RECIPES OF SAMAI (Little Millet) &amp; THINAI (Italian Millet)</a:t>
              </a:r>
            </a:p>
          </p:txBody>
        </p:sp>
        <p:pic>
          <p:nvPicPr>
            <p:cNvPr id="14398" name="Picture 62" descr="Samai Kara Kozhukattai"/>
            <p:cNvPicPr>
              <a:picLocks noChangeAspect="1" noChangeArrowheads="1"/>
            </p:cNvPicPr>
            <p:nvPr/>
          </p:nvPicPr>
          <p:blipFill>
            <a:blip r:embed="rId41" cstate="email">
              <a:extLst>
                <a:ext uri="{28A0092B-C50C-407E-A947-70E740481C1C}">
                  <a14:useLocalDpi xmlns:a14="http://schemas.microsoft.com/office/drawing/2010/main"/>
                </a:ext>
              </a:extLst>
            </a:blip>
            <a:srcRect/>
            <a:stretch>
              <a:fillRect/>
            </a:stretch>
          </p:blipFill>
          <p:spPr bwMode="auto">
            <a:xfrm>
              <a:off x="5619750" y="719138"/>
              <a:ext cx="1009650" cy="990600"/>
            </a:xfrm>
            <a:prstGeom prst="rect">
              <a:avLst/>
            </a:prstGeom>
            <a:ln>
              <a:noFill/>
            </a:ln>
            <a:effectLst>
              <a:outerShdw blurRad="292100" dist="139700" dir="2700000" algn="tl" rotWithShape="0">
                <a:srgbClr val="333333">
                  <a:alpha val="65000"/>
                </a:srgbClr>
              </a:outerShdw>
            </a:effectLst>
          </p:spPr>
        </p:pic>
        <p:sp>
          <p:nvSpPr>
            <p:cNvPr id="14399" name="Rectangle 63"/>
            <p:cNvSpPr>
              <a:spLocks noChangeArrowheads="1"/>
            </p:cNvSpPr>
            <p:nvPr/>
          </p:nvSpPr>
          <p:spPr bwMode="auto">
            <a:xfrm>
              <a:off x="533400" y="723900"/>
              <a:ext cx="8077200" cy="5486400"/>
            </a:xfrm>
            <a:prstGeom prst="rect">
              <a:avLst/>
            </a:prstGeom>
            <a:noFill/>
            <a:ln w="57150">
              <a:solidFill>
                <a:schemeClr val="tx1"/>
              </a:solidFill>
              <a:miter lim="800000"/>
              <a:headEnd/>
              <a:tailEnd/>
            </a:ln>
          </p:spPr>
          <p:txBody>
            <a:bodyPr wrap="none" anchor="ctr"/>
            <a:lstStyle/>
            <a:p>
              <a:endParaRPr lang="en-US"/>
            </a:p>
          </p:txBody>
        </p:sp>
        <p:sp>
          <p:nvSpPr>
            <p:cNvPr id="14400" name="Line 64"/>
            <p:cNvSpPr>
              <a:spLocks noChangeShapeType="1"/>
            </p:cNvSpPr>
            <p:nvPr/>
          </p:nvSpPr>
          <p:spPr bwMode="auto">
            <a:xfrm>
              <a:off x="6629400" y="723900"/>
              <a:ext cx="0" cy="5484813"/>
            </a:xfrm>
            <a:prstGeom prst="line">
              <a:avLst/>
            </a:prstGeom>
            <a:noFill/>
            <a:ln w="28575">
              <a:solidFill>
                <a:schemeClr val="tx1"/>
              </a:solidFill>
              <a:round/>
              <a:headEnd/>
              <a:tailEnd/>
            </a:ln>
          </p:spPr>
          <p:txBody>
            <a:bodyPr/>
            <a:lstStyle/>
            <a:p>
              <a:endParaRPr lang="en-US"/>
            </a:p>
          </p:txBody>
        </p:sp>
        <p:sp>
          <p:nvSpPr>
            <p:cNvPr id="14401" name="Line 65"/>
            <p:cNvSpPr>
              <a:spLocks noChangeShapeType="1"/>
            </p:cNvSpPr>
            <p:nvPr/>
          </p:nvSpPr>
          <p:spPr bwMode="auto">
            <a:xfrm>
              <a:off x="5624513" y="723900"/>
              <a:ext cx="0" cy="5484813"/>
            </a:xfrm>
            <a:prstGeom prst="line">
              <a:avLst/>
            </a:prstGeom>
            <a:noFill/>
            <a:ln w="28575">
              <a:solidFill>
                <a:schemeClr val="tx1"/>
              </a:solidFill>
              <a:round/>
              <a:headEnd/>
              <a:tailEnd/>
            </a:ln>
          </p:spPr>
          <p:txBody>
            <a:bodyPr/>
            <a:lstStyle/>
            <a:p>
              <a:endParaRPr lang="en-US"/>
            </a:p>
          </p:txBody>
        </p:sp>
      </p:grpSp>
      <p:sp>
        <p:nvSpPr>
          <p:cNvPr id="67" name="Rectangle 2"/>
          <p:cNvSpPr>
            <a:spLocks noChangeArrowheads="1"/>
          </p:cNvSpPr>
          <p:nvPr/>
        </p:nvSpPr>
        <p:spPr bwMode="auto">
          <a:xfrm>
            <a:off x="179512" y="332656"/>
            <a:ext cx="7200800" cy="1077218"/>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Blending tradition with modern food trends.. </a:t>
            </a:r>
          </a:p>
        </p:txBody>
      </p:sp>
      <p:pic>
        <p:nvPicPr>
          <p:cNvPr id="68" name="Content Placeholder 2" descr="page-0001.jpg"/>
          <p:cNvPicPr>
            <a:picLocks noChangeAspect="1"/>
          </p:cNvPicPr>
          <p:nvPr/>
        </p:nvPicPr>
        <p:blipFill>
          <a:blip r:embed="rId42" cstate="email">
            <a:extLst>
              <a:ext uri="{28A0092B-C50C-407E-A947-70E740481C1C}">
                <a14:useLocalDpi xmlns:a14="http://schemas.microsoft.com/office/drawing/2010/main"/>
              </a:ext>
            </a:extLst>
          </a:blip>
          <a:srcRect/>
          <a:stretch>
            <a:fillRect/>
          </a:stretch>
        </p:blipFill>
        <p:spPr>
          <a:xfrm rot="16200000">
            <a:off x="6571526" y="1900133"/>
            <a:ext cx="2376262" cy="1689582"/>
          </a:xfrm>
          <a:prstGeom prst="rect">
            <a:avLst/>
          </a:prstGeom>
          <a:ln>
            <a:noFill/>
          </a:ln>
          <a:effectLst>
            <a:outerShdw blurRad="292100" dist="139700" dir="2700000" algn="tl" rotWithShape="0">
              <a:srgbClr val="333333">
                <a:alpha val="65000"/>
              </a:srgbClr>
            </a:outerShdw>
          </a:effectLst>
        </p:spPr>
      </p:pic>
      <p:pic>
        <p:nvPicPr>
          <p:cNvPr id="70" name="Content Placeholder 2" descr="page-0001.jpg"/>
          <p:cNvPicPr>
            <a:picLocks noChangeAspect="1"/>
          </p:cNvPicPr>
          <p:nvPr/>
        </p:nvPicPr>
        <p:blipFill>
          <a:blip r:embed="rId43" cstate="email">
            <a:extLst>
              <a:ext uri="{28A0092B-C50C-407E-A947-70E740481C1C}">
                <a14:useLocalDpi xmlns:a14="http://schemas.microsoft.com/office/drawing/2010/main"/>
              </a:ext>
            </a:extLst>
          </a:blip>
          <a:srcRect/>
          <a:stretch>
            <a:fillRect/>
          </a:stretch>
        </p:blipFill>
        <p:spPr bwMode="auto">
          <a:xfrm rot="16200000">
            <a:off x="6514693" y="4477243"/>
            <a:ext cx="2456527" cy="165618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4594" name="Picture 4" descr="Okola 11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84158" y="1812936"/>
            <a:ext cx="1352550" cy="1385887"/>
          </a:xfrm>
          <a:prstGeom prst="rect">
            <a:avLst/>
          </a:prstGeom>
          <a:ln>
            <a:noFill/>
          </a:ln>
          <a:effectLst>
            <a:outerShdw blurRad="292100" dist="139700" dir="2700000" algn="tl" rotWithShape="0">
              <a:srgbClr val="333333">
                <a:alpha val="65000"/>
              </a:srgbClr>
            </a:outerShdw>
          </a:effectLst>
        </p:spPr>
      </p:pic>
      <p:pic>
        <p:nvPicPr>
          <p:cNvPr id="494595"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64015" y="3541029"/>
            <a:ext cx="1368425" cy="1157288"/>
          </a:xfrm>
          <a:prstGeom prst="rect">
            <a:avLst/>
          </a:prstGeom>
          <a:ln>
            <a:noFill/>
          </a:ln>
          <a:effectLst>
            <a:outerShdw blurRad="292100" dist="139700" dir="2700000" algn="tl" rotWithShape="0">
              <a:srgbClr val="333333">
                <a:alpha val="65000"/>
              </a:srgbClr>
            </a:outerShdw>
          </a:effectLst>
        </p:spPr>
      </p:pic>
      <p:pic>
        <p:nvPicPr>
          <p:cNvPr id="494596" name="Picture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51500" y="3541029"/>
            <a:ext cx="1368425" cy="1171575"/>
          </a:xfrm>
          <a:prstGeom prst="rect">
            <a:avLst/>
          </a:prstGeom>
          <a:ln>
            <a:noFill/>
          </a:ln>
          <a:effectLst>
            <a:outerShdw blurRad="292100" dist="139700" dir="2700000" algn="tl" rotWithShape="0">
              <a:srgbClr val="333333">
                <a:alpha val="65000"/>
              </a:srgbClr>
            </a:outerShdw>
          </a:effectLst>
        </p:spPr>
      </p:pic>
      <p:pic>
        <p:nvPicPr>
          <p:cNvPr id="494597" name="Picture 1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164388" y="1812936"/>
            <a:ext cx="1439862" cy="1346200"/>
          </a:xfrm>
          <a:prstGeom prst="rect">
            <a:avLst/>
          </a:prstGeom>
          <a:ln>
            <a:noFill/>
          </a:ln>
          <a:effectLst>
            <a:outerShdw blurRad="292100" dist="139700" dir="2700000" algn="tl" rotWithShape="0">
              <a:srgbClr val="333333">
                <a:alpha val="65000"/>
              </a:srgbClr>
            </a:outerShdw>
          </a:effectLst>
        </p:spPr>
      </p:pic>
      <p:pic>
        <p:nvPicPr>
          <p:cNvPr id="494598" name="Picture 1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724128" y="5157192"/>
            <a:ext cx="1373188" cy="1195387"/>
          </a:xfrm>
          <a:prstGeom prst="rect">
            <a:avLst/>
          </a:prstGeom>
          <a:ln>
            <a:noFill/>
          </a:ln>
          <a:effectLst>
            <a:outerShdw blurRad="292100" dist="139700" dir="2700000" algn="tl" rotWithShape="0">
              <a:srgbClr val="333333">
                <a:alpha val="65000"/>
              </a:srgbClr>
            </a:outerShdw>
          </a:effectLst>
        </p:spPr>
      </p:pic>
      <p:pic>
        <p:nvPicPr>
          <p:cNvPr id="494599" name="Picture 19"/>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164288" y="5157192"/>
            <a:ext cx="1368425" cy="1216025"/>
          </a:xfrm>
          <a:prstGeom prst="rect">
            <a:avLst/>
          </a:prstGeom>
          <a:ln>
            <a:noFill/>
          </a:ln>
          <a:effectLst>
            <a:outerShdw blurRad="292100" dist="139700" dir="2700000" algn="tl" rotWithShape="0">
              <a:srgbClr val="333333">
                <a:alpha val="65000"/>
              </a:srgbClr>
            </a:outerShdw>
          </a:effectLst>
        </p:spPr>
      </p:pic>
      <p:sp>
        <p:nvSpPr>
          <p:cNvPr id="494600" name="Rectangle 23"/>
          <p:cNvSpPr>
            <a:spLocks/>
          </p:cNvSpPr>
          <p:nvPr/>
        </p:nvSpPr>
        <p:spPr bwMode="auto">
          <a:xfrm>
            <a:off x="6215074" y="1484462"/>
            <a:ext cx="1871662" cy="360362"/>
          </a:xfrm>
          <a:prstGeom prst="rect">
            <a:avLst/>
          </a:prstGeom>
          <a:noFill/>
          <a:ln w="9525">
            <a:noFill/>
            <a:miter lim="800000"/>
            <a:headEnd/>
            <a:tailEnd/>
          </a:ln>
        </p:spPr>
        <p:txBody>
          <a:bodyPr/>
          <a:lstStyle/>
          <a:p>
            <a:pPr marL="342900" indent="-342900" algn="ctr">
              <a:lnSpc>
                <a:spcPct val="80000"/>
              </a:lnSpc>
              <a:spcBef>
                <a:spcPct val="20000"/>
              </a:spcBef>
              <a:buFont typeface="Arial" charset="0"/>
              <a:buNone/>
            </a:pPr>
            <a:r>
              <a:rPr lang="es-ES" sz="2000" b="1" dirty="0">
                <a:solidFill>
                  <a:schemeClr val="accent2"/>
                </a:solidFill>
                <a:latin typeface="Calibri" pitchFamily="34" charset="0"/>
              </a:rPr>
              <a:t>Panqueques</a:t>
            </a:r>
          </a:p>
        </p:txBody>
      </p:sp>
      <p:sp>
        <p:nvSpPr>
          <p:cNvPr id="494601" name="Rectangle 24"/>
          <p:cNvSpPr>
            <a:spLocks/>
          </p:cNvSpPr>
          <p:nvPr/>
        </p:nvSpPr>
        <p:spPr bwMode="auto">
          <a:xfrm>
            <a:off x="5957216" y="3217170"/>
            <a:ext cx="2376487" cy="360363"/>
          </a:xfrm>
          <a:prstGeom prst="rect">
            <a:avLst/>
          </a:prstGeom>
          <a:noFill/>
          <a:ln w="9525">
            <a:noFill/>
            <a:miter lim="800000"/>
            <a:headEnd/>
            <a:tailEnd/>
          </a:ln>
        </p:spPr>
        <p:txBody>
          <a:bodyPr/>
          <a:lstStyle/>
          <a:p>
            <a:pPr marL="342900" indent="-342900" algn="ctr">
              <a:lnSpc>
                <a:spcPct val="80000"/>
              </a:lnSpc>
              <a:spcBef>
                <a:spcPct val="20000"/>
              </a:spcBef>
              <a:buFont typeface="Arial" charset="0"/>
              <a:buNone/>
            </a:pPr>
            <a:r>
              <a:rPr lang="es-ES" sz="2000" b="1" dirty="0" err="1">
                <a:solidFill>
                  <a:schemeClr val="accent2"/>
                </a:solidFill>
                <a:latin typeface="Calibri" pitchFamily="34" charset="0"/>
              </a:rPr>
              <a:t>Tawas</a:t>
            </a:r>
            <a:endParaRPr lang="es-ES" sz="2000" b="1" dirty="0">
              <a:solidFill>
                <a:schemeClr val="accent2"/>
              </a:solidFill>
              <a:latin typeface="Calibri" pitchFamily="34" charset="0"/>
            </a:endParaRPr>
          </a:p>
        </p:txBody>
      </p:sp>
      <p:sp>
        <p:nvSpPr>
          <p:cNvPr id="494602" name="Rectangle 27"/>
          <p:cNvSpPr>
            <a:spLocks/>
          </p:cNvSpPr>
          <p:nvPr/>
        </p:nvSpPr>
        <p:spPr bwMode="auto">
          <a:xfrm>
            <a:off x="6012160" y="4797152"/>
            <a:ext cx="2376487" cy="360363"/>
          </a:xfrm>
          <a:prstGeom prst="rect">
            <a:avLst/>
          </a:prstGeom>
          <a:noFill/>
          <a:ln w="9525">
            <a:noFill/>
            <a:miter lim="800000"/>
            <a:headEnd/>
            <a:tailEnd/>
          </a:ln>
        </p:spPr>
        <p:txBody>
          <a:bodyPr/>
          <a:lstStyle/>
          <a:p>
            <a:pPr marL="342900" indent="-342900" algn="ctr">
              <a:lnSpc>
                <a:spcPct val="80000"/>
              </a:lnSpc>
              <a:spcBef>
                <a:spcPct val="20000"/>
              </a:spcBef>
              <a:buFont typeface="Arial" charset="0"/>
              <a:buNone/>
            </a:pPr>
            <a:r>
              <a:rPr lang="es-ES" sz="2000" b="1" dirty="0">
                <a:solidFill>
                  <a:schemeClr val="accent2"/>
                </a:solidFill>
                <a:latin typeface="Calibri" pitchFamily="34" charset="0"/>
              </a:rPr>
              <a:t>Buñuelos</a:t>
            </a:r>
          </a:p>
        </p:txBody>
      </p:sp>
      <p:graphicFrame>
        <p:nvGraphicFramePr>
          <p:cNvPr id="15" name="14 Tabla"/>
          <p:cNvGraphicFramePr>
            <a:graphicFrameLocks noGrp="1"/>
          </p:cNvGraphicFramePr>
          <p:nvPr/>
        </p:nvGraphicFramePr>
        <p:xfrm>
          <a:off x="500063" y="2500313"/>
          <a:ext cx="4572000" cy="3192274"/>
        </p:xfrm>
        <a:graphic>
          <a:graphicData uri="http://schemas.openxmlformats.org/drawingml/2006/table">
            <a:tbl>
              <a:tblPr/>
              <a:tblGrid>
                <a:gridCol w="2212975"/>
                <a:gridCol w="2359025"/>
              </a:tblGrid>
              <a:tr h="35718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BO" sz="1800" b="1" i="0" u="none" strike="noStrike" cap="none" normalizeH="0" baseline="0" dirty="0" smtClean="0">
                          <a:ln>
                            <a:noFill/>
                          </a:ln>
                          <a:solidFill>
                            <a:srgbClr val="000000"/>
                          </a:solidFill>
                          <a:effectLst/>
                          <a:latin typeface="Arial" charset="0"/>
                          <a:ea typeface="Calibri" pitchFamily="34" charset="0"/>
                          <a:cs typeface="Times New Roman" pitchFamily="18" charset="0"/>
                        </a:rPr>
                        <a:t>Preparados </a:t>
                      </a:r>
                      <a:endParaRPr kumimoji="0" lang="es-BO" sz="1800" b="1" i="0" u="none" strike="noStrike" cap="none" normalizeH="0" baseline="0" dirty="0" smtClean="0">
                        <a:ln>
                          <a:noFill/>
                        </a:ln>
                        <a:solidFill>
                          <a:srgbClr val="E36C0A"/>
                        </a:solidFill>
                        <a:effectLst/>
                        <a:latin typeface="Arial" charset="0"/>
                        <a:ea typeface="Calibri" pitchFamily="34" charset="0"/>
                        <a:cs typeface="Times New Roman" pitchFamily="18" charset="0"/>
                      </a:endParaRPr>
                    </a:p>
                  </a:txBody>
                  <a:tcPr marL="68580" marR="68580" marT="0" marB="0" horzOverflow="overflow">
                    <a:lnL>
                      <a:noFill/>
                    </a:lnL>
                    <a:lnR>
                      <a:noFill/>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sz="1800" b="1" i="0" u="none" strike="noStrike" cap="none" normalizeH="0" baseline="0" smtClean="0">
                          <a:ln>
                            <a:noFill/>
                          </a:ln>
                          <a:solidFill>
                            <a:srgbClr val="000000"/>
                          </a:solidFill>
                          <a:effectLst/>
                          <a:latin typeface="Arial" charset="0"/>
                          <a:ea typeface="Calibri" pitchFamily="34" charset="0"/>
                          <a:cs typeface="Times New Roman" pitchFamily="18" charset="0"/>
                        </a:rPr>
                        <a:t>Variedades y/o Accesiones </a:t>
                      </a:r>
                      <a:endParaRPr kumimoji="0" lang="es-BO" sz="1800" b="1" i="0" u="none" strike="noStrike" cap="none" normalizeH="0" baseline="0" smtClean="0">
                        <a:ln>
                          <a:noFill/>
                        </a:ln>
                        <a:solidFill>
                          <a:srgbClr val="E36C0A"/>
                        </a:solidFill>
                        <a:effectLst/>
                        <a:latin typeface="Arial" charset="0"/>
                        <a:ea typeface="Calibri" pitchFamily="34" charset="0"/>
                        <a:cs typeface="Times New Roman" pitchFamily="18" charset="0"/>
                      </a:endParaRPr>
                    </a:p>
                  </a:txBody>
                  <a:tcPr marL="68580" marR="68580" marT="0" marB="0" horzOverflow="overflow">
                    <a:lnL>
                      <a:noFill/>
                    </a:lnL>
                    <a:lnR>
                      <a:noFill/>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noFill/>
                  </a:tcPr>
                </a:tc>
              </a:tr>
              <a:tr h="3571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s-ES" sz="1800" b="0" i="0" u="none" strike="noStrike" cap="none" normalizeH="0" baseline="0" smtClean="0">
                          <a:ln>
                            <a:noFill/>
                          </a:ln>
                          <a:solidFill>
                            <a:srgbClr val="000000"/>
                          </a:solidFill>
                          <a:effectLst/>
                          <a:latin typeface="Arial" charset="0"/>
                          <a:ea typeface="Calibri" pitchFamily="34" charset="0"/>
                          <a:cs typeface="Times New Roman" pitchFamily="18" charset="0"/>
                        </a:rPr>
                        <a:t>Tawas de quinua </a:t>
                      </a:r>
                      <a:endParaRPr kumimoji="0" lang="es-BO" sz="1800" b="0" i="0" u="none" strike="noStrike" cap="none" normalizeH="0" baseline="0" smtClean="0">
                        <a:ln>
                          <a:noFill/>
                        </a:ln>
                        <a:solidFill>
                          <a:srgbClr val="E36C0A"/>
                        </a:solidFill>
                        <a:effectLst/>
                        <a:latin typeface="Arial" charset="0"/>
                        <a:ea typeface="Calibri" pitchFamily="34" charset="0"/>
                        <a:cs typeface="Times New Roman" pitchFamily="18" charset="0"/>
                      </a:endParaRPr>
                    </a:p>
                  </a:txBody>
                  <a:tcPr marL="68580" marR="68580" marT="0" marB="0" horzOverflow="overflow">
                    <a:lnL>
                      <a:noFill/>
                    </a:lnL>
                    <a:lnR>
                      <a:noFill/>
                    </a:lnR>
                    <a:lnT w="12700" cap="flat" cmpd="sng" algn="ctr">
                      <a:solidFill>
                        <a:srgbClr val="F79646"/>
                      </a:solidFill>
                      <a:prstDash val="solid"/>
                      <a:round/>
                      <a:headEnd type="none" w="med" len="med"/>
                      <a:tailEnd type="none" w="med" len="med"/>
                    </a:lnT>
                    <a:lnB>
                      <a:noFill/>
                    </a:lnB>
                    <a:lnTlToBr>
                      <a:noFill/>
                    </a:lnTlToBr>
                    <a:lnBlToTr>
                      <a:noFill/>
                    </a:lnBlToTr>
                    <a:solidFill>
                      <a:srgbClr val="FDE4D0"/>
                    </a:solid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s-ES" sz="1800" b="0" i="0" u="none" strike="noStrike" cap="none" normalizeH="0" baseline="0" smtClean="0">
                          <a:ln>
                            <a:noFill/>
                          </a:ln>
                          <a:solidFill>
                            <a:srgbClr val="000000"/>
                          </a:solidFill>
                          <a:effectLst/>
                          <a:latin typeface="Arial" charset="0"/>
                          <a:ea typeface="Calibri" pitchFamily="34" charset="0"/>
                          <a:cs typeface="Times New Roman" pitchFamily="18" charset="0"/>
                        </a:rPr>
                        <a:t>Acc. 2511 - 2489 </a:t>
                      </a:r>
                      <a:endParaRPr kumimoji="0" lang="es-BO" sz="1800" b="0" i="0" u="none" strike="noStrike" cap="none" normalizeH="0" baseline="0" smtClean="0">
                        <a:ln>
                          <a:noFill/>
                        </a:ln>
                        <a:solidFill>
                          <a:srgbClr val="E36C0A"/>
                        </a:solidFill>
                        <a:effectLst/>
                        <a:latin typeface="Arial" charset="0"/>
                        <a:ea typeface="Calibri" pitchFamily="34" charset="0"/>
                        <a:cs typeface="Times New Roman" pitchFamily="18" charset="0"/>
                      </a:endParaRPr>
                    </a:p>
                  </a:txBody>
                  <a:tcPr marL="68580" marR="68580" marT="0" marB="0" horzOverflow="overflow">
                    <a:lnL>
                      <a:noFill/>
                    </a:lnL>
                    <a:lnR>
                      <a:noFill/>
                    </a:lnR>
                    <a:lnT w="12700" cap="flat" cmpd="sng" algn="ctr">
                      <a:solidFill>
                        <a:srgbClr val="F79646"/>
                      </a:solidFill>
                      <a:prstDash val="solid"/>
                      <a:round/>
                      <a:headEnd type="none" w="med" len="med"/>
                      <a:tailEnd type="none" w="med" len="med"/>
                    </a:lnT>
                    <a:lnB>
                      <a:noFill/>
                    </a:lnB>
                    <a:lnTlToBr>
                      <a:noFill/>
                    </a:lnTlToBr>
                    <a:lnBlToTr>
                      <a:noFill/>
                    </a:lnBlToTr>
                    <a:solidFill>
                      <a:srgbClr val="FDE4D0"/>
                    </a:solidFill>
                  </a:tcPr>
                </a:tc>
              </a:tr>
              <a:tr h="35718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sz="1800" b="0" i="0" u="none" strike="noStrike" cap="none" normalizeH="0" baseline="0" dirty="0" smtClean="0">
                          <a:ln>
                            <a:noFill/>
                          </a:ln>
                          <a:solidFill>
                            <a:srgbClr val="000000"/>
                          </a:solidFill>
                          <a:effectLst/>
                          <a:latin typeface="Arial" charset="0"/>
                          <a:ea typeface="Calibri" pitchFamily="34" charset="0"/>
                          <a:cs typeface="Times New Roman" pitchFamily="18" charset="0"/>
                        </a:rPr>
                        <a:t>Panqueque de quinua </a:t>
                      </a:r>
                      <a:endParaRPr kumimoji="0" lang="es-BO" sz="1800" b="0" i="0" u="none" strike="noStrike" cap="none" normalizeH="0" baseline="0" dirty="0" smtClean="0">
                        <a:ln>
                          <a:noFill/>
                        </a:ln>
                        <a:solidFill>
                          <a:srgbClr val="E36C0A"/>
                        </a:solidFill>
                        <a:effectLst/>
                        <a:latin typeface="Arial" charset="0"/>
                        <a:ea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s-ES" sz="1800" b="0" i="0" u="none" strike="noStrike" cap="none" normalizeH="0" baseline="0" smtClean="0">
                          <a:ln>
                            <a:noFill/>
                          </a:ln>
                          <a:solidFill>
                            <a:srgbClr val="000000"/>
                          </a:solidFill>
                          <a:effectLst/>
                          <a:latin typeface="Arial" charset="0"/>
                          <a:ea typeface="Calibri" pitchFamily="34" charset="0"/>
                          <a:cs typeface="Times New Roman" pitchFamily="18" charset="0"/>
                        </a:rPr>
                        <a:t>Acc. 2511 - 0027 </a:t>
                      </a:r>
                      <a:endParaRPr kumimoji="0" lang="es-BO" sz="1800" b="0" i="0" u="none" strike="noStrike" cap="none" normalizeH="0" baseline="0" smtClean="0">
                        <a:ln>
                          <a:noFill/>
                        </a:ln>
                        <a:solidFill>
                          <a:srgbClr val="E36C0A"/>
                        </a:solidFill>
                        <a:effectLst/>
                        <a:latin typeface="Arial" charset="0"/>
                        <a:ea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3571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s-ES" sz="1800" b="0" i="0" u="none" strike="noStrike" cap="none" normalizeH="0" baseline="0" smtClean="0">
                          <a:ln>
                            <a:noFill/>
                          </a:ln>
                          <a:solidFill>
                            <a:srgbClr val="000000"/>
                          </a:solidFill>
                          <a:effectLst/>
                          <a:latin typeface="Arial" charset="0"/>
                          <a:ea typeface="Calibri" pitchFamily="34" charset="0"/>
                          <a:cs typeface="Times New Roman" pitchFamily="18" charset="0"/>
                        </a:rPr>
                        <a:t>Buñuelo de quinua </a:t>
                      </a:r>
                      <a:endParaRPr kumimoji="0" lang="es-BO" sz="1800" b="0" i="0" u="none" strike="noStrike" cap="none" normalizeH="0" baseline="0" smtClean="0">
                        <a:ln>
                          <a:noFill/>
                        </a:ln>
                        <a:solidFill>
                          <a:srgbClr val="E36C0A"/>
                        </a:solidFill>
                        <a:effectLst/>
                        <a:latin typeface="Arial" charset="0"/>
                        <a:ea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DE4D0"/>
                    </a:solid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s-ES" sz="1800" b="0" i="0" u="none" strike="noStrike" cap="none" normalizeH="0" baseline="0" smtClean="0">
                          <a:ln>
                            <a:noFill/>
                          </a:ln>
                          <a:solidFill>
                            <a:srgbClr val="000000"/>
                          </a:solidFill>
                          <a:effectLst/>
                          <a:latin typeface="Arial" charset="0"/>
                          <a:ea typeface="Calibri" pitchFamily="34" charset="0"/>
                          <a:cs typeface="Times New Roman" pitchFamily="18" charset="0"/>
                        </a:rPr>
                        <a:t>Acc. 2417 </a:t>
                      </a:r>
                      <a:endParaRPr kumimoji="0" lang="es-BO" sz="1800" b="0" i="0" u="none" strike="noStrike" cap="none" normalizeH="0" baseline="0" smtClean="0">
                        <a:ln>
                          <a:noFill/>
                        </a:ln>
                        <a:solidFill>
                          <a:srgbClr val="E36C0A"/>
                        </a:solidFill>
                        <a:effectLst/>
                        <a:latin typeface="Arial" charset="0"/>
                        <a:ea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DE4D0"/>
                    </a:solidFill>
                  </a:tcPr>
                </a:tc>
              </a:tr>
              <a:tr h="35718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sz="1800" b="0" i="0" u="none" strike="noStrike" cap="none" normalizeH="0" baseline="0" smtClean="0">
                          <a:ln>
                            <a:noFill/>
                          </a:ln>
                          <a:solidFill>
                            <a:srgbClr val="000000"/>
                          </a:solidFill>
                          <a:effectLst/>
                          <a:latin typeface="Arial" charset="0"/>
                          <a:ea typeface="Calibri" pitchFamily="34" charset="0"/>
                          <a:cs typeface="Times New Roman" pitchFamily="18" charset="0"/>
                        </a:rPr>
                        <a:t>Jugo de quinua </a:t>
                      </a:r>
                      <a:endParaRPr kumimoji="0" lang="es-BO" sz="1800" b="0" i="0" u="none" strike="noStrike" cap="none" normalizeH="0" baseline="0" smtClean="0">
                        <a:ln>
                          <a:noFill/>
                        </a:ln>
                        <a:solidFill>
                          <a:srgbClr val="E36C0A"/>
                        </a:solidFill>
                        <a:effectLst/>
                        <a:latin typeface="Arial" charset="0"/>
                        <a:ea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sz="1800" b="0" i="0" u="none" strike="noStrike" cap="none" normalizeH="0" baseline="0" smtClean="0">
                          <a:ln>
                            <a:noFill/>
                          </a:ln>
                          <a:solidFill>
                            <a:srgbClr val="000000"/>
                          </a:solidFill>
                          <a:effectLst/>
                          <a:latin typeface="Arial" charset="0"/>
                          <a:ea typeface="Calibri" pitchFamily="34" charset="0"/>
                          <a:cs typeface="Times New Roman" pitchFamily="18" charset="0"/>
                        </a:rPr>
                        <a:t>Acc. 0027 </a:t>
                      </a:r>
                      <a:endParaRPr kumimoji="0" lang="es-BO" sz="1800" b="0" i="0" u="none" strike="noStrike" cap="none" normalizeH="0" baseline="0" smtClean="0">
                        <a:ln>
                          <a:noFill/>
                        </a:ln>
                        <a:solidFill>
                          <a:srgbClr val="E36C0A"/>
                        </a:solidFill>
                        <a:effectLst/>
                        <a:latin typeface="Arial" charset="0"/>
                        <a:ea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5016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sz="1800" b="0" i="0" u="none" strike="noStrike" cap="none" normalizeH="0" baseline="0" smtClean="0">
                          <a:ln>
                            <a:noFill/>
                          </a:ln>
                          <a:solidFill>
                            <a:srgbClr val="000000"/>
                          </a:solidFill>
                          <a:effectLst/>
                          <a:latin typeface="Arial" charset="0"/>
                          <a:ea typeface="Calibri" pitchFamily="34" charset="0"/>
                          <a:cs typeface="Times New Roman" pitchFamily="18" charset="0"/>
                        </a:rPr>
                        <a:t>Api de quinua </a:t>
                      </a:r>
                      <a:endParaRPr kumimoji="0" lang="es-BO" sz="1800" b="0" i="0" u="none" strike="noStrike" cap="none" normalizeH="0" baseline="0" smtClean="0">
                        <a:ln>
                          <a:noFill/>
                        </a:ln>
                        <a:solidFill>
                          <a:srgbClr val="E36C0A"/>
                        </a:solidFill>
                        <a:effectLst/>
                        <a:latin typeface="Arial" charset="0"/>
                        <a:ea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DE4D0"/>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sz="1800" b="0" i="0" u="none" strike="noStrike" cap="none" normalizeH="0" baseline="0" smtClean="0">
                          <a:ln>
                            <a:noFill/>
                          </a:ln>
                          <a:solidFill>
                            <a:srgbClr val="000000"/>
                          </a:solidFill>
                          <a:effectLst/>
                          <a:latin typeface="Arial" charset="0"/>
                          <a:ea typeface="Calibri" pitchFamily="34" charset="0"/>
                          <a:cs typeface="Times New Roman" pitchFamily="18" charset="0"/>
                        </a:rPr>
                        <a:t>Acc. 1474 </a:t>
                      </a:r>
                      <a:endParaRPr kumimoji="0" lang="es-BO" sz="1800" b="0" i="0" u="none" strike="noStrike" cap="none" normalizeH="0" baseline="0" smtClean="0">
                        <a:ln>
                          <a:noFill/>
                        </a:ln>
                        <a:solidFill>
                          <a:srgbClr val="E36C0A"/>
                        </a:solidFill>
                        <a:effectLst/>
                        <a:latin typeface="Arial" charset="0"/>
                        <a:ea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DE4D0"/>
                    </a:solidFill>
                  </a:tcPr>
                </a:tc>
              </a:tr>
              <a:tr h="35718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sz="1800" b="0" i="0" u="none" strike="noStrike" cap="none" normalizeH="0" baseline="0" smtClean="0">
                          <a:ln>
                            <a:noFill/>
                          </a:ln>
                          <a:solidFill>
                            <a:srgbClr val="000000"/>
                          </a:solidFill>
                          <a:effectLst/>
                          <a:latin typeface="Arial" charset="0"/>
                          <a:ea typeface="Calibri" pitchFamily="34" charset="0"/>
                          <a:cs typeface="Times New Roman" pitchFamily="18" charset="0"/>
                        </a:rPr>
                        <a:t>Pan de quinua </a:t>
                      </a:r>
                      <a:endParaRPr kumimoji="0" lang="es-BO" sz="1800" b="0" i="0" u="none" strike="noStrike" cap="none" normalizeH="0" baseline="0" smtClean="0">
                        <a:ln>
                          <a:noFill/>
                        </a:ln>
                        <a:solidFill>
                          <a:srgbClr val="E36C0A"/>
                        </a:solidFill>
                        <a:effectLst/>
                        <a:latin typeface="Arial" charset="0"/>
                        <a:ea typeface="Calibri" pitchFamily="34" charset="0"/>
                        <a:cs typeface="Times New Roman" pitchFamily="18" charset="0"/>
                      </a:endParaRPr>
                    </a:p>
                  </a:txBody>
                  <a:tcPr marL="68580" marR="68580" marT="0" marB="0" horzOverflow="overflow">
                    <a:lnL>
                      <a:noFill/>
                    </a:lnL>
                    <a:lnR>
                      <a:noFill/>
                    </a:lnR>
                    <a:lnT>
                      <a:noFill/>
                    </a:lnT>
                    <a:lnB w="12700" cap="flat" cmpd="sng" algn="ctr">
                      <a:solidFill>
                        <a:srgbClr val="F7964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sz="1800" b="0" i="0" u="none" strike="noStrike" cap="none" normalizeH="0" baseline="0" dirty="0" smtClean="0">
                          <a:ln>
                            <a:noFill/>
                          </a:ln>
                          <a:solidFill>
                            <a:srgbClr val="000000"/>
                          </a:solidFill>
                          <a:effectLst/>
                          <a:latin typeface="Arial" charset="0"/>
                          <a:ea typeface="Calibri" pitchFamily="34" charset="0"/>
                          <a:cs typeface="Times New Roman" pitchFamily="18" charset="0"/>
                        </a:rPr>
                        <a:t>Variedad Local </a:t>
                      </a:r>
                      <a:endParaRPr kumimoji="0" lang="es-BO" sz="1800" b="0" i="0" u="none" strike="noStrike" cap="none" normalizeH="0" baseline="0" dirty="0" smtClean="0">
                        <a:ln>
                          <a:noFill/>
                        </a:ln>
                        <a:solidFill>
                          <a:srgbClr val="E36C0A"/>
                        </a:solidFill>
                        <a:effectLst/>
                        <a:latin typeface="Arial" charset="0"/>
                        <a:ea typeface="Calibri" pitchFamily="34" charset="0"/>
                        <a:cs typeface="Times New Roman" pitchFamily="18" charset="0"/>
                      </a:endParaRPr>
                    </a:p>
                  </a:txBody>
                  <a:tcPr marL="68580" marR="68580" marT="0" marB="0" horzOverflow="overflow">
                    <a:lnL>
                      <a:noFill/>
                    </a:lnL>
                    <a:lnR>
                      <a:noFill/>
                    </a:lnR>
                    <a:lnT>
                      <a:noFill/>
                    </a:lnT>
                    <a:lnB w="12700" cap="flat" cmpd="sng" algn="ctr">
                      <a:solidFill>
                        <a:srgbClr val="F79646"/>
                      </a:solidFill>
                      <a:prstDash val="solid"/>
                      <a:round/>
                      <a:headEnd type="none" w="med" len="med"/>
                      <a:tailEnd type="none" w="med" len="med"/>
                    </a:lnB>
                    <a:lnTlToBr>
                      <a:noFill/>
                    </a:lnTlToBr>
                    <a:lnBlToTr>
                      <a:noFill/>
                    </a:lnBlToTr>
                    <a:noFill/>
                  </a:tcPr>
                </a:tc>
              </a:tr>
            </a:tbl>
          </a:graphicData>
        </a:graphic>
      </p:graphicFrame>
      <p:sp>
        <p:nvSpPr>
          <p:cNvPr id="13" name="Rectangle 54"/>
          <p:cNvSpPr>
            <a:spLocks noChangeArrowheads="1"/>
          </p:cNvSpPr>
          <p:nvPr/>
        </p:nvSpPr>
        <p:spPr bwMode="auto">
          <a:xfrm>
            <a:off x="285720" y="285728"/>
            <a:ext cx="7561263" cy="954107"/>
          </a:xfrm>
          <a:prstGeom prst="rect">
            <a:avLst/>
          </a:prstGeom>
          <a:noFill/>
          <a:ln w="9525">
            <a:noFill/>
            <a:miter lim="800000"/>
            <a:headEnd/>
            <a:tailEnd/>
          </a:ln>
          <a:effectLst/>
        </p:spPr>
        <p:txBody>
          <a:bodyPr>
            <a:spAutoFit/>
          </a:bodyPr>
          <a:lstStyle/>
          <a:p>
            <a:pPr lvl="1"/>
            <a:r>
              <a:rPr lang="en-US" sz="2800" b="1" dirty="0" smtClean="0">
                <a:solidFill>
                  <a:srgbClr val="0000FF"/>
                </a:solidFill>
              </a:rPr>
              <a:t>Develop better dishes using most suitable genetic diversity..  </a:t>
            </a:r>
            <a:endParaRPr lang="en-US" sz="2800" b="1" dirty="0">
              <a:solidFill>
                <a:srgbClr val="0000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8"/>
          <p:cNvSpPr>
            <a:spLocks noGrp="1" noChangeArrowheads="1"/>
          </p:cNvSpPr>
          <p:nvPr>
            <p:ph type="title" idx="4294967295"/>
          </p:nvPr>
        </p:nvSpPr>
        <p:spPr>
          <a:xfrm>
            <a:off x="827088" y="990600"/>
            <a:ext cx="7667625" cy="1143000"/>
          </a:xfrm>
        </p:spPr>
        <p:txBody>
          <a:bodyPr anchor="b"/>
          <a:lstStyle/>
          <a:p>
            <a:r>
              <a:rPr lang="es-ES_tradnl" sz="2800"/>
              <a:t>Análisis Nutricional Productos Procesados</a:t>
            </a:r>
            <a:endParaRPr lang="es-ES" sz="2800"/>
          </a:p>
        </p:txBody>
      </p:sp>
      <p:graphicFrame>
        <p:nvGraphicFramePr>
          <p:cNvPr id="477406" name="Group 222"/>
          <p:cNvGraphicFramePr>
            <a:graphicFrameLocks noGrp="1"/>
          </p:cNvGraphicFramePr>
          <p:nvPr>
            <p:ph idx="4294967295"/>
          </p:nvPr>
        </p:nvGraphicFramePr>
        <p:xfrm>
          <a:off x="611188" y="2276475"/>
          <a:ext cx="7885112" cy="4159570"/>
        </p:xfrm>
        <a:graphic>
          <a:graphicData uri="http://schemas.openxmlformats.org/drawingml/2006/table">
            <a:tbl>
              <a:tblPr/>
              <a:tblGrid>
                <a:gridCol w="2055812"/>
                <a:gridCol w="911225"/>
                <a:gridCol w="919163"/>
                <a:gridCol w="1036637"/>
                <a:gridCol w="889000"/>
                <a:gridCol w="962025"/>
                <a:gridCol w="1111250"/>
              </a:tblGrid>
              <a:tr h="377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200" b="1" i="0" u="none" strike="noStrike" cap="none" normalizeH="0" baseline="0" dirty="0" smtClean="0">
                          <a:ln>
                            <a:noFill/>
                          </a:ln>
                          <a:solidFill>
                            <a:schemeClr val="tx1"/>
                          </a:solidFill>
                          <a:effectLst/>
                          <a:latin typeface="Arial" charset="0"/>
                          <a:cs typeface="Arial" charset="0"/>
                        </a:rPr>
                        <a:t>Análisis Nutricional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200" b="1" i="0" u="none" strike="noStrike" cap="none" normalizeH="0" baseline="0" dirty="0" smtClean="0">
                          <a:ln>
                            <a:noFill/>
                          </a:ln>
                          <a:solidFill>
                            <a:schemeClr val="tx1"/>
                          </a:solidFill>
                          <a:effectLst/>
                          <a:latin typeface="Arial" charset="0"/>
                          <a:cs typeface="Arial" charset="0"/>
                        </a:rPr>
                        <a:t>(productos procesados)</a:t>
                      </a:r>
                      <a:endParaRPr kumimoji="0" lang="es-ES" sz="12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200" b="1" i="0" u="none" strike="noStrike" cap="none" normalizeH="0" baseline="0" smtClean="0">
                          <a:ln>
                            <a:noFill/>
                          </a:ln>
                          <a:solidFill>
                            <a:schemeClr val="tx1"/>
                          </a:solidFill>
                          <a:effectLst/>
                          <a:latin typeface="Arial" charset="0"/>
                          <a:cs typeface="Arial" charset="0"/>
                        </a:rPr>
                        <a:t>Cereal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200" b="1" i="0" u="none" strike="noStrike" cap="none" normalizeH="0" baseline="0" smtClean="0">
                          <a:ln>
                            <a:noFill/>
                          </a:ln>
                          <a:solidFill>
                            <a:schemeClr val="tx1"/>
                          </a:solidFill>
                          <a:effectLst/>
                          <a:latin typeface="Arial" charset="0"/>
                          <a:cs typeface="Arial" charset="0"/>
                        </a:rPr>
                        <a:t>Amaranto con miel</a:t>
                      </a:r>
                      <a:endParaRPr kumimoji="0" lang="es-ES" sz="12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200" b="1" i="0" u="none" strike="noStrike" cap="none" normalizeH="0" baseline="0" smtClean="0">
                          <a:ln>
                            <a:noFill/>
                          </a:ln>
                          <a:solidFill>
                            <a:schemeClr val="tx1"/>
                          </a:solidFill>
                          <a:effectLst/>
                          <a:latin typeface="Arial" charset="0"/>
                          <a:cs typeface="Arial" charset="0"/>
                        </a:rPr>
                        <a:t>Pop de amaranto</a:t>
                      </a:r>
                      <a:endParaRPr kumimoji="0" lang="es-ES" sz="12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200" b="1" i="0" u="none" strike="noStrike" cap="none" normalizeH="0" baseline="0" smtClean="0">
                          <a:ln>
                            <a:noFill/>
                          </a:ln>
                          <a:solidFill>
                            <a:schemeClr val="tx1"/>
                          </a:solidFill>
                          <a:effectLst/>
                          <a:latin typeface="Arial" charset="0"/>
                          <a:cs typeface="Arial" charset="0"/>
                        </a:rPr>
                        <a:t>Kallpa energética amaranto maca</a:t>
                      </a:r>
                      <a:endParaRPr kumimoji="0" lang="es-ES" sz="12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200" b="1" i="0" u="none" strike="noStrike" cap="none" normalizeH="0" baseline="0" smtClean="0">
                          <a:ln>
                            <a:noFill/>
                          </a:ln>
                          <a:solidFill>
                            <a:schemeClr val="tx1"/>
                          </a:solidFill>
                          <a:effectLst/>
                          <a:latin typeface="Arial" charset="0"/>
                          <a:cs typeface="Arial" charset="0"/>
                        </a:rPr>
                        <a:t>Galletas de amaranto</a:t>
                      </a:r>
                      <a:endParaRPr kumimoji="0" lang="es-ES" sz="1200" b="1"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2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200" b="1" i="0" u="none" strike="noStrike" cap="none" normalizeH="0" baseline="0" smtClean="0">
                          <a:ln>
                            <a:noFill/>
                          </a:ln>
                          <a:solidFill>
                            <a:schemeClr val="tx1"/>
                          </a:solidFill>
                          <a:effectLst/>
                          <a:latin typeface="Arial" charset="0"/>
                          <a:cs typeface="Arial" charset="0"/>
                        </a:rPr>
                        <a:t>Barra energética maca amaranto</a:t>
                      </a:r>
                      <a:endParaRPr kumimoji="0" lang="es-ES" sz="12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200" b="1" i="0" u="none" strike="noStrike" cap="none" normalizeH="0" baseline="0" smtClean="0">
                          <a:ln>
                            <a:noFill/>
                          </a:ln>
                          <a:solidFill>
                            <a:schemeClr val="tx1"/>
                          </a:solidFill>
                          <a:effectLst/>
                          <a:latin typeface="Arial" charset="0"/>
                          <a:cs typeface="Arial" charset="0"/>
                        </a:rPr>
                        <a:t>Barra energética quinua, maca, amaranto</a:t>
                      </a:r>
                      <a:endParaRPr kumimoji="0" lang="es-ES" sz="12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3889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500" b="0" i="0" u="none" strike="noStrike" cap="none" normalizeH="0" baseline="0" smtClean="0">
                          <a:ln>
                            <a:noFill/>
                          </a:ln>
                          <a:solidFill>
                            <a:srgbClr val="800000"/>
                          </a:solidFill>
                          <a:effectLst/>
                          <a:latin typeface="Arial" charset="0"/>
                          <a:cs typeface="Arial" charset="0"/>
                        </a:rPr>
                        <a:t>Calorías </a:t>
                      </a:r>
                      <a:r>
                        <a:rPr kumimoji="0" lang="es-ES_tradnl" sz="1200" b="0" i="0" u="none" strike="noStrike" cap="none" normalizeH="0" baseline="0" smtClean="0">
                          <a:ln>
                            <a:noFill/>
                          </a:ln>
                          <a:solidFill>
                            <a:schemeClr val="tx1"/>
                          </a:solidFill>
                          <a:effectLst/>
                          <a:latin typeface="Arial" charset="0"/>
                          <a:cs typeface="Arial" charset="0"/>
                        </a:rPr>
                        <a:t>Kcal./100 g</a:t>
                      </a:r>
                      <a:endParaRPr kumimoji="0" lang="es-ES" sz="1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430</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422</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393</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468</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414</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378</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2587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500" b="0" i="0" u="none" strike="noStrike" cap="none" normalizeH="0" baseline="0" smtClean="0">
                          <a:ln>
                            <a:noFill/>
                          </a:ln>
                          <a:solidFill>
                            <a:srgbClr val="800000"/>
                          </a:solidFill>
                          <a:effectLst/>
                          <a:latin typeface="Arial" charset="0"/>
                          <a:cs typeface="Arial" charset="0"/>
                        </a:rPr>
                        <a:t>Proteína </a:t>
                      </a:r>
                      <a:r>
                        <a:rPr kumimoji="0" lang="es-ES_tradnl" sz="1200" b="0" i="0" u="none" strike="noStrike" cap="none" normalizeH="0" baseline="0" smtClean="0">
                          <a:ln>
                            <a:noFill/>
                          </a:ln>
                          <a:solidFill>
                            <a:schemeClr val="tx1"/>
                          </a:solidFill>
                          <a:effectLst/>
                          <a:latin typeface="Arial" charset="0"/>
                          <a:cs typeface="Arial" charset="0"/>
                        </a:rPr>
                        <a:t>%</a:t>
                      </a:r>
                      <a:endParaRPr kumimoji="0" lang="es-ES" sz="1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20.1</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13.2</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10.1</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9.22</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9.28</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dirty="0" smtClean="0">
                          <a:ln>
                            <a:noFill/>
                          </a:ln>
                          <a:solidFill>
                            <a:schemeClr val="tx1"/>
                          </a:solidFill>
                          <a:effectLst/>
                          <a:latin typeface="Arial" charset="0"/>
                          <a:cs typeface="Arial" charset="0"/>
                        </a:rPr>
                        <a:t>5.57</a:t>
                      </a:r>
                      <a:endParaRPr kumimoji="0" lang="es-ES" sz="17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3825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500" b="0" i="0" u="none" strike="noStrike" cap="none" normalizeH="0" baseline="0" smtClean="0">
                          <a:ln>
                            <a:noFill/>
                          </a:ln>
                          <a:solidFill>
                            <a:srgbClr val="800000"/>
                          </a:solidFill>
                          <a:effectLst/>
                          <a:latin typeface="Arial" charset="0"/>
                          <a:cs typeface="Arial" charset="0"/>
                        </a:rPr>
                        <a:t>Grasa </a:t>
                      </a:r>
                      <a:r>
                        <a:rPr kumimoji="0" lang="es-ES_tradnl" sz="1200" b="0" i="0" u="none" strike="noStrike" cap="none" normalizeH="0" baseline="0" smtClean="0">
                          <a:ln>
                            <a:noFill/>
                          </a:ln>
                          <a:solidFill>
                            <a:schemeClr val="tx1"/>
                          </a:solidFill>
                          <a:effectLst/>
                          <a:latin typeface="Arial" charset="0"/>
                          <a:cs typeface="Arial" charset="0"/>
                        </a:rPr>
                        <a:t>%</a:t>
                      </a:r>
                      <a:endParaRPr kumimoji="0" lang="es-ES" sz="1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13.8</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10.4</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5.47</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17.9</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8.18</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1.95</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3825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500" b="0" i="0" u="none" strike="noStrike" cap="none" normalizeH="0" baseline="0" smtClean="0">
                          <a:ln>
                            <a:noFill/>
                          </a:ln>
                          <a:solidFill>
                            <a:srgbClr val="800000"/>
                          </a:solidFill>
                          <a:effectLst/>
                          <a:latin typeface="Arial" charset="0"/>
                          <a:cs typeface="Arial" charset="0"/>
                        </a:rPr>
                        <a:t>Carbohidratos Totales</a:t>
                      </a:r>
                      <a:r>
                        <a:rPr kumimoji="0" lang="es-ES_tradnl" sz="1500" b="0" i="0" u="none" strike="noStrike" cap="none" normalizeH="0" baseline="0" smtClean="0">
                          <a:ln>
                            <a:noFill/>
                          </a:ln>
                          <a:solidFill>
                            <a:schemeClr val="tx1"/>
                          </a:solidFill>
                          <a:effectLst/>
                          <a:latin typeface="Arial" charset="0"/>
                          <a:cs typeface="Arial" charset="0"/>
                        </a:rPr>
                        <a:t> </a:t>
                      </a:r>
                      <a:r>
                        <a:rPr kumimoji="0" lang="es-ES_tradnl" sz="1200" b="0" i="0" u="none" strike="noStrike" cap="none" normalizeH="0" baseline="0" smtClean="0">
                          <a:ln>
                            <a:noFill/>
                          </a:ln>
                          <a:solidFill>
                            <a:schemeClr val="tx1"/>
                          </a:solidFill>
                          <a:effectLst/>
                          <a:latin typeface="Arial" charset="0"/>
                          <a:cs typeface="Arial" charset="0"/>
                        </a:rPr>
                        <a:t>%</a:t>
                      </a:r>
                      <a:endParaRPr kumimoji="0" lang="es-ES" sz="1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56.3</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69.1</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75.9</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67.5</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75.8</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84.4</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3825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500" b="0" i="0" u="none" strike="noStrike" cap="none" normalizeH="0" baseline="0" smtClean="0">
                          <a:ln>
                            <a:noFill/>
                          </a:ln>
                          <a:solidFill>
                            <a:srgbClr val="800000"/>
                          </a:solidFill>
                          <a:effectLst/>
                          <a:latin typeface="Arial" charset="0"/>
                          <a:cs typeface="Arial" charset="0"/>
                        </a:rPr>
                        <a:t>Fibra </a:t>
                      </a:r>
                      <a:r>
                        <a:rPr kumimoji="0" lang="es-ES_tradnl" sz="1200" b="0" i="0" u="none" strike="noStrike" cap="none" normalizeH="0" baseline="0" smtClean="0">
                          <a:ln>
                            <a:noFill/>
                          </a:ln>
                          <a:solidFill>
                            <a:schemeClr val="tx1"/>
                          </a:solidFill>
                          <a:effectLst/>
                          <a:latin typeface="Arial" charset="0"/>
                          <a:cs typeface="Arial" charset="0"/>
                        </a:rPr>
                        <a:t>g/100 g</a:t>
                      </a:r>
                      <a:endParaRPr kumimoji="0" lang="es-ES" sz="1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3.05</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6.15</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4.20</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2.98</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4.39</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1.17</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3825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500" b="0" i="0" u="none" strike="noStrike" cap="none" normalizeH="0" baseline="0" smtClean="0">
                          <a:ln>
                            <a:noFill/>
                          </a:ln>
                          <a:solidFill>
                            <a:srgbClr val="800000"/>
                          </a:solidFill>
                          <a:effectLst/>
                          <a:latin typeface="Arial" charset="0"/>
                          <a:cs typeface="Arial" charset="0"/>
                        </a:rPr>
                        <a:t>Calcio </a:t>
                      </a:r>
                      <a:r>
                        <a:rPr kumimoji="0" lang="es-ES_tradnl" sz="1200" b="0" i="0" u="none" strike="noStrike" cap="none" normalizeH="0" baseline="0" smtClean="0">
                          <a:ln>
                            <a:noFill/>
                          </a:ln>
                          <a:solidFill>
                            <a:schemeClr val="tx1"/>
                          </a:solidFill>
                          <a:effectLst/>
                          <a:latin typeface="Arial" charset="0"/>
                          <a:cs typeface="Arial" charset="0"/>
                        </a:rPr>
                        <a:t>mg-Ca/100 g</a:t>
                      </a:r>
                      <a:endParaRPr kumimoji="0" lang="es-ES" sz="1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68.3</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99.7</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107</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36.3</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89.4</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21.9</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500" b="0" i="0" u="none" strike="noStrike" cap="none" normalizeH="0" baseline="0" smtClean="0">
                          <a:ln>
                            <a:noFill/>
                          </a:ln>
                          <a:solidFill>
                            <a:srgbClr val="800000"/>
                          </a:solidFill>
                          <a:effectLst/>
                          <a:latin typeface="Arial" charset="0"/>
                          <a:cs typeface="Arial" charset="0"/>
                        </a:rPr>
                        <a:t>Hierro </a:t>
                      </a:r>
                      <a:r>
                        <a:rPr kumimoji="0" lang="es-ES_tradnl" sz="1200" b="0" i="0" u="none" strike="noStrike" cap="none" normalizeH="0" baseline="0" smtClean="0">
                          <a:ln>
                            <a:noFill/>
                          </a:ln>
                          <a:solidFill>
                            <a:schemeClr val="tx1"/>
                          </a:solidFill>
                          <a:effectLst/>
                          <a:latin typeface="Arial" charset="0"/>
                          <a:cs typeface="Arial" charset="0"/>
                        </a:rPr>
                        <a:t>mg-Fe/100 g</a:t>
                      </a:r>
                      <a:endParaRPr kumimoji="0" lang="es-ES" sz="1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4.29</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5.23</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7.38</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1.39</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2.95</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3.31</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3825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500" b="0" i="0" u="none" strike="noStrike" cap="none" normalizeH="0" baseline="0" smtClean="0">
                          <a:ln>
                            <a:noFill/>
                          </a:ln>
                          <a:solidFill>
                            <a:srgbClr val="800000"/>
                          </a:solidFill>
                          <a:effectLst/>
                          <a:latin typeface="Arial" charset="0"/>
                          <a:cs typeface="Arial" charset="0"/>
                        </a:rPr>
                        <a:t>Vitamina C </a:t>
                      </a:r>
                      <a:r>
                        <a:rPr kumimoji="0" lang="es-ES_tradnl" sz="1200" b="0" i="0" u="none" strike="noStrike" cap="none" normalizeH="0" baseline="0" smtClean="0">
                          <a:ln>
                            <a:noFill/>
                          </a:ln>
                          <a:solidFill>
                            <a:schemeClr val="tx1"/>
                          </a:solidFill>
                          <a:effectLst/>
                          <a:latin typeface="Arial" charset="0"/>
                          <a:cs typeface="Arial" charset="0"/>
                        </a:rPr>
                        <a:t>mg/100 g</a:t>
                      </a:r>
                      <a:endParaRPr kumimoji="0" lang="es-ES" sz="1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7.14</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3.42</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9.10</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6.50</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10.1</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700" b="0" i="0" u="none" strike="noStrike" cap="none" normalizeH="0" baseline="0" smtClean="0">
                          <a:ln>
                            <a:noFill/>
                          </a:ln>
                          <a:solidFill>
                            <a:schemeClr val="tx1"/>
                          </a:solidFill>
                          <a:effectLst/>
                          <a:latin typeface="Arial" charset="0"/>
                          <a:cs typeface="Arial" charset="0"/>
                        </a:rPr>
                        <a:t>4.42</a:t>
                      </a:r>
                      <a:endParaRPr kumimoji="0" lang="es-ES" sz="17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bl>
          </a:graphicData>
        </a:graphic>
      </p:graphicFrame>
      <p:sp>
        <p:nvSpPr>
          <p:cNvPr id="4" name="Rectangle 54"/>
          <p:cNvSpPr>
            <a:spLocks noChangeArrowheads="1"/>
          </p:cNvSpPr>
          <p:nvPr/>
        </p:nvSpPr>
        <p:spPr bwMode="auto">
          <a:xfrm>
            <a:off x="285720" y="285728"/>
            <a:ext cx="7561263" cy="954107"/>
          </a:xfrm>
          <a:prstGeom prst="rect">
            <a:avLst/>
          </a:prstGeom>
          <a:noFill/>
          <a:ln w="9525">
            <a:noFill/>
            <a:miter lim="800000"/>
            <a:headEnd/>
            <a:tailEnd/>
          </a:ln>
          <a:effectLst/>
        </p:spPr>
        <p:txBody>
          <a:bodyPr>
            <a:spAutoFit/>
          </a:bodyPr>
          <a:lstStyle/>
          <a:p>
            <a:pPr lvl="1"/>
            <a:r>
              <a:rPr lang="en-US" sz="2800" b="1" dirty="0" smtClean="0">
                <a:solidFill>
                  <a:srgbClr val="0000FF"/>
                </a:solidFill>
              </a:rPr>
              <a:t>Assessing nutritional values in grains and processed items..  </a:t>
            </a:r>
            <a:endParaRPr lang="en-US" sz="2800" b="1" dirty="0">
              <a:solidFill>
                <a:srgbClr val="0000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8787" name="Picture 35" descr="RAGI MALT E-MAIL"/>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520" y="2348880"/>
            <a:ext cx="3795886" cy="3714776"/>
          </a:xfrm>
          <a:prstGeom prst="rect">
            <a:avLst/>
          </a:prstGeom>
          <a:ln>
            <a:noFill/>
          </a:ln>
          <a:effectLst>
            <a:outerShdw blurRad="292100" dist="139700" dir="2700000" algn="tl" rotWithShape="0">
              <a:srgbClr val="333333">
                <a:alpha val="65000"/>
              </a:srgbClr>
            </a:outerShdw>
          </a:effectLst>
        </p:spPr>
      </p:pic>
      <p:pic>
        <p:nvPicPr>
          <p:cNvPr id="458786" name="Picture 34" descr="P713003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83968" y="2420888"/>
            <a:ext cx="4355100" cy="2643206"/>
          </a:xfrm>
          <a:prstGeom prst="rect">
            <a:avLst/>
          </a:prstGeom>
          <a:ln>
            <a:noFill/>
          </a:ln>
          <a:effectLst>
            <a:outerShdw blurRad="292100" dist="139700" dir="2700000" algn="tl" rotWithShape="0">
              <a:srgbClr val="333333">
                <a:alpha val="65000"/>
              </a:srgbClr>
            </a:outerShdw>
          </a:effectLst>
        </p:spPr>
      </p:pic>
      <p:sp>
        <p:nvSpPr>
          <p:cNvPr id="458788" name="Text Box 36"/>
          <p:cNvSpPr txBox="1">
            <a:spLocks noChangeArrowheads="1"/>
          </p:cNvSpPr>
          <p:nvPr/>
        </p:nvSpPr>
        <p:spPr bwMode="auto">
          <a:xfrm>
            <a:off x="179512" y="116632"/>
            <a:ext cx="7488832" cy="1200329"/>
          </a:xfrm>
          <a:prstGeom prst="rect">
            <a:avLst/>
          </a:prstGeom>
          <a:solidFill>
            <a:srgbClr val="FFFF99"/>
          </a:solidFill>
          <a:ln w="9525">
            <a:noFill/>
            <a:miter lim="800000"/>
            <a:headEnd/>
            <a:tailEnd/>
          </a:ln>
          <a:effectLst/>
        </p:spPr>
        <p:txBody>
          <a:bodyPr wrap="square">
            <a:spAutoFit/>
          </a:bodyPr>
          <a:lstStyle/>
          <a:p>
            <a:pPr>
              <a:spcBef>
                <a:spcPct val="50000"/>
              </a:spcBef>
            </a:pPr>
            <a:r>
              <a:rPr lang="en-US" sz="2400" b="1" dirty="0" smtClean="0">
                <a:solidFill>
                  <a:srgbClr val="0000FF"/>
                </a:solidFill>
                <a:latin typeface="Arial Black" pitchFamily="34" charset="0"/>
                <a:cs typeface="Arial" pitchFamily="34" charset="0"/>
              </a:rPr>
              <a:t>Branding and trade </a:t>
            </a:r>
            <a:r>
              <a:rPr lang="en-US" sz="2400" b="1" dirty="0">
                <a:solidFill>
                  <a:srgbClr val="0000FF"/>
                </a:solidFill>
                <a:latin typeface="Arial Black" pitchFamily="34" charset="0"/>
                <a:cs typeface="Arial" pitchFamily="34" charset="0"/>
              </a:rPr>
              <a:t>mark </a:t>
            </a:r>
            <a:r>
              <a:rPr lang="en-US" sz="2400" b="1" dirty="0" smtClean="0">
                <a:solidFill>
                  <a:srgbClr val="0000FF"/>
                </a:solidFill>
                <a:latin typeface="Arial Black" pitchFamily="34" charset="0"/>
                <a:cs typeface="Arial" pitchFamily="34" charset="0"/>
              </a:rPr>
              <a:t>established. </a:t>
            </a:r>
            <a:r>
              <a:rPr lang="en-US" sz="2400" b="1" dirty="0" smtClean="0">
                <a:solidFill>
                  <a:srgbClr val="FF0000"/>
                </a:solidFill>
                <a:latin typeface="Arial Black" pitchFamily="34" charset="0"/>
                <a:cs typeface="Arial" pitchFamily="34" charset="0"/>
              </a:rPr>
              <a:t>Lesson: strategic tool for self esteem and empowerment of communities</a:t>
            </a:r>
            <a:endParaRPr lang="en-US" sz="2400" b="1" dirty="0">
              <a:solidFill>
                <a:srgbClr val="0000FF"/>
              </a:solidFill>
              <a:latin typeface="Arial Black" pitchFamily="34" charset="0"/>
              <a:cs typeface="Arial"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5"/>
          <p:cNvSpPr>
            <a:spLocks noChangeArrowheads="1"/>
          </p:cNvSpPr>
          <p:nvPr/>
        </p:nvSpPr>
        <p:spPr bwMode="auto">
          <a:xfrm>
            <a:off x="1187450" y="5373688"/>
            <a:ext cx="6911975" cy="1006475"/>
          </a:xfrm>
          <a:prstGeom prst="rect">
            <a:avLst/>
          </a:prstGeom>
          <a:noFill/>
          <a:ln w="9525">
            <a:noFill/>
            <a:miter lim="800000"/>
            <a:headEnd/>
            <a:tailEnd/>
          </a:ln>
        </p:spPr>
        <p:txBody>
          <a:bodyPr>
            <a:spAutoFit/>
          </a:bodyPr>
          <a:lstStyle/>
          <a:p>
            <a:pPr algn="ctr" eaLnBrk="0" hangingPunct="0"/>
            <a:r>
              <a:rPr lang="en-US" sz="2000" b="1" dirty="0"/>
              <a:t>Capacity Building Training on Value Addition at Home Sciences College, UAS- </a:t>
            </a:r>
            <a:r>
              <a:rPr lang="en-US" sz="2000" b="1" dirty="0" err="1"/>
              <a:t>Banagalore</a:t>
            </a:r>
            <a:r>
              <a:rPr lang="en-US" sz="2000" b="1" dirty="0"/>
              <a:t> facilitated by </a:t>
            </a:r>
          </a:p>
          <a:p>
            <a:pPr algn="ctr" eaLnBrk="0" hangingPunct="0"/>
            <a:r>
              <a:rPr lang="en-US" sz="2000" b="1" dirty="0"/>
              <a:t>Prof. </a:t>
            </a:r>
            <a:r>
              <a:rPr lang="en-US" sz="2000" b="1" dirty="0" err="1"/>
              <a:t>Vijalakshmi</a:t>
            </a:r>
            <a:r>
              <a:rPr lang="en-US" sz="2000" b="1" dirty="0"/>
              <a:t> &amp; Dr. </a:t>
            </a:r>
            <a:r>
              <a:rPr lang="en-US" sz="2000" b="1" dirty="0" err="1" smtClean="0"/>
              <a:t>Geetha</a:t>
            </a:r>
            <a:r>
              <a:rPr lang="en-US" sz="2000" b="1" dirty="0" smtClean="0"/>
              <a:t> </a:t>
            </a:r>
            <a:endParaRPr lang="en-US" sz="2000" b="1" dirty="0"/>
          </a:p>
        </p:txBody>
      </p:sp>
      <p:pic>
        <p:nvPicPr>
          <p:cNvPr id="468997" name="Picture 1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5288" y="1916113"/>
            <a:ext cx="4392612" cy="2981325"/>
          </a:xfrm>
          <a:prstGeom prst="rect">
            <a:avLst/>
          </a:prstGeom>
          <a:noFill/>
          <a:ln w="9525">
            <a:noFill/>
            <a:miter lim="800000"/>
            <a:headEnd/>
            <a:tailEnd/>
          </a:ln>
        </p:spPr>
      </p:pic>
      <p:pic>
        <p:nvPicPr>
          <p:cNvPr id="468998" name="Picture 1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59338" y="1916113"/>
            <a:ext cx="3887787" cy="2968625"/>
          </a:xfrm>
          <a:prstGeom prst="rect">
            <a:avLst/>
          </a:prstGeom>
          <a:noFill/>
          <a:ln w="9525">
            <a:noFill/>
            <a:miter lim="800000"/>
            <a:headEnd/>
            <a:tailEnd/>
          </a:ln>
        </p:spPr>
      </p:pic>
      <p:sp>
        <p:nvSpPr>
          <p:cNvPr id="5" name="Text Box 3"/>
          <p:cNvSpPr txBox="1">
            <a:spLocks noChangeArrowheads="1"/>
          </p:cNvSpPr>
          <p:nvPr/>
        </p:nvSpPr>
        <p:spPr bwMode="auto">
          <a:xfrm>
            <a:off x="323528" y="332656"/>
            <a:ext cx="7273925" cy="830997"/>
          </a:xfrm>
          <a:prstGeom prst="rect">
            <a:avLst/>
          </a:prstGeom>
          <a:solidFill>
            <a:srgbClr val="FFFF00"/>
          </a:solidFill>
          <a:ln w="9525">
            <a:noFill/>
            <a:miter lim="800000"/>
            <a:headEnd/>
            <a:tailEnd/>
          </a:ln>
          <a:effectLst/>
        </p:spPr>
        <p:txBody>
          <a:bodyPr>
            <a:spAutoFit/>
          </a:bodyPr>
          <a:lstStyle/>
          <a:p>
            <a:pPr algn="ctr">
              <a:spcBef>
                <a:spcPct val="50000"/>
              </a:spcBef>
              <a:defRPr/>
            </a:pPr>
            <a:r>
              <a:rPr lang="es-BO" sz="2400" b="1" dirty="0" err="1" smtClean="0">
                <a:solidFill>
                  <a:srgbClr val="FF0000"/>
                </a:solidFill>
                <a:latin typeface="Calibri" pitchFamily="34" charset="0"/>
              </a:rPr>
              <a:t>Lesson</a:t>
            </a:r>
            <a:r>
              <a:rPr lang="es-BO" sz="2400" b="1" dirty="0" smtClean="0">
                <a:solidFill>
                  <a:srgbClr val="FF0000"/>
                </a:solidFill>
                <a:latin typeface="Calibri" pitchFamily="34" charset="0"/>
              </a:rPr>
              <a:t>: </a:t>
            </a:r>
            <a:r>
              <a:rPr lang="es-BO" sz="2400" b="1" dirty="0" err="1" smtClean="0">
                <a:solidFill>
                  <a:srgbClr val="FF0000"/>
                </a:solidFill>
                <a:latin typeface="Calibri" pitchFamily="34" charset="0"/>
              </a:rPr>
              <a:t>ample</a:t>
            </a:r>
            <a:r>
              <a:rPr lang="es-BO" sz="2400" b="1" dirty="0" smtClean="0">
                <a:solidFill>
                  <a:srgbClr val="FF0000"/>
                </a:solidFill>
                <a:latin typeface="Calibri" pitchFamily="34" charset="0"/>
              </a:rPr>
              <a:t> </a:t>
            </a:r>
            <a:r>
              <a:rPr lang="es-BO" sz="2400" b="1" dirty="0" err="1" smtClean="0">
                <a:solidFill>
                  <a:srgbClr val="FF0000"/>
                </a:solidFill>
                <a:latin typeface="Calibri" pitchFamily="34" charset="0"/>
              </a:rPr>
              <a:t>scope</a:t>
            </a:r>
            <a:r>
              <a:rPr lang="es-BO" sz="2400" b="1" dirty="0" smtClean="0">
                <a:solidFill>
                  <a:srgbClr val="FF0000"/>
                </a:solidFill>
                <a:latin typeface="Calibri" pitchFamily="34" charset="0"/>
              </a:rPr>
              <a:t> </a:t>
            </a:r>
            <a:r>
              <a:rPr lang="es-BO" sz="2400" b="1" dirty="0" err="1" smtClean="0">
                <a:solidFill>
                  <a:srgbClr val="FF0000"/>
                </a:solidFill>
                <a:latin typeface="Calibri" pitchFamily="34" charset="0"/>
              </a:rPr>
              <a:t>for</a:t>
            </a:r>
            <a:r>
              <a:rPr lang="es-BO" sz="2400" b="1" dirty="0" smtClean="0">
                <a:solidFill>
                  <a:srgbClr val="FF0000"/>
                </a:solidFill>
                <a:latin typeface="Calibri" pitchFamily="34" charset="0"/>
              </a:rPr>
              <a:t> </a:t>
            </a:r>
            <a:r>
              <a:rPr lang="es-BO" sz="2400" b="1" dirty="0" err="1" smtClean="0">
                <a:solidFill>
                  <a:srgbClr val="FF0000"/>
                </a:solidFill>
                <a:latin typeface="Calibri" pitchFamily="34" charset="0"/>
              </a:rPr>
              <a:t>contributing</a:t>
            </a:r>
            <a:r>
              <a:rPr lang="es-BO" sz="2400" b="1" dirty="0" smtClean="0">
                <a:solidFill>
                  <a:srgbClr val="FF0000"/>
                </a:solidFill>
                <a:latin typeface="Calibri" pitchFamily="34" charset="0"/>
              </a:rPr>
              <a:t> </a:t>
            </a:r>
            <a:r>
              <a:rPr lang="es-BO" sz="2400" b="1" dirty="0" err="1" smtClean="0">
                <a:solidFill>
                  <a:srgbClr val="FF0000"/>
                </a:solidFill>
                <a:latin typeface="Calibri" pitchFamily="34" charset="0"/>
              </a:rPr>
              <a:t>towards</a:t>
            </a:r>
            <a:r>
              <a:rPr lang="es-BO" sz="2400" b="1" dirty="0" smtClean="0">
                <a:solidFill>
                  <a:srgbClr val="FF0000"/>
                </a:solidFill>
                <a:latin typeface="Calibri" pitchFamily="34" charset="0"/>
              </a:rPr>
              <a:t>  </a:t>
            </a:r>
            <a:r>
              <a:rPr lang="es-BO" sz="2400" b="1" dirty="0" err="1" smtClean="0">
                <a:solidFill>
                  <a:srgbClr val="FF0000"/>
                </a:solidFill>
                <a:latin typeface="Calibri" pitchFamily="34" charset="0"/>
              </a:rPr>
              <a:t>empowerment</a:t>
            </a:r>
            <a:r>
              <a:rPr lang="es-BO" sz="2400" b="1" dirty="0" smtClean="0">
                <a:solidFill>
                  <a:srgbClr val="FF0000"/>
                </a:solidFill>
                <a:latin typeface="Calibri" pitchFamily="34" charset="0"/>
              </a:rPr>
              <a:t> of </a:t>
            </a:r>
            <a:r>
              <a:rPr lang="es-BO" sz="2400" b="1" dirty="0" err="1" smtClean="0">
                <a:solidFill>
                  <a:srgbClr val="FF0000"/>
                </a:solidFill>
                <a:latin typeface="Calibri" pitchFamily="34" charset="0"/>
              </a:rPr>
              <a:t>women</a:t>
            </a:r>
            <a:endParaRPr lang="es-BO" sz="2400" b="1" dirty="0">
              <a:solidFill>
                <a:srgbClr val="FF0000"/>
              </a:solidFill>
              <a:latin typeface="Calibri"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21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57290" y="1643050"/>
            <a:ext cx="2857520" cy="4929222"/>
          </a:xfrm>
          <a:prstGeom prst="rect">
            <a:avLst/>
          </a:prstGeom>
          <a:ln>
            <a:noFill/>
          </a:ln>
          <a:effectLst>
            <a:outerShdw blurRad="292100" dist="139700" dir="2700000" algn="tl" rotWithShape="0">
              <a:srgbClr val="333333">
                <a:alpha val="65000"/>
              </a:srgbClr>
            </a:outerShdw>
          </a:effectLst>
        </p:spPr>
      </p:pic>
      <p:pic>
        <p:nvPicPr>
          <p:cNvPr id="26521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57752" y="1643050"/>
            <a:ext cx="3000396" cy="4929222"/>
          </a:xfrm>
          <a:prstGeom prst="rect">
            <a:avLst/>
          </a:prstGeom>
          <a:ln>
            <a:noFill/>
          </a:ln>
          <a:effectLst>
            <a:outerShdw blurRad="292100" dist="139700" dir="2700000" algn="tl" rotWithShape="0">
              <a:srgbClr val="333333">
                <a:alpha val="65000"/>
              </a:srgbClr>
            </a:outerShdw>
          </a:effectLst>
        </p:spPr>
      </p:pic>
      <p:sp>
        <p:nvSpPr>
          <p:cNvPr id="265220" name="Rectangle 4"/>
          <p:cNvSpPr>
            <a:spLocks noChangeArrowheads="1"/>
          </p:cNvSpPr>
          <p:nvPr/>
        </p:nvSpPr>
        <p:spPr bwMode="auto">
          <a:xfrm>
            <a:off x="714348" y="214290"/>
            <a:ext cx="7086600" cy="1138773"/>
          </a:xfrm>
          <a:prstGeom prst="rect">
            <a:avLst/>
          </a:prstGeom>
          <a:noFill/>
          <a:ln w="9525" algn="ctr">
            <a:noFill/>
            <a:miter lim="800000"/>
            <a:headEnd/>
            <a:tailEnd/>
          </a:ln>
          <a:effectLst/>
        </p:spPr>
        <p:txBody>
          <a:bodyPr>
            <a:spAutoFit/>
          </a:bodyPr>
          <a:lstStyle/>
          <a:p>
            <a:pPr algn="ctr"/>
            <a:r>
              <a:rPr lang="en-US" sz="2000" b="1" baseline="0" dirty="0" smtClean="0">
                <a:latin typeface="Arial Black" pitchFamily="34" charset="0"/>
                <a:cs typeface="Arial" pitchFamily="34" charset="0"/>
              </a:rPr>
              <a:t>Changing the </a:t>
            </a:r>
            <a:r>
              <a:rPr lang="en-US" sz="2000" i="1" dirty="0" smtClean="0">
                <a:latin typeface="Arial Black" pitchFamily="34" charset="0"/>
                <a:cs typeface="Arial" pitchFamily="34" charset="0"/>
              </a:rPr>
              <a:t>food-of-the-poor</a:t>
            </a:r>
            <a:r>
              <a:rPr lang="en-US" sz="2000" dirty="0" smtClean="0">
                <a:latin typeface="Arial Black" pitchFamily="34" charset="0"/>
                <a:cs typeface="Arial" pitchFamily="34" charset="0"/>
              </a:rPr>
              <a:t>  stigma through strategic partnership with private sector-Bolivia </a:t>
            </a:r>
            <a:r>
              <a:rPr lang="en-US" sz="2800" dirty="0" smtClean="0">
                <a:latin typeface="Arial Black" pitchFamily="34" charset="0"/>
                <a:cs typeface="Arial" pitchFamily="34" charset="0"/>
              </a:rPr>
              <a:t>(Alexander Coffee)</a:t>
            </a:r>
            <a:endParaRPr lang="en-US" sz="2800" b="1" baseline="0" dirty="0">
              <a:latin typeface="Arial Black"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928662" y="500042"/>
            <a:ext cx="7273925" cy="584775"/>
          </a:xfrm>
          <a:prstGeom prst="rect">
            <a:avLst/>
          </a:prstGeom>
          <a:noFill/>
          <a:ln w="9525">
            <a:noFill/>
            <a:miter lim="800000"/>
            <a:headEnd/>
            <a:tailEnd/>
          </a:ln>
          <a:effectLst/>
        </p:spPr>
        <p:txBody>
          <a:bodyPr>
            <a:spAutoFit/>
          </a:bodyPr>
          <a:lstStyle/>
          <a:p>
            <a:pPr algn="ctr">
              <a:spcBef>
                <a:spcPct val="50000"/>
              </a:spcBef>
              <a:defRPr/>
            </a:pPr>
            <a:r>
              <a:rPr lang="es-BO" sz="3200" b="1" dirty="0" err="1" smtClean="0">
                <a:solidFill>
                  <a:srgbClr val="0000FF"/>
                </a:solidFill>
                <a:latin typeface="Arial Black" pitchFamily="34" charset="0"/>
                <a:cs typeface="Arial" pitchFamily="34" charset="0"/>
              </a:rPr>
              <a:t>Better</a:t>
            </a:r>
            <a:r>
              <a:rPr lang="es-BO" sz="3200" b="1" dirty="0" smtClean="0">
                <a:solidFill>
                  <a:srgbClr val="0000FF"/>
                </a:solidFill>
                <a:latin typeface="Arial Black" pitchFamily="34" charset="0"/>
                <a:cs typeface="Arial" pitchFamily="34" charset="0"/>
              </a:rPr>
              <a:t> </a:t>
            </a:r>
            <a:r>
              <a:rPr lang="es-BO" sz="3200" b="1" dirty="0" err="1" smtClean="0">
                <a:solidFill>
                  <a:srgbClr val="0000FF"/>
                </a:solidFill>
                <a:latin typeface="Arial Black" pitchFamily="34" charset="0"/>
                <a:cs typeface="Arial" pitchFamily="34" charset="0"/>
              </a:rPr>
              <a:t>policies</a:t>
            </a:r>
            <a:r>
              <a:rPr lang="es-BO" sz="3200" b="1" dirty="0" smtClean="0">
                <a:solidFill>
                  <a:srgbClr val="0000FF"/>
                </a:solidFill>
                <a:latin typeface="Arial Black" pitchFamily="34" charset="0"/>
                <a:cs typeface="Arial" pitchFamily="34" charset="0"/>
              </a:rPr>
              <a:t>: Bolivia </a:t>
            </a:r>
            <a:endParaRPr lang="es-BO" sz="3200" b="1" dirty="0">
              <a:solidFill>
                <a:srgbClr val="0000FF"/>
              </a:solidFill>
              <a:latin typeface="Arial Black" pitchFamily="34" charset="0"/>
              <a:cs typeface="Arial" pitchFamily="34" charset="0"/>
            </a:endParaRPr>
          </a:p>
        </p:txBody>
      </p:sp>
      <p:sp>
        <p:nvSpPr>
          <p:cNvPr id="9" name="Rectangle 8"/>
          <p:cNvSpPr/>
          <p:nvPr/>
        </p:nvSpPr>
        <p:spPr>
          <a:xfrm>
            <a:off x="6357950" y="1785926"/>
            <a:ext cx="2286016" cy="4401205"/>
          </a:xfrm>
          <a:prstGeom prst="rect">
            <a:avLst/>
          </a:prstGeom>
        </p:spPr>
        <p:txBody>
          <a:bodyPr wrap="square">
            <a:spAutoFit/>
          </a:bodyPr>
          <a:lstStyle/>
          <a:p>
            <a:r>
              <a:rPr lang="es-MX" sz="2000" b="1" dirty="0" smtClean="0">
                <a:solidFill>
                  <a:srgbClr val="FF0000"/>
                </a:solidFill>
              </a:rPr>
              <a:t>Output: </a:t>
            </a:r>
            <a:r>
              <a:rPr lang="es-MX" sz="2000" dirty="0" err="1" smtClean="0">
                <a:solidFill>
                  <a:schemeClr val="dk1"/>
                </a:solidFill>
              </a:rPr>
              <a:t>Technical</a:t>
            </a:r>
            <a:r>
              <a:rPr lang="es-MX" sz="2000" dirty="0" smtClean="0">
                <a:solidFill>
                  <a:schemeClr val="dk1"/>
                </a:solidFill>
              </a:rPr>
              <a:t> </a:t>
            </a:r>
            <a:r>
              <a:rPr lang="es-MX" sz="2000" dirty="0" err="1" smtClean="0">
                <a:solidFill>
                  <a:schemeClr val="dk1"/>
                </a:solidFill>
              </a:rPr>
              <a:t>norms</a:t>
            </a:r>
            <a:r>
              <a:rPr lang="es-MX" sz="2000" dirty="0" smtClean="0">
                <a:solidFill>
                  <a:schemeClr val="dk1"/>
                </a:solidFill>
              </a:rPr>
              <a:t> </a:t>
            </a:r>
            <a:r>
              <a:rPr lang="es-MX" sz="2000" dirty="0" err="1" smtClean="0">
                <a:solidFill>
                  <a:schemeClr val="dk1"/>
                </a:solidFill>
              </a:rPr>
              <a:t>for</a:t>
            </a:r>
            <a:r>
              <a:rPr lang="es-MX" sz="2000" dirty="0" smtClean="0">
                <a:solidFill>
                  <a:schemeClr val="dk1"/>
                </a:solidFill>
              </a:rPr>
              <a:t> </a:t>
            </a:r>
            <a:r>
              <a:rPr lang="es-MX" sz="2000" dirty="0" err="1" smtClean="0">
                <a:solidFill>
                  <a:schemeClr val="dk1"/>
                </a:solidFill>
              </a:rPr>
              <a:t>definition</a:t>
            </a:r>
            <a:r>
              <a:rPr lang="es-MX" sz="2000" dirty="0" smtClean="0">
                <a:solidFill>
                  <a:schemeClr val="dk1"/>
                </a:solidFill>
              </a:rPr>
              <a:t>, </a:t>
            </a:r>
            <a:r>
              <a:rPr lang="es-MX" sz="2000" dirty="0" err="1" smtClean="0">
                <a:solidFill>
                  <a:schemeClr val="dk1"/>
                </a:solidFill>
              </a:rPr>
              <a:t>classification</a:t>
            </a:r>
            <a:r>
              <a:rPr lang="es-MX" sz="2000" dirty="0" smtClean="0">
                <a:solidFill>
                  <a:schemeClr val="dk1"/>
                </a:solidFill>
              </a:rPr>
              <a:t> and </a:t>
            </a:r>
            <a:r>
              <a:rPr lang="es-MX" sz="2000" dirty="0" err="1" smtClean="0">
                <a:solidFill>
                  <a:schemeClr val="dk1"/>
                </a:solidFill>
              </a:rPr>
              <a:t>requirements</a:t>
            </a:r>
            <a:r>
              <a:rPr lang="es-MX" sz="2000" dirty="0" smtClean="0">
                <a:solidFill>
                  <a:schemeClr val="dk1"/>
                </a:solidFill>
              </a:rPr>
              <a:t> </a:t>
            </a:r>
            <a:r>
              <a:rPr lang="es-MX" sz="2000" dirty="0" err="1" smtClean="0">
                <a:solidFill>
                  <a:schemeClr val="dk1"/>
                </a:solidFill>
              </a:rPr>
              <a:t>regarding</a:t>
            </a:r>
            <a:r>
              <a:rPr lang="es-MX" sz="2000" dirty="0" smtClean="0">
                <a:solidFill>
                  <a:schemeClr val="dk1"/>
                </a:solidFill>
              </a:rPr>
              <a:t> </a:t>
            </a:r>
            <a:r>
              <a:rPr lang="es-MX" sz="2000" dirty="0" err="1" smtClean="0">
                <a:solidFill>
                  <a:schemeClr val="dk1"/>
                </a:solidFill>
              </a:rPr>
              <a:t>the</a:t>
            </a:r>
            <a:r>
              <a:rPr lang="es-MX" sz="2000" dirty="0" smtClean="0">
                <a:solidFill>
                  <a:schemeClr val="dk1"/>
                </a:solidFill>
              </a:rPr>
              <a:t> </a:t>
            </a:r>
            <a:r>
              <a:rPr lang="es-MX" sz="2000" dirty="0" err="1" smtClean="0">
                <a:solidFill>
                  <a:schemeClr val="dk1"/>
                </a:solidFill>
              </a:rPr>
              <a:t>commercialization</a:t>
            </a:r>
            <a:r>
              <a:rPr lang="es-MX" sz="2000" dirty="0" smtClean="0">
                <a:solidFill>
                  <a:schemeClr val="dk1"/>
                </a:solidFill>
              </a:rPr>
              <a:t> of AG (</a:t>
            </a:r>
            <a:r>
              <a:rPr lang="es-MX" sz="2000" dirty="0" err="1" smtClean="0">
                <a:solidFill>
                  <a:schemeClr val="dk1"/>
                </a:solidFill>
              </a:rPr>
              <a:t>together</a:t>
            </a:r>
            <a:r>
              <a:rPr lang="es-MX" sz="2000" dirty="0" smtClean="0">
                <a:solidFill>
                  <a:schemeClr val="dk1"/>
                </a:solidFill>
              </a:rPr>
              <a:t> </a:t>
            </a:r>
            <a:r>
              <a:rPr lang="es-MX" sz="2000" dirty="0" err="1" smtClean="0">
                <a:solidFill>
                  <a:schemeClr val="dk1"/>
                </a:solidFill>
              </a:rPr>
              <a:t>with</a:t>
            </a:r>
            <a:r>
              <a:rPr lang="es-MX" sz="2000" dirty="0" smtClean="0">
                <a:solidFill>
                  <a:schemeClr val="dk1"/>
                </a:solidFill>
              </a:rPr>
              <a:t> </a:t>
            </a:r>
            <a:r>
              <a:rPr lang="es-MX" sz="2000" dirty="0" err="1" smtClean="0">
                <a:solidFill>
                  <a:schemeClr val="dk1"/>
                </a:solidFill>
              </a:rPr>
              <a:t>Governments</a:t>
            </a:r>
            <a:r>
              <a:rPr lang="es-MX" sz="2000" dirty="0" smtClean="0">
                <a:solidFill>
                  <a:schemeClr val="dk1"/>
                </a:solidFill>
              </a:rPr>
              <a:t> </a:t>
            </a:r>
            <a:r>
              <a:rPr lang="es-MX" sz="2000" dirty="0" err="1" smtClean="0">
                <a:solidFill>
                  <a:schemeClr val="dk1"/>
                </a:solidFill>
              </a:rPr>
              <a:t>Agency</a:t>
            </a:r>
            <a:r>
              <a:rPr lang="es-MX" sz="2000" dirty="0" smtClean="0">
                <a:solidFill>
                  <a:schemeClr val="dk1"/>
                </a:solidFill>
              </a:rPr>
              <a:t> IBNORCA-Bolivia and INCODEPI-</a:t>
            </a:r>
            <a:r>
              <a:rPr lang="es-MX" sz="2000" dirty="0" err="1" smtClean="0">
                <a:solidFill>
                  <a:schemeClr val="dk1"/>
                </a:solidFill>
              </a:rPr>
              <a:t>Peru</a:t>
            </a:r>
            <a:r>
              <a:rPr lang="es-MX" sz="2000" dirty="0" smtClean="0">
                <a:solidFill>
                  <a:schemeClr val="dk1"/>
                </a:solidFill>
              </a:rPr>
              <a:t> and </a:t>
            </a:r>
            <a:r>
              <a:rPr lang="es-MX" sz="2000" dirty="0" err="1" smtClean="0">
                <a:solidFill>
                  <a:schemeClr val="dk1"/>
                </a:solidFill>
              </a:rPr>
              <a:t>value</a:t>
            </a:r>
            <a:r>
              <a:rPr lang="es-MX" sz="2000" dirty="0" smtClean="0">
                <a:solidFill>
                  <a:schemeClr val="dk1"/>
                </a:solidFill>
              </a:rPr>
              <a:t> </a:t>
            </a:r>
            <a:r>
              <a:rPr lang="es-MX" sz="2000" dirty="0" err="1" smtClean="0">
                <a:solidFill>
                  <a:schemeClr val="dk1"/>
                </a:solidFill>
              </a:rPr>
              <a:t>chain</a:t>
            </a:r>
            <a:r>
              <a:rPr lang="es-MX" sz="2000" dirty="0" smtClean="0">
                <a:solidFill>
                  <a:schemeClr val="dk1"/>
                </a:solidFill>
              </a:rPr>
              <a:t> </a:t>
            </a:r>
            <a:r>
              <a:rPr lang="es-MX" sz="2000" dirty="0" err="1" smtClean="0">
                <a:solidFill>
                  <a:schemeClr val="dk1"/>
                </a:solidFill>
              </a:rPr>
              <a:t>actors</a:t>
            </a:r>
            <a:r>
              <a:rPr lang="es-MX" sz="2000" dirty="0" smtClean="0">
                <a:solidFill>
                  <a:schemeClr val="dk1"/>
                </a:solidFill>
              </a:rPr>
              <a:t>) </a:t>
            </a:r>
            <a:endParaRPr lang="es-BO" sz="2000" dirty="0">
              <a:solidFill>
                <a:schemeClr val="dk1"/>
              </a:solidFill>
            </a:endParaRPr>
          </a:p>
        </p:txBody>
      </p:sp>
      <p:pic>
        <p:nvPicPr>
          <p:cNvPr id="6" name="Content Placeholder 2" descr="page-0001.jpg"/>
          <p:cNvPicPr>
            <a:picLocks noGrp="1" noChangeAspect="1"/>
          </p:cNvPicPr>
          <p:nvPr>
            <p:ph/>
          </p:nvPr>
        </p:nvPicPr>
        <p:blipFill>
          <a:blip r:embed="rId2" cstate="email">
            <a:extLst>
              <a:ext uri="{28A0092B-C50C-407E-A947-70E740481C1C}">
                <a14:useLocalDpi xmlns:a14="http://schemas.microsoft.com/office/drawing/2010/main"/>
              </a:ext>
            </a:extLst>
          </a:blip>
          <a:stretch>
            <a:fillRect/>
          </a:stretch>
        </p:blipFill>
        <p:spPr>
          <a:xfrm rot="16200000">
            <a:off x="2105405" y="2395135"/>
            <a:ext cx="4643470" cy="3282179"/>
          </a:xfrm>
          <a:prstGeom prst="rect">
            <a:avLst/>
          </a:prstGeom>
          <a:ln>
            <a:noFill/>
          </a:ln>
          <a:effectLst>
            <a:outerShdw blurRad="292100" dist="139700" dir="2700000" algn="tl" rotWithShape="0">
              <a:srgbClr val="333333">
                <a:alpha val="65000"/>
              </a:srgbClr>
            </a:outerShdw>
          </a:effectLst>
        </p:spPr>
      </p:pic>
      <p:pic>
        <p:nvPicPr>
          <p:cNvPr id="22540" name="Picture 1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7158" y="2214554"/>
            <a:ext cx="2571768" cy="3726379"/>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7"/>
          <p:cNvGrpSpPr/>
          <p:nvPr/>
        </p:nvGrpSpPr>
        <p:grpSpPr>
          <a:xfrm>
            <a:off x="539552" y="3933056"/>
            <a:ext cx="7411768" cy="1966282"/>
            <a:chOff x="1331640" y="2780928"/>
            <a:chExt cx="6925468" cy="1966282"/>
          </a:xfrm>
        </p:grpSpPr>
        <p:sp>
          <p:nvSpPr>
            <p:cNvPr id="3" name="TextBox 2"/>
            <p:cNvSpPr txBox="1"/>
            <p:nvPr/>
          </p:nvSpPr>
          <p:spPr>
            <a:xfrm>
              <a:off x="1331640" y="3520172"/>
              <a:ext cx="1080120" cy="523220"/>
            </a:xfrm>
            <a:prstGeom prst="rect">
              <a:avLst/>
            </a:prstGeom>
            <a:solidFill>
              <a:srgbClr val="FFFF00"/>
            </a:solidFill>
          </p:spPr>
          <p:txBody>
            <a:bodyPr wrap="square" rtlCol="0">
              <a:spAutoFit/>
            </a:bodyPr>
            <a:lstStyle/>
            <a:p>
              <a:pPr algn="ctr"/>
              <a:r>
                <a:rPr lang="en-US" sz="1400" b="1" dirty="0" smtClean="0"/>
                <a:t>Genetic</a:t>
              </a:r>
            </a:p>
            <a:p>
              <a:pPr algn="ctr"/>
              <a:r>
                <a:rPr lang="en-US" sz="1400" b="1" dirty="0" smtClean="0"/>
                <a:t>diversity</a:t>
              </a:r>
              <a:endParaRPr lang="en-US" sz="1400" b="1" dirty="0"/>
            </a:p>
          </p:txBody>
        </p:sp>
        <p:sp>
          <p:nvSpPr>
            <p:cNvPr id="4" name="TextBox 3"/>
            <p:cNvSpPr txBox="1"/>
            <p:nvPr/>
          </p:nvSpPr>
          <p:spPr>
            <a:xfrm>
              <a:off x="2411760" y="3520172"/>
              <a:ext cx="1080120" cy="523220"/>
            </a:xfrm>
            <a:prstGeom prst="rect">
              <a:avLst/>
            </a:prstGeom>
            <a:solidFill>
              <a:srgbClr val="FFC000"/>
            </a:solidFill>
          </p:spPr>
          <p:txBody>
            <a:bodyPr wrap="square" rtlCol="0">
              <a:spAutoFit/>
            </a:bodyPr>
            <a:lstStyle/>
            <a:p>
              <a:pPr algn="ctr"/>
              <a:r>
                <a:rPr lang="en-US" sz="1400" b="1" dirty="0" smtClean="0"/>
                <a:t>Selection</a:t>
              </a:r>
            </a:p>
            <a:p>
              <a:pPr algn="ctr"/>
              <a:r>
                <a:rPr lang="en-US" sz="1400" b="1" dirty="0" smtClean="0"/>
                <a:t>cultivation</a:t>
              </a:r>
              <a:endParaRPr lang="en-US" sz="1400" b="1" dirty="0"/>
            </a:p>
          </p:txBody>
        </p:sp>
        <p:sp>
          <p:nvSpPr>
            <p:cNvPr id="5" name="TextBox 4"/>
            <p:cNvSpPr txBox="1"/>
            <p:nvPr/>
          </p:nvSpPr>
          <p:spPr>
            <a:xfrm>
              <a:off x="3491880" y="3520172"/>
              <a:ext cx="1080120" cy="523220"/>
            </a:xfrm>
            <a:prstGeom prst="rect">
              <a:avLst/>
            </a:prstGeom>
            <a:solidFill>
              <a:srgbClr val="00B0F0"/>
            </a:solidFill>
          </p:spPr>
          <p:txBody>
            <a:bodyPr wrap="square" rtlCol="0">
              <a:spAutoFit/>
            </a:bodyPr>
            <a:lstStyle/>
            <a:p>
              <a:pPr algn="ctr"/>
              <a:r>
                <a:rPr lang="en-US" sz="1400" b="1" dirty="0" smtClean="0"/>
                <a:t>Harvest</a:t>
              </a:r>
            </a:p>
            <a:p>
              <a:pPr algn="ctr"/>
              <a:endParaRPr lang="en-US" sz="1400" b="1" dirty="0"/>
            </a:p>
          </p:txBody>
        </p:sp>
        <p:sp>
          <p:nvSpPr>
            <p:cNvPr id="6" name="TextBox 5"/>
            <p:cNvSpPr txBox="1"/>
            <p:nvPr/>
          </p:nvSpPr>
          <p:spPr>
            <a:xfrm>
              <a:off x="4572000" y="3520172"/>
              <a:ext cx="1080120" cy="523220"/>
            </a:xfrm>
            <a:prstGeom prst="rect">
              <a:avLst/>
            </a:prstGeom>
            <a:solidFill>
              <a:srgbClr val="FFFF99"/>
            </a:solidFill>
          </p:spPr>
          <p:txBody>
            <a:bodyPr wrap="square" rtlCol="0">
              <a:spAutoFit/>
            </a:bodyPr>
            <a:lstStyle/>
            <a:p>
              <a:pPr algn="ctr"/>
              <a:r>
                <a:rPr lang="en-US" sz="1400" b="1" dirty="0" smtClean="0"/>
                <a:t>Value addition</a:t>
              </a:r>
              <a:endParaRPr lang="en-US" sz="1400" b="1" dirty="0"/>
            </a:p>
          </p:txBody>
        </p:sp>
        <p:sp>
          <p:nvSpPr>
            <p:cNvPr id="7" name="TextBox 6"/>
            <p:cNvSpPr txBox="1"/>
            <p:nvPr/>
          </p:nvSpPr>
          <p:spPr>
            <a:xfrm>
              <a:off x="5652120" y="3501008"/>
              <a:ext cx="1080120" cy="523220"/>
            </a:xfrm>
            <a:prstGeom prst="rect">
              <a:avLst/>
            </a:prstGeom>
            <a:solidFill>
              <a:srgbClr val="FFC000"/>
            </a:solidFill>
          </p:spPr>
          <p:txBody>
            <a:bodyPr wrap="square" rtlCol="0">
              <a:spAutoFit/>
            </a:bodyPr>
            <a:lstStyle/>
            <a:p>
              <a:pPr algn="ctr"/>
              <a:r>
                <a:rPr lang="en-US" sz="1400" b="1" dirty="0" smtClean="0"/>
                <a:t>Marketing </a:t>
              </a:r>
            </a:p>
            <a:p>
              <a:pPr algn="ctr"/>
              <a:endParaRPr lang="en-US" sz="1400" b="1" dirty="0"/>
            </a:p>
          </p:txBody>
        </p:sp>
        <p:sp>
          <p:nvSpPr>
            <p:cNvPr id="8" name="TextBox 7"/>
            <p:cNvSpPr txBox="1"/>
            <p:nvPr/>
          </p:nvSpPr>
          <p:spPr>
            <a:xfrm>
              <a:off x="6732240" y="3511664"/>
              <a:ext cx="1080120" cy="523220"/>
            </a:xfrm>
            <a:prstGeom prst="rect">
              <a:avLst/>
            </a:prstGeom>
            <a:solidFill>
              <a:srgbClr val="92D050"/>
            </a:solidFill>
          </p:spPr>
          <p:txBody>
            <a:bodyPr wrap="square" rtlCol="0">
              <a:spAutoFit/>
            </a:bodyPr>
            <a:lstStyle/>
            <a:p>
              <a:pPr algn="ctr"/>
              <a:r>
                <a:rPr lang="en-US" sz="1400" b="1" dirty="0" smtClean="0"/>
                <a:t>Final</a:t>
              </a:r>
            </a:p>
            <a:p>
              <a:pPr algn="ctr"/>
              <a:r>
                <a:rPr lang="en-US" sz="1400" b="1" dirty="0" smtClean="0"/>
                <a:t>use</a:t>
              </a:r>
              <a:endParaRPr lang="en-US" sz="1400" b="1" dirty="0"/>
            </a:p>
          </p:txBody>
        </p:sp>
        <p:sp>
          <p:nvSpPr>
            <p:cNvPr id="29" name="Curved Up Arrow 28"/>
            <p:cNvSpPr/>
            <p:nvPr/>
          </p:nvSpPr>
          <p:spPr>
            <a:xfrm>
              <a:off x="1691680" y="4077072"/>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urved Up Arrow 33"/>
            <p:cNvSpPr/>
            <p:nvPr/>
          </p:nvSpPr>
          <p:spPr>
            <a:xfrm flipV="1">
              <a:off x="2699792"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Curved Up Arrow 35"/>
            <p:cNvSpPr/>
            <p:nvPr/>
          </p:nvSpPr>
          <p:spPr>
            <a:xfrm>
              <a:off x="3851920" y="409913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Curved Up Arrow 37"/>
            <p:cNvSpPr/>
            <p:nvPr/>
          </p:nvSpPr>
          <p:spPr>
            <a:xfrm flipV="1">
              <a:off x="5004048"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Curved Up Arrow 40"/>
            <p:cNvSpPr/>
            <p:nvPr/>
          </p:nvSpPr>
          <p:spPr>
            <a:xfrm>
              <a:off x="5940152" y="4077072"/>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Curved Up Arrow 42"/>
            <p:cNvSpPr/>
            <p:nvPr/>
          </p:nvSpPr>
          <p:spPr>
            <a:xfrm flipV="1">
              <a:off x="7032972"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0" name="Rectangle 2"/>
          <p:cNvSpPr>
            <a:spLocks noChangeArrowheads="1"/>
          </p:cNvSpPr>
          <p:nvPr/>
        </p:nvSpPr>
        <p:spPr bwMode="auto">
          <a:xfrm>
            <a:off x="179512" y="332656"/>
            <a:ext cx="7200800" cy="584775"/>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How did we pursue this work? </a:t>
            </a:r>
          </a:p>
        </p:txBody>
      </p:sp>
      <p:cxnSp>
        <p:nvCxnSpPr>
          <p:cNvPr id="25" name="Straight Arrow Connector 24"/>
          <p:cNvCxnSpPr/>
          <p:nvPr/>
        </p:nvCxnSpPr>
        <p:spPr>
          <a:xfrm rot="5400000" flipH="1" flipV="1">
            <a:off x="5867747" y="3933453"/>
            <a:ext cx="1296938" cy="1588"/>
          </a:xfrm>
          <a:prstGeom prst="straightConnector1">
            <a:avLst/>
          </a:prstGeom>
          <a:ln w="762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436096" y="1844824"/>
            <a:ext cx="3168352" cy="1323439"/>
          </a:xfrm>
          <a:prstGeom prst="rect">
            <a:avLst/>
          </a:prstGeom>
          <a:noFill/>
          <a:ln w="38100">
            <a:solidFill>
              <a:srgbClr val="FF3701"/>
            </a:solidFill>
          </a:ln>
        </p:spPr>
        <p:txBody>
          <a:bodyPr wrap="square" rtlCol="0">
            <a:spAutoFit/>
          </a:bodyPr>
          <a:lstStyle/>
          <a:p>
            <a:pPr algn="ctr"/>
            <a:r>
              <a:rPr lang="en-US" sz="2000" b="1" dirty="0" smtClean="0"/>
              <a:t>Nutrition awareness Enabling Policies </a:t>
            </a:r>
          </a:p>
          <a:p>
            <a:pPr algn="ctr"/>
            <a:r>
              <a:rPr lang="en-US" sz="2000" b="1" dirty="0" smtClean="0"/>
              <a:t>Promotion</a:t>
            </a:r>
          </a:p>
          <a:p>
            <a:pPr algn="ctr"/>
            <a:r>
              <a:rPr lang="en-US" sz="2000" b="1" dirty="0" smtClean="0"/>
              <a:t>Education  </a:t>
            </a:r>
            <a:endParaRPr lang="en-US" sz="2000"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45" name="Picture 9" descr="sca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5720" y="1643050"/>
            <a:ext cx="3505200" cy="4551446"/>
          </a:xfrm>
          <a:prstGeom prst="rect">
            <a:avLst/>
          </a:prstGeom>
          <a:noFill/>
          <a:ln w="9525">
            <a:noFill/>
            <a:miter lim="800000"/>
            <a:headEnd/>
            <a:tailEnd/>
          </a:ln>
        </p:spPr>
      </p:pic>
      <p:sp>
        <p:nvSpPr>
          <p:cNvPr id="244746" name="Text Box 10"/>
          <p:cNvSpPr txBox="1">
            <a:spLocks noChangeArrowheads="1"/>
          </p:cNvSpPr>
          <p:nvPr/>
        </p:nvSpPr>
        <p:spPr bwMode="auto">
          <a:xfrm>
            <a:off x="4286248" y="1700808"/>
            <a:ext cx="4191000" cy="3046988"/>
          </a:xfrm>
          <a:prstGeom prst="rect">
            <a:avLst/>
          </a:prstGeom>
          <a:noFill/>
          <a:ln w="9525">
            <a:noFill/>
            <a:miter lim="800000"/>
            <a:headEnd/>
            <a:tailEnd/>
          </a:ln>
          <a:effectLst/>
        </p:spPr>
        <p:txBody>
          <a:bodyPr wrap="square">
            <a:spAutoFit/>
          </a:bodyPr>
          <a:lstStyle/>
          <a:p>
            <a:pPr>
              <a:lnSpc>
                <a:spcPct val="80000"/>
              </a:lnSpc>
            </a:pPr>
            <a:r>
              <a:rPr lang="en-US" sz="2000" dirty="0" smtClean="0">
                <a:solidFill>
                  <a:schemeClr val="tx2"/>
                </a:solidFill>
              </a:rPr>
              <a:t>Project with the Univ. Bangalore and the Dept</a:t>
            </a:r>
            <a:r>
              <a:rPr lang="en-US" sz="2000" dirty="0">
                <a:solidFill>
                  <a:schemeClr val="tx2"/>
                </a:solidFill>
              </a:rPr>
              <a:t>. of Women &amp; Child Welfare, </a:t>
            </a:r>
            <a:r>
              <a:rPr lang="en-US" sz="2000" dirty="0" smtClean="0">
                <a:solidFill>
                  <a:schemeClr val="tx2"/>
                </a:solidFill>
              </a:rPr>
              <a:t>Govt. </a:t>
            </a:r>
            <a:r>
              <a:rPr lang="en-US" sz="2000" dirty="0">
                <a:solidFill>
                  <a:schemeClr val="tx2"/>
                </a:solidFill>
              </a:rPr>
              <a:t>of </a:t>
            </a:r>
            <a:r>
              <a:rPr lang="en-US" sz="2000" dirty="0" smtClean="0">
                <a:solidFill>
                  <a:schemeClr val="tx2"/>
                </a:solidFill>
              </a:rPr>
              <a:t>India. </a:t>
            </a:r>
            <a:endParaRPr lang="en-US" sz="2000" dirty="0">
              <a:solidFill>
                <a:schemeClr val="tx2"/>
              </a:solidFill>
            </a:endParaRPr>
          </a:p>
          <a:p>
            <a:pPr>
              <a:lnSpc>
                <a:spcPct val="80000"/>
              </a:lnSpc>
            </a:pPr>
            <a:endParaRPr lang="en-US" sz="2000" dirty="0" smtClean="0">
              <a:solidFill>
                <a:schemeClr val="tx2"/>
              </a:solidFill>
            </a:endParaRPr>
          </a:p>
          <a:p>
            <a:pPr>
              <a:lnSpc>
                <a:spcPct val="80000"/>
              </a:lnSpc>
            </a:pPr>
            <a:r>
              <a:rPr lang="en-US" sz="2000" dirty="0" smtClean="0">
                <a:solidFill>
                  <a:schemeClr val="tx2"/>
                </a:solidFill>
              </a:rPr>
              <a:t>Working to introduce millet-based </a:t>
            </a:r>
            <a:r>
              <a:rPr lang="en-US" sz="2000" dirty="0">
                <a:solidFill>
                  <a:schemeClr val="tx2"/>
                </a:solidFill>
              </a:rPr>
              <a:t>recipes </a:t>
            </a:r>
            <a:r>
              <a:rPr lang="en-US" sz="2000" dirty="0" smtClean="0">
                <a:solidFill>
                  <a:schemeClr val="tx2"/>
                </a:solidFill>
              </a:rPr>
              <a:t>in school meals with better </a:t>
            </a:r>
            <a:r>
              <a:rPr lang="en-US" sz="2000" dirty="0">
                <a:solidFill>
                  <a:schemeClr val="tx2"/>
                </a:solidFill>
              </a:rPr>
              <a:t>overall nutritional </a:t>
            </a:r>
            <a:r>
              <a:rPr lang="en-US" sz="2000" dirty="0" smtClean="0">
                <a:solidFill>
                  <a:schemeClr val="tx2"/>
                </a:solidFill>
              </a:rPr>
              <a:t>profile and  competitive costs.</a:t>
            </a:r>
          </a:p>
          <a:p>
            <a:pPr>
              <a:lnSpc>
                <a:spcPct val="80000"/>
              </a:lnSpc>
            </a:pPr>
            <a:endParaRPr lang="en-US" sz="2000" dirty="0" smtClean="0">
              <a:solidFill>
                <a:schemeClr val="tx2"/>
              </a:solidFill>
            </a:endParaRPr>
          </a:p>
          <a:p>
            <a:pPr>
              <a:lnSpc>
                <a:spcPct val="80000"/>
              </a:lnSpc>
            </a:pPr>
            <a:r>
              <a:rPr lang="en-US" sz="2000" dirty="0" smtClean="0">
                <a:solidFill>
                  <a:schemeClr val="tx2"/>
                </a:solidFill>
              </a:rPr>
              <a:t>Also lobbying for introducing nutritious millets into the India’s PDS</a:t>
            </a:r>
            <a:endParaRPr lang="en-US" sz="2000" dirty="0">
              <a:solidFill>
                <a:schemeClr val="tx2"/>
              </a:solidFill>
            </a:endParaRPr>
          </a:p>
        </p:txBody>
      </p:sp>
      <p:sp>
        <p:nvSpPr>
          <p:cNvPr id="4" name="TextBox 3"/>
          <p:cNvSpPr txBox="1"/>
          <p:nvPr/>
        </p:nvSpPr>
        <p:spPr>
          <a:xfrm>
            <a:off x="500034" y="6286520"/>
            <a:ext cx="3043230" cy="246221"/>
          </a:xfrm>
          <a:prstGeom prst="rect">
            <a:avLst/>
          </a:prstGeom>
          <a:solidFill>
            <a:schemeClr val="bg1"/>
          </a:solidFill>
        </p:spPr>
        <p:txBody>
          <a:bodyPr wrap="square" rtlCol="0">
            <a:spAutoFit/>
          </a:bodyPr>
          <a:lstStyle/>
          <a:p>
            <a:r>
              <a:rPr lang="en-US" dirty="0" smtClean="0"/>
              <a:t>The Hindu: May 6, 2009.</a:t>
            </a:r>
            <a:endParaRPr lang="en-US" dirty="0"/>
          </a:p>
        </p:txBody>
      </p:sp>
      <p:sp>
        <p:nvSpPr>
          <p:cNvPr id="5" name="Text Box 7"/>
          <p:cNvSpPr txBox="1">
            <a:spLocks noChangeArrowheads="1"/>
          </p:cNvSpPr>
          <p:nvPr/>
        </p:nvSpPr>
        <p:spPr bwMode="auto">
          <a:xfrm>
            <a:off x="1447800" y="152400"/>
            <a:ext cx="6324600" cy="1200329"/>
          </a:xfrm>
          <a:prstGeom prst="rect">
            <a:avLst/>
          </a:prstGeom>
          <a:noFill/>
          <a:ln w="9525">
            <a:noFill/>
            <a:miter lim="800000"/>
            <a:headEnd/>
            <a:tailEnd/>
          </a:ln>
          <a:effectLst/>
        </p:spPr>
        <p:txBody>
          <a:bodyPr wrap="square">
            <a:spAutoFit/>
          </a:bodyPr>
          <a:lstStyle/>
          <a:p>
            <a:pPr algn="ctr">
              <a:spcBef>
                <a:spcPct val="50000"/>
              </a:spcBef>
            </a:pPr>
            <a:r>
              <a:rPr lang="en-US" sz="3600" b="1" dirty="0" smtClean="0"/>
              <a:t>Mainstreaming nutritious millets into school meals</a:t>
            </a:r>
            <a:endParaRPr lang="en-US" sz="3600" b="1" dirty="0"/>
          </a:p>
        </p:txBody>
      </p:sp>
      <p:sp>
        <p:nvSpPr>
          <p:cNvPr id="6" name="Rectangle 11"/>
          <p:cNvSpPr>
            <a:spLocks noChangeArrowheads="1"/>
          </p:cNvSpPr>
          <p:nvPr/>
        </p:nvSpPr>
        <p:spPr bwMode="auto">
          <a:xfrm>
            <a:off x="4067944" y="4894128"/>
            <a:ext cx="4824536" cy="1631216"/>
          </a:xfrm>
          <a:prstGeom prst="rect">
            <a:avLst/>
          </a:prstGeom>
          <a:solidFill>
            <a:srgbClr val="FFFF00"/>
          </a:solidFill>
          <a:ln w="9525" algn="ctr">
            <a:noFill/>
            <a:miter lim="800000"/>
            <a:headEnd/>
            <a:tailEnd/>
          </a:ln>
          <a:effectLst/>
        </p:spPr>
        <p:txBody>
          <a:bodyPr wrap="square">
            <a:spAutoFit/>
          </a:bodyPr>
          <a:lstStyle/>
          <a:p>
            <a:pPr>
              <a:spcBef>
                <a:spcPct val="50000"/>
              </a:spcBef>
            </a:pPr>
            <a:r>
              <a:rPr lang="en-US" sz="2000" b="1" dirty="0" smtClean="0">
                <a:solidFill>
                  <a:srgbClr val="FF0000"/>
                </a:solidFill>
                <a:latin typeface="Verdana" pitchFamily="34" charset="0"/>
                <a:cs typeface="Times New Roman" pitchFamily="18" charset="0"/>
              </a:rPr>
              <a:t>Lesson: role of policy makers (</a:t>
            </a:r>
            <a:r>
              <a:rPr lang="en-US" sz="2000" b="1" dirty="0" smtClean="0">
                <a:solidFill>
                  <a:srgbClr val="0000FF"/>
                </a:solidFill>
                <a:latin typeface="Verdana" pitchFamily="34" charset="0"/>
                <a:cs typeface="Times New Roman" pitchFamily="18" charset="0"/>
              </a:rPr>
              <a:t>we need more champions like Prof. </a:t>
            </a:r>
            <a:r>
              <a:rPr lang="en-US" sz="2000" b="1" dirty="0" err="1" smtClean="0">
                <a:solidFill>
                  <a:srgbClr val="0000FF"/>
                </a:solidFill>
                <a:latin typeface="Verdana" pitchFamily="34" charset="0"/>
                <a:cs typeface="Times New Roman" pitchFamily="18" charset="0"/>
              </a:rPr>
              <a:t>Swaminathan</a:t>
            </a:r>
            <a:r>
              <a:rPr lang="en-US" sz="2000" b="1" dirty="0" smtClean="0">
                <a:solidFill>
                  <a:srgbClr val="0000FF"/>
                </a:solidFill>
                <a:latin typeface="Verdana" pitchFamily="34" charset="0"/>
                <a:cs typeface="Times New Roman" pitchFamily="18" charset="0"/>
              </a:rPr>
              <a:t>!</a:t>
            </a:r>
            <a:r>
              <a:rPr lang="en-US" sz="2000" b="1" dirty="0" smtClean="0">
                <a:solidFill>
                  <a:srgbClr val="FF0000"/>
                </a:solidFill>
                <a:latin typeface="Verdana" pitchFamily="34" charset="0"/>
                <a:cs typeface="Times New Roman" pitchFamily="18" charset="0"/>
              </a:rPr>
              <a:t>) is highly strategic to achieve larger impact through mainstreaming.. </a:t>
            </a:r>
            <a:endParaRPr lang="en-US" sz="2000" b="1" dirty="0">
              <a:solidFill>
                <a:srgbClr val="FF0000"/>
              </a:solidFill>
              <a:latin typeface="Verdana" pitchFamily="34" charset="0"/>
              <a:cs typeface="Times New Roman" pitchFamily="18"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page-0001.jpg"/>
          <p:cNvPicPr>
            <a:picLocks noGrp="1" noChangeAspect="1"/>
          </p:cNvPicPr>
          <p:nvPr>
            <p:ph/>
          </p:nvPr>
        </p:nvPicPr>
        <p:blipFill>
          <a:blip r:embed="rId2" cstate="email">
            <a:extLst>
              <a:ext uri="{28A0092B-C50C-407E-A947-70E740481C1C}">
                <a14:useLocalDpi xmlns:a14="http://schemas.microsoft.com/office/drawing/2010/main"/>
              </a:ext>
            </a:extLst>
          </a:blip>
          <a:srcRect/>
          <a:stretch>
            <a:fillRect/>
          </a:stretch>
        </p:blipFill>
        <p:spPr>
          <a:xfrm rot="16200000">
            <a:off x="2519015" y="624225"/>
            <a:ext cx="4320285" cy="3071833"/>
          </a:xfrm>
        </p:spPr>
      </p:pic>
      <p:pic>
        <p:nvPicPr>
          <p:cNvPr id="6" name="Picture 5" descr="page-000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6200000">
            <a:off x="-844159" y="844159"/>
            <a:ext cx="5138390" cy="3450072"/>
          </a:xfrm>
          <a:prstGeom prst="rect">
            <a:avLst/>
          </a:prstGeom>
        </p:spPr>
      </p:pic>
      <p:pic>
        <p:nvPicPr>
          <p:cNvPr id="5" name="Picture 4" descr="page-0001.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200000">
            <a:off x="-376761" y="3409436"/>
            <a:ext cx="4039607" cy="2857521"/>
          </a:xfrm>
          <a:prstGeom prst="rect">
            <a:avLst/>
          </a:prstGeom>
        </p:spPr>
      </p:pic>
      <p:pic>
        <p:nvPicPr>
          <p:cNvPr id="4" name="Content Placeholder 2" descr="page-0001.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rot="16200000">
            <a:off x="5241244" y="759485"/>
            <a:ext cx="4662241" cy="3143272"/>
          </a:xfrm>
          <a:prstGeom prst="rect">
            <a:avLst/>
          </a:prstGeom>
          <a:noFill/>
          <a:ln w="9525">
            <a:noFill/>
            <a:miter lim="800000"/>
            <a:headEnd/>
            <a:tailEnd/>
          </a:ln>
          <a:effectLst/>
        </p:spPr>
      </p:pic>
      <p:pic>
        <p:nvPicPr>
          <p:cNvPr id="7" name="Content Placeholder 2" descr="page-0001.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bwMode="auto">
          <a:xfrm rot="16200000">
            <a:off x="2226828" y="2761458"/>
            <a:ext cx="4798640" cy="3394443"/>
          </a:xfrm>
          <a:prstGeom prst="rect">
            <a:avLst/>
          </a:prstGeom>
          <a:noFill/>
          <a:ln w="9525">
            <a:noFill/>
            <a:miter lim="800000"/>
            <a:headEnd/>
            <a:tailEnd/>
          </a:ln>
          <a:effectLst/>
        </p:spPr>
      </p:pic>
      <p:pic>
        <p:nvPicPr>
          <p:cNvPr id="9" name="Picture 8" descr="page-0001.jp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rot="16200000">
            <a:off x="5925682" y="1611848"/>
            <a:ext cx="3758620" cy="2678017"/>
          </a:xfrm>
          <a:prstGeom prst="rect">
            <a:avLst/>
          </a:prstGeom>
        </p:spPr>
      </p:pic>
      <p:pic>
        <p:nvPicPr>
          <p:cNvPr id="8" name="Picture 7" descr="page-0001.jp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6200000">
            <a:off x="5436833" y="3150833"/>
            <a:ext cx="4342531" cy="307180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5490" name="Picture 2" descr="Slide59"/>
          <p:cNvPicPr>
            <a:picLocks noChangeAspect="1" noChangeArrowheads="1"/>
          </p:cNvPicPr>
          <p:nvPr/>
        </p:nvPicPr>
        <p:blipFill>
          <a:blip r:embed="rId3" cstate="print"/>
          <a:srcRect/>
          <a:stretch>
            <a:fillRect/>
          </a:stretch>
        </p:blipFill>
        <p:spPr bwMode="auto">
          <a:xfrm>
            <a:off x="0" y="0"/>
            <a:ext cx="9142413" cy="6856413"/>
          </a:xfrm>
          <a:prstGeom prst="rect">
            <a:avLst/>
          </a:prstGeom>
          <a:noFill/>
        </p:spPr>
      </p:pic>
      <p:sp>
        <p:nvSpPr>
          <p:cNvPr id="4" name="Folded Corner 3"/>
          <p:cNvSpPr/>
          <p:nvPr/>
        </p:nvSpPr>
        <p:spPr>
          <a:xfrm>
            <a:off x="3214678" y="714356"/>
            <a:ext cx="2786082" cy="5500726"/>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Many articles in newspapers in national and local languages;  radio and TV programs, </a:t>
            </a:r>
            <a:r>
              <a:rPr lang="en-US" sz="3200" dirty="0" err="1" smtClean="0">
                <a:solidFill>
                  <a:schemeClr val="tx1"/>
                </a:solidFill>
              </a:rPr>
              <a:t>videos,etc</a:t>
            </a:r>
            <a:r>
              <a:rPr lang="en-US" sz="3200" dirty="0" smtClean="0">
                <a:solidFill>
                  <a:schemeClr val="tx1"/>
                </a:solidFill>
              </a:rPr>
              <a:t>..</a:t>
            </a:r>
            <a:endParaRPr lang="en-US" sz="32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866" name="Picture 2" descr="DSC0187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9592" y="1844824"/>
            <a:ext cx="7272337" cy="4846637"/>
          </a:xfrm>
          <a:prstGeom prst="rect">
            <a:avLst/>
          </a:prstGeom>
          <a:noFill/>
        </p:spPr>
      </p:pic>
      <p:sp>
        <p:nvSpPr>
          <p:cNvPr id="420867" name="Text Box 3"/>
          <p:cNvSpPr txBox="1">
            <a:spLocks noChangeArrowheads="1"/>
          </p:cNvSpPr>
          <p:nvPr/>
        </p:nvSpPr>
        <p:spPr bwMode="auto">
          <a:xfrm>
            <a:off x="683568" y="404664"/>
            <a:ext cx="7200900" cy="769441"/>
          </a:xfrm>
          <a:prstGeom prst="rect">
            <a:avLst/>
          </a:prstGeom>
          <a:noFill/>
          <a:ln w="9525">
            <a:noFill/>
            <a:miter lim="800000"/>
            <a:headEnd/>
            <a:tailEnd/>
          </a:ln>
          <a:effectLst/>
        </p:spPr>
        <p:txBody>
          <a:bodyPr>
            <a:spAutoFit/>
          </a:bodyPr>
          <a:lstStyle/>
          <a:p>
            <a:pPr algn="ctr">
              <a:spcBef>
                <a:spcPct val="50000"/>
              </a:spcBef>
              <a:buFont typeface="Wingdings" pitchFamily="2" charset="2"/>
              <a:buNone/>
            </a:pPr>
            <a:r>
              <a:rPr lang="en-US" sz="4400" b="1" dirty="0" smtClean="0">
                <a:solidFill>
                  <a:srgbClr val="0000FF"/>
                </a:solidFill>
              </a:rPr>
              <a:t>BBC Video</a:t>
            </a:r>
            <a:endParaRPr lang="en-US" sz="4400" b="1" dirty="0"/>
          </a:p>
        </p:txBody>
      </p:sp>
      <p:sp>
        <p:nvSpPr>
          <p:cNvPr id="4" name="Rectangle 3"/>
          <p:cNvSpPr/>
          <p:nvPr/>
        </p:nvSpPr>
        <p:spPr>
          <a:xfrm>
            <a:off x="899592" y="1556792"/>
            <a:ext cx="7286676" cy="369332"/>
          </a:xfrm>
          <a:prstGeom prst="rect">
            <a:avLst/>
          </a:prstGeom>
          <a:solidFill>
            <a:srgbClr val="FFFF00"/>
          </a:solidFill>
        </p:spPr>
        <p:txBody>
          <a:bodyPr wrap="square">
            <a:spAutoFit/>
          </a:bodyPr>
          <a:lstStyle/>
          <a:p>
            <a:pPr algn="ctr"/>
            <a:r>
              <a:rPr lang="en-US" sz="1800" dirty="0" smtClean="0"/>
              <a:t>http://news.bbc.co.uk/2/hi/science/nature/7247218.stm</a:t>
            </a:r>
            <a:endParaRPr lang="en-US" sz="18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208" y="116632"/>
            <a:ext cx="8229600" cy="1143000"/>
          </a:xfrm>
        </p:spPr>
        <p:txBody>
          <a:bodyPr/>
          <a:lstStyle/>
          <a:p>
            <a:r>
              <a:rPr lang="en-US" b="1" kern="1200" dirty="0" smtClean="0">
                <a:solidFill>
                  <a:srgbClr val="0000FF"/>
                </a:solidFill>
                <a:latin typeface="Arial" charset="0"/>
                <a:ea typeface="+mn-ea"/>
                <a:cs typeface="Arial" charset="0"/>
              </a:rPr>
              <a:t>Educating the younger ones</a:t>
            </a:r>
          </a:p>
        </p:txBody>
      </p:sp>
      <p:pic>
        <p:nvPicPr>
          <p:cNvPr id="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28662" y="1535359"/>
            <a:ext cx="7358114" cy="498998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a:grpSpLocks/>
          </p:cNvGrpSpPr>
          <p:nvPr/>
        </p:nvGrpSpPr>
        <p:grpSpPr bwMode="auto">
          <a:xfrm>
            <a:off x="-38100" y="0"/>
            <a:ext cx="9182100" cy="6858000"/>
            <a:chOff x="-24" y="0"/>
            <a:chExt cx="5784" cy="4320"/>
          </a:xfrm>
        </p:grpSpPr>
        <p:sp>
          <p:nvSpPr>
            <p:cNvPr id="345090" name="Rectangle 2"/>
            <p:cNvSpPr>
              <a:spLocks noChangeArrowheads="1"/>
            </p:cNvSpPr>
            <p:nvPr/>
          </p:nvSpPr>
          <p:spPr bwMode="auto">
            <a:xfrm>
              <a:off x="0" y="0"/>
              <a:ext cx="5760" cy="4320"/>
            </a:xfrm>
            <a:prstGeom prst="rect">
              <a:avLst/>
            </a:prstGeom>
            <a:solidFill>
              <a:srgbClr val="000000"/>
            </a:solidFill>
            <a:ln w="9525">
              <a:solidFill>
                <a:schemeClr val="tx1"/>
              </a:solidFill>
              <a:miter lim="800000"/>
              <a:headEnd/>
              <a:tailEnd/>
            </a:ln>
            <a:effectLst/>
          </p:spPr>
          <p:txBody>
            <a:bodyPr wrap="none" anchor="ctr"/>
            <a:lstStyle/>
            <a:p>
              <a:endParaRPr lang="en-US"/>
            </a:p>
          </p:txBody>
        </p:sp>
        <p:pic>
          <p:nvPicPr>
            <p:cNvPr id="345091" name="Picture 3" descr="DSC0105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340"/>
              <a:ext cx="2784" cy="1980"/>
            </a:xfrm>
            <a:prstGeom prst="rect">
              <a:avLst/>
            </a:prstGeom>
            <a:noFill/>
          </p:spPr>
        </p:pic>
        <p:pic>
          <p:nvPicPr>
            <p:cNvPr id="345092"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24" y="2268"/>
              <a:ext cx="2736" cy="2052"/>
            </a:xfrm>
            <a:prstGeom prst="rect">
              <a:avLst/>
            </a:prstGeom>
            <a:noFill/>
          </p:spPr>
        </p:pic>
        <p:pic>
          <p:nvPicPr>
            <p:cNvPr id="345093" name="Picture 5" descr="DSC0111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36"/>
              <a:ext cx="3216" cy="2412"/>
            </a:xfrm>
            <a:prstGeom prst="rect">
              <a:avLst/>
            </a:prstGeom>
            <a:noFill/>
          </p:spPr>
        </p:pic>
        <p:pic>
          <p:nvPicPr>
            <p:cNvPr id="345094" name="Picture 3" descr="DSCN7514"/>
            <p:cNvPicPr>
              <a:picLocks noChangeAspect="1" noChangeArrowheads="1"/>
            </p:cNvPicPr>
            <p:nvPr/>
          </p:nvPicPr>
          <p:blipFill>
            <a:blip r:embed="rId5" cstate="email">
              <a:lum contrast="20000"/>
              <a:extLst>
                <a:ext uri="{28A0092B-C50C-407E-A947-70E740481C1C}">
                  <a14:useLocalDpi xmlns:a14="http://schemas.microsoft.com/office/drawing/2010/main"/>
                </a:ext>
              </a:extLst>
            </a:blip>
            <a:srcRect/>
            <a:stretch>
              <a:fillRect/>
            </a:stretch>
          </p:blipFill>
          <p:spPr bwMode="auto">
            <a:xfrm>
              <a:off x="3216" y="67"/>
              <a:ext cx="2544" cy="2045"/>
            </a:xfrm>
            <a:prstGeom prst="rect">
              <a:avLst/>
            </a:prstGeom>
            <a:noFill/>
            <a:ln w="9525">
              <a:noFill/>
              <a:miter lim="800000"/>
              <a:headEnd/>
              <a:tailEnd/>
            </a:ln>
          </p:spPr>
        </p:pic>
        <p:sp>
          <p:nvSpPr>
            <p:cNvPr id="345095" name="Text Box 7"/>
            <p:cNvSpPr txBox="1">
              <a:spLocks noChangeArrowheads="1"/>
            </p:cNvSpPr>
            <p:nvPr/>
          </p:nvSpPr>
          <p:spPr bwMode="auto">
            <a:xfrm rot="19505115">
              <a:off x="1125" y="2090"/>
              <a:ext cx="3649" cy="407"/>
            </a:xfrm>
            <a:prstGeom prst="rect">
              <a:avLst/>
            </a:prstGeom>
            <a:noFill/>
            <a:ln w="9525">
              <a:noFill/>
              <a:miter lim="800000"/>
              <a:headEnd/>
              <a:tailEnd/>
            </a:ln>
            <a:effectLst/>
          </p:spPr>
          <p:txBody>
            <a:bodyPr wrap="none">
              <a:spAutoFit/>
            </a:bodyPr>
            <a:lstStyle/>
            <a:p>
              <a:pPr eaLnBrk="1" hangingPunct="1"/>
              <a:r>
                <a:rPr lang="en-US" sz="3600" b="1" dirty="0">
                  <a:solidFill>
                    <a:srgbClr val="FFFF00"/>
                  </a:solidFill>
                </a:rPr>
                <a:t>SCHOOL COMPETITIONS</a:t>
              </a:r>
            </a:p>
          </p:txBody>
        </p:sp>
        <p:grpSp>
          <p:nvGrpSpPr>
            <p:cNvPr id="3" name="Group 8"/>
            <p:cNvGrpSpPr>
              <a:grpSpLocks/>
            </p:cNvGrpSpPr>
            <p:nvPr/>
          </p:nvGrpSpPr>
          <p:grpSpPr bwMode="auto">
            <a:xfrm>
              <a:off x="-24" y="3808"/>
              <a:ext cx="696" cy="512"/>
              <a:chOff x="-8" y="3808"/>
              <a:chExt cx="696" cy="512"/>
            </a:xfrm>
          </p:grpSpPr>
          <p:pic>
            <p:nvPicPr>
              <p:cNvPr id="345097" name="Picture 9" descr="YL"/>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4001"/>
                <a:ext cx="624" cy="319"/>
              </a:xfrm>
              <a:prstGeom prst="rect">
                <a:avLst/>
              </a:prstGeom>
              <a:noFill/>
            </p:spPr>
          </p:pic>
          <p:sp>
            <p:nvSpPr>
              <p:cNvPr id="345098" name="Text Box 10"/>
              <p:cNvSpPr txBox="1">
                <a:spLocks noChangeArrowheads="1"/>
              </p:cNvSpPr>
              <p:nvPr/>
            </p:nvSpPr>
            <p:spPr bwMode="auto">
              <a:xfrm>
                <a:off x="-8" y="3808"/>
                <a:ext cx="696" cy="250"/>
              </a:xfrm>
              <a:prstGeom prst="rect">
                <a:avLst/>
              </a:prstGeom>
              <a:noFill/>
              <a:ln w="9525">
                <a:noFill/>
                <a:miter lim="800000"/>
                <a:headEnd/>
                <a:tailEnd/>
              </a:ln>
              <a:effectLst>
                <a:outerShdw dist="35921" dir="2700000" algn="ctr" rotWithShape="0">
                  <a:schemeClr val="bg2"/>
                </a:outerShdw>
              </a:effectLst>
            </p:spPr>
            <p:txBody>
              <a:bodyPr>
                <a:spAutoFit/>
              </a:bodyPr>
              <a:lstStyle/>
              <a:p>
                <a:r>
                  <a:rPr lang="en-US" sz="2000">
                    <a:solidFill>
                      <a:srgbClr val="FF0000"/>
                    </a:solidFill>
                    <a:latin typeface="Franklin Gothic Medium" pitchFamily="34" charset="0"/>
                  </a:rPr>
                  <a:t>MSSRF</a:t>
                </a:r>
                <a:r>
                  <a:rPr lang="en-US" sz="1800">
                    <a:solidFill>
                      <a:srgbClr val="FF0000"/>
                    </a:solidFill>
                  </a:rPr>
                  <a:t> </a:t>
                </a:r>
              </a:p>
            </p:txBody>
          </p:sp>
        </p:grpSp>
      </p:gr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7"/>
          <p:cNvGrpSpPr/>
          <p:nvPr/>
        </p:nvGrpSpPr>
        <p:grpSpPr>
          <a:xfrm>
            <a:off x="467544" y="2348880"/>
            <a:ext cx="8433381" cy="1966282"/>
            <a:chOff x="1331640" y="2780928"/>
            <a:chExt cx="7880052" cy="1966282"/>
          </a:xfrm>
        </p:grpSpPr>
        <p:sp>
          <p:nvSpPr>
            <p:cNvPr id="3" name="TextBox 2"/>
            <p:cNvSpPr txBox="1"/>
            <p:nvPr/>
          </p:nvSpPr>
          <p:spPr>
            <a:xfrm>
              <a:off x="1331640" y="3520172"/>
              <a:ext cx="1080120" cy="523220"/>
            </a:xfrm>
            <a:prstGeom prst="rect">
              <a:avLst/>
            </a:prstGeom>
            <a:solidFill>
              <a:srgbClr val="FFFF00"/>
            </a:solidFill>
          </p:spPr>
          <p:txBody>
            <a:bodyPr wrap="square" rtlCol="0">
              <a:spAutoFit/>
            </a:bodyPr>
            <a:lstStyle/>
            <a:p>
              <a:pPr algn="ctr"/>
              <a:r>
                <a:rPr lang="en-US" sz="1400" b="1" dirty="0" smtClean="0"/>
                <a:t>Genetic</a:t>
              </a:r>
            </a:p>
            <a:p>
              <a:pPr algn="ctr"/>
              <a:r>
                <a:rPr lang="en-US" sz="1400" b="1" dirty="0" smtClean="0"/>
                <a:t>diversity</a:t>
              </a:r>
              <a:endParaRPr lang="en-US" sz="1400" b="1" dirty="0"/>
            </a:p>
          </p:txBody>
        </p:sp>
        <p:sp>
          <p:nvSpPr>
            <p:cNvPr id="4" name="TextBox 3"/>
            <p:cNvSpPr txBox="1"/>
            <p:nvPr/>
          </p:nvSpPr>
          <p:spPr>
            <a:xfrm>
              <a:off x="2411760" y="3520172"/>
              <a:ext cx="1080120" cy="523220"/>
            </a:xfrm>
            <a:prstGeom prst="rect">
              <a:avLst/>
            </a:prstGeom>
            <a:solidFill>
              <a:srgbClr val="FFC000"/>
            </a:solidFill>
          </p:spPr>
          <p:txBody>
            <a:bodyPr wrap="square" rtlCol="0">
              <a:spAutoFit/>
            </a:bodyPr>
            <a:lstStyle/>
            <a:p>
              <a:pPr algn="ctr"/>
              <a:r>
                <a:rPr lang="en-US" sz="1400" b="1" dirty="0" smtClean="0"/>
                <a:t>Selection</a:t>
              </a:r>
            </a:p>
            <a:p>
              <a:pPr algn="ctr"/>
              <a:r>
                <a:rPr lang="en-US" sz="1400" b="1" dirty="0" smtClean="0"/>
                <a:t>cultivation</a:t>
              </a:r>
              <a:endParaRPr lang="en-US" sz="1400" b="1" dirty="0"/>
            </a:p>
          </p:txBody>
        </p:sp>
        <p:sp>
          <p:nvSpPr>
            <p:cNvPr id="5" name="TextBox 4"/>
            <p:cNvSpPr txBox="1"/>
            <p:nvPr/>
          </p:nvSpPr>
          <p:spPr>
            <a:xfrm>
              <a:off x="3491880" y="3520172"/>
              <a:ext cx="1080120" cy="523220"/>
            </a:xfrm>
            <a:prstGeom prst="rect">
              <a:avLst/>
            </a:prstGeom>
            <a:solidFill>
              <a:srgbClr val="00B0F0"/>
            </a:solidFill>
          </p:spPr>
          <p:txBody>
            <a:bodyPr wrap="square" rtlCol="0">
              <a:spAutoFit/>
            </a:bodyPr>
            <a:lstStyle/>
            <a:p>
              <a:pPr algn="ctr"/>
              <a:r>
                <a:rPr lang="en-US" sz="1400" b="1" dirty="0" smtClean="0"/>
                <a:t>Harvest</a:t>
              </a:r>
            </a:p>
            <a:p>
              <a:pPr algn="ctr"/>
              <a:endParaRPr lang="en-US" sz="1400" b="1" dirty="0"/>
            </a:p>
          </p:txBody>
        </p:sp>
        <p:sp>
          <p:nvSpPr>
            <p:cNvPr id="6" name="TextBox 5"/>
            <p:cNvSpPr txBox="1"/>
            <p:nvPr/>
          </p:nvSpPr>
          <p:spPr>
            <a:xfrm>
              <a:off x="4572000" y="3520172"/>
              <a:ext cx="1080120" cy="523220"/>
            </a:xfrm>
            <a:prstGeom prst="rect">
              <a:avLst/>
            </a:prstGeom>
            <a:solidFill>
              <a:srgbClr val="FFFF99"/>
            </a:solidFill>
          </p:spPr>
          <p:txBody>
            <a:bodyPr wrap="square" rtlCol="0">
              <a:spAutoFit/>
            </a:bodyPr>
            <a:lstStyle/>
            <a:p>
              <a:pPr algn="ctr"/>
              <a:r>
                <a:rPr lang="en-US" sz="1400" b="1" dirty="0" smtClean="0"/>
                <a:t>Value addition</a:t>
              </a:r>
              <a:endParaRPr lang="en-US" sz="1400" b="1" dirty="0"/>
            </a:p>
          </p:txBody>
        </p:sp>
        <p:sp>
          <p:nvSpPr>
            <p:cNvPr id="7" name="TextBox 6"/>
            <p:cNvSpPr txBox="1"/>
            <p:nvPr/>
          </p:nvSpPr>
          <p:spPr>
            <a:xfrm>
              <a:off x="5652120" y="3501008"/>
              <a:ext cx="1080120" cy="523220"/>
            </a:xfrm>
            <a:prstGeom prst="rect">
              <a:avLst/>
            </a:prstGeom>
            <a:solidFill>
              <a:srgbClr val="FFC000"/>
            </a:solidFill>
          </p:spPr>
          <p:txBody>
            <a:bodyPr wrap="square" rtlCol="0">
              <a:spAutoFit/>
            </a:bodyPr>
            <a:lstStyle/>
            <a:p>
              <a:pPr algn="ctr"/>
              <a:r>
                <a:rPr lang="en-US" sz="1400" b="1" dirty="0" smtClean="0"/>
                <a:t>Marketing </a:t>
              </a:r>
            </a:p>
            <a:p>
              <a:pPr algn="ctr"/>
              <a:endParaRPr lang="en-US" sz="1400" b="1" dirty="0"/>
            </a:p>
          </p:txBody>
        </p:sp>
        <p:sp>
          <p:nvSpPr>
            <p:cNvPr id="8" name="TextBox 7"/>
            <p:cNvSpPr txBox="1"/>
            <p:nvPr/>
          </p:nvSpPr>
          <p:spPr>
            <a:xfrm>
              <a:off x="6732240" y="3511664"/>
              <a:ext cx="1080120" cy="523220"/>
            </a:xfrm>
            <a:prstGeom prst="rect">
              <a:avLst/>
            </a:prstGeom>
            <a:solidFill>
              <a:srgbClr val="92D050"/>
            </a:solidFill>
          </p:spPr>
          <p:txBody>
            <a:bodyPr wrap="square" rtlCol="0">
              <a:spAutoFit/>
            </a:bodyPr>
            <a:lstStyle/>
            <a:p>
              <a:pPr algn="ctr"/>
              <a:r>
                <a:rPr lang="en-US" sz="1400" b="1" dirty="0" smtClean="0"/>
                <a:t>Final</a:t>
              </a:r>
            </a:p>
            <a:p>
              <a:pPr algn="ctr"/>
              <a:r>
                <a:rPr lang="en-US" sz="1400" b="1" dirty="0" smtClean="0"/>
                <a:t>use</a:t>
              </a:r>
              <a:endParaRPr lang="en-US" sz="1400" b="1" dirty="0"/>
            </a:p>
          </p:txBody>
        </p:sp>
        <p:sp>
          <p:nvSpPr>
            <p:cNvPr id="29" name="Curved Up Arrow 28"/>
            <p:cNvSpPr/>
            <p:nvPr/>
          </p:nvSpPr>
          <p:spPr>
            <a:xfrm>
              <a:off x="1691680" y="4077072"/>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urved Up Arrow 33"/>
            <p:cNvSpPr/>
            <p:nvPr/>
          </p:nvSpPr>
          <p:spPr>
            <a:xfrm flipV="1">
              <a:off x="2699792"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Curved Up Arrow 35"/>
            <p:cNvSpPr/>
            <p:nvPr/>
          </p:nvSpPr>
          <p:spPr>
            <a:xfrm>
              <a:off x="3851920" y="409913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Curved Up Arrow 37"/>
            <p:cNvSpPr/>
            <p:nvPr/>
          </p:nvSpPr>
          <p:spPr>
            <a:xfrm flipV="1">
              <a:off x="5004048" y="2780928"/>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Curved Up Arrow 40"/>
            <p:cNvSpPr/>
            <p:nvPr/>
          </p:nvSpPr>
          <p:spPr>
            <a:xfrm>
              <a:off x="5940152" y="4077072"/>
              <a:ext cx="1224136" cy="64807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Curved Up Arrow 42"/>
            <p:cNvSpPr/>
            <p:nvPr/>
          </p:nvSpPr>
          <p:spPr>
            <a:xfrm rot="2127483" flipV="1">
              <a:off x="7223697" y="2794755"/>
              <a:ext cx="1987995" cy="107012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0" name="Rectangle 2"/>
          <p:cNvSpPr>
            <a:spLocks noChangeArrowheads="1"/>
          </p:cNvSpPr>
          <p:nvPr/>
        </p:nvSpPr>
        <p:spPr bwMode="auto">
          <a:xfrm>
            <a:off x="179512" y="476672"/>
            <a:ext cx="7200800" cy="584775"/>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Impact on livelihood? </a:t>
            </a:r>
          </a:p>
        </p:txBody>
      </p:sp>
      <p:sp>
        <p:nvSpPr>
          <p:cNvPr id="18" name="TextBox 17"/>
          <p:cNvSpPr txBox="1"/>
          <p:nvPr/>
        </p:nvSpPr>
        <p:spPr>
          <a:xfrm>
            <a:off x="7092280" y="4005064"/>
            <a:ext cx="1512168" cy="1323439"/>
          </a:xfrm>
          <a:prstGeom prst="rect">
            <a:avLst/>
          </a:prstGeom>
          <a:noFill/>
          <a:ln w="38100">
            <a:solidFill>
              <a:srgbClr val="0000FF"/>
            </a:solidFill>
          </a:ln>
        </p:spPr>
        <p:txBody>
          <a:bodyPr wrap="square" rtlCol="0">
            <a:spAutoFit/>
          </a:bodyPr>
          <a:lstStyle/>
          <a:p>
            <a:pPr algn="ctr"/>
            <a:r>
              <a:rPr lang="en-US" sz="1600" b="1" dirty="0" smtClean="0"/>
              <a:t>enhanced use, better nutrition, incomes and livelihood </a:t>
            </a:r>
            <a:endParaRPr lang="en-US" sz="1600"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381000" y="1524000"/>
            <a:ext cx="8534400" cy="5217368"/>
            <a:chOff x="381000" y="1524000"/>
            <a:chExt cx="8534400" cy="5217368"/>
          </a:xfrm>
        </p:grpSpPr>
        <p:sp>
          <p:nvSpPr>
            <p:cNvPr id="333830" name="TextBox 4"/>
            <p:cNvSpPr txBox="1">
              <a:spLocks noChangeArrowheads="1"/>
            </p:cNvSpPr>
            <p:nvPr/>
          </p:nvSpPr>
          <p:spPr bwMode="auto">
            <a:xfrm>
              <a:off x="428596" y="5572140"/>
              <a:ext cx="4953000" cy="1006475"/>
            </a:xfrm>
            <a:prstGeom prst="rect">
              <a:avLst/>
            </a:prstGeom>
            <a:noFill/>
            <a:ln w="9525">
              <a:noFill/>
              <a:miter lim="800000"/>
              <a:headEnd/>
              <a:tailEnd/>
            </a:ln>
          </p:spPr>
          <p:txBody>
            <a:bodyPr>
              <a:spAutoFit/>
            </a:bodyPr>
            <a:lstStyle/>
            <a:p>
              <a:pPr algn="ctr"/>
              <a:r>
                <a:rPr lang="en-US" sz="2000" b="1" dirty="0">
                  <a:latin typeface="Times" pitchFamily="18" charset="0"/>
                </a:rPr>
                <a:t>Members of a Self-Help Group in </a:t>
              </a:r>
              <a:r>
                <a:rPr lang="en-US" sz="2000" b="1" dirty="0" err="1">
                  <a:latin typeface="Times" pitchFamily="18" charset="0"/>
                </a:rPr>
                <a:t>Kolli</a:t>
              </a:r>
              <a:r>
                <a:rPr lang="en-US" sz="2000" b="1" dirty="0">
                  <a:latin typeface="Times" pitchFamily="18" charset="0"/>
                </a:rPr>
                <a:t> Hill (Tamil Nadu) proudly presenting their products sold in local markets</a:t>
              </a:r>
            </a:p>
          </p:txBody>
        </p:sp>
        <p:sp>
          <p:nvSpPr>
            <p:cNvPr id="333831" name="Rectangle 7"/>
            <p:cNvSpPr>
              <a:spLocks noChangeArrowheads="1"/>
            </p:cNvSpPr>
            <p:nvPr/>
          </p:nvSpPr>
          <p:spPr bwMode="auto">
            <a:xfrm>
              <a:off x="5943600" y="1524000"/>
              <a:ext cx="2971800" cy="3970318"/>
            </a:xfrm>
            <a:prstGeom prst="rect">
              <a:avLst/>
            </a:prstGeom>
            <a:noFill/>
            <a:ln w="9525">
              <a:solidFill>
                <a:srgbClr val="FF9900"/>
              </a:solidFill>
              <a:miter lim="800000"/>
              <a:headEnd/>
              <a:tailEnd/>
            </a:ln>
            <a:effectLst/>
          </p:spPr>
          <p:txBody>
            <a:bodyPr>
              <a:spAutoFit/>
            </a:bodyPr>
            <a:lstStyle/>
            <a:p>
              <a:pPr>
                <a:buFont typeface="Wingdings" pitchFamily="2" charset="2"/>
                <a:buChar char="Ø"/>
              </a:pPr>
              <a:r>
                <a:rPr lang="en-US" sz="1800" b="1" dirty="0"/>
                <a:t> </a:t>
              </a:r>
              <a:r>
                <a:rPr lang="en-US" sz="1800" b="1" dirty="0">
                  <a:solidFill>
                    <a:srgbClr val="FF0000"/>
                  </a:solidFill>
                </a:rPr>
                <a:t>56 </a:t>
              </a:r>
              <a:r>
                <a:rPr lang="en-US" sz="1800" b="1" dirty="0" smtClean="0">
                  <a:solidFill>
                    <a:srgbClr val="FF0000"/>
                  </a:solidFill>
                </a:rPr>
                <a:t>SHGs</a:t>
              </a:r>
              <a:r>
                <a:rPr lang="en-US" sz="1800" b="1" dirty="0" smtClean="0"/>
                <a:t> established in </a:t>
              </a:r>
              <a:r>
                <a:rPr lang="en-US" sz="1800" b="1" dirty="0"/>
                <a:t>27 villages 386 (</a:t>
              </a:r>
              <a:r>
                <a:rPr lang="en-US" sz="1800" b="1" dirty="0" smtClean="0"/>
                <a:t>214 women involved) </a:t>
              </a:r>
              <a:endParaRPr lang="en-US" sz="1800" b="1" dirty="0"/>
            </a:p>
            <a:p>
              <a:pPr>
                <a:buFont typeface="Wingdings" pitchFamily="2" charset="2"/>
                <a:buNone/>
              </a:pPr>
              <a:endParaRPr lang="en-US" sz="1800" b="1" dirty="0"/>
            </a:p>
            <a:p>
              <a:pPr>
                <a:buFont typeface="Wingdings" pitchFamily="2" charset="2"/>
                <a:buChar char="Ø"/>
              </a:pPr>
              <a:r>
                <a:rPr lang="en-US" sz="1800" b="1" dirty="0"/>
                <a:t> Additional income for improved finger millet flour, semolina and malt generated by SHG have been USD 25, 100 and 430 per ton of </a:t>
              </a:r>
              <a:r>
                <a:rPr lang="en-US" sz="1800" b="1" dirty="0" smtClean="0"/>
                <a:t>product respectively.</a:t>
              </a:r>
              <a:endParaRPr lang="en-US" sz="1800" b="1" dirty="0"/>
            </a:p>
            <a:p>
              <a:pPr>
                <a:buFont typeface="Wingdings" pitchFamily="2" charset="2"/>
                <a:buNone/>
              </a:pPr>
              <a:endParaRPr lang="en-US" sz="1800" b="1" dirty="0"/>
            </a:p>
            <a:p>
              <a:pPr>
                <a:buFont typeface="Wingdings" pitchFamily="2" charset="2"/>
                <a:buChar char="Ø"/>
              </a:pPr>
              <a:r>
                <a:rPr lang="en-US" sz="1800" b="1" dirty="0"/>
                <a:t> ‘exit strategy’ and </a:t>
              </a:r>
            </a:p>
            <a:p>
              <a:r>
                <a:rPr lang="en-US" sz="1800" b="1" dirty="0"/>
                <a:t>    sustainability</a:t>
              </a:r>
            </a:p>
          </p:txBody>
        </p:sp>
        <p:sp>
          <p:nvSpPr>
            <p:cNvPr id="333832" name="Rectangle 8"/>
            <p:cNvSpPr>
              <a:spLocks noChangeArrowheads="1"/>
            </p:cNvSpPr>
            <p:nvPr/>
          </p:nvSpPr>
          <p:spPr bwMode="auto">
            <a:xfrm>
              <a:off x="5867400" y="2819400"/>
              <a:ext cx="184150" cy="641350"/>
            </a:xfrm>
            <a:prstGeom prst="rect">
              <a:avLst/>
            </a:prstGeom>
            <a:noFill/>
            <a:ln w="9525">
              <a:noFill/>
              <a:miter lim="800000"/>
              <a:headEnd/>
              <a:tailEnd/>
            </a:ln>
            <a:effectLst/>
          </p:spPr>
          <p:txBody>
            <a:bodyPr wrap="none">
              <a:spAutoFit/>
            </a:bodyPr>
            <a:lstStyle/>
            <a:p>
              <a:r>
                <a:rPr lang="en-US" b="1">
                  <a:solidFill>
                    <a:schemeClr val="tx2"/>
                  </a:solidFill>
                </a:rPr>
                <a:t/>
              </a:r>
              <a:br>
                <a:rPr lang="en-US" b="1">
                  <a:solidFill>
                    <a:schemeClr val="tx2"/>
                  </a:solidFill>
                </a:rPr>
              </a:br>
              <a:endParaRPr lang="en-US" b="1">
                <a:solidFill>
                  <a:schemeClr val="tx2"/>
                </a:solidFill>
              </a:endParaRPr>
            </a:p>
          </p:txBody>
        </p:sp>
        <p:sp>
          <p:nvSpPr>
            <p:cNvPr id="333833" name="AutoShape 9"/>
            <p:cNvSpPr>
              <a:spLocks noChangeArrowheads="1"/>
            </p:cNvSpPr>
            <p:nvPr/>
          </p:nvSpPr>
          <p:spPr bwMode="auto">
            <a:xfrm>
              <a:off x="7072330" y="5449155"/>
              <a:ext cx="642942" cy="319086"/>
            </a:xfrm>
            <a:prstGeom prst="downArrow">
              <a:avLst>
                <a:gd name="adj1" fmla="val 50000"/>
                <a:gd name="adj2" fmla="val 25000"/>
              </a:avLst>
            </a:prstGeom>
            <a:solidFill>
              <a:schemeClr val="accent1"/>
            </a:solidFill>
            <a:ln w="9525">
              <a:solidFill>
                <a:schemeClr val="tx1"/>
              </a:solidFill>
              <a:miter lim="800000"/>
              <a:headEnd/>
              <a:tailEnd/>
            </a:ln>
            <a:effectLst/>
          </p:spPr>
          <p:txBody>
            <a:bodyPr wrap="none" anchor="ctr"/>
            <a:lstStyle/>
            <a:p>
              <a:endParaRPr lang="en-US"/>
            </a:p>
          </p:txBody>
        </p:sp>
        <p:sp>
          <p:nvSpPr>
            <p:cNvPr id="333834" name="Text Box 10"/>
            <p:cNvSpPr txBox="1">
              <a:spLocks noChangeArrowheads="1"/>
            </p:cNvSpPr>
            <p:nvPr/>
          </p:nvSpPr>
          <p:spPr bwMode="auto">
            <a:xfrm>
              <a:off x="6019800" y="5825380"/>
              <a:ext cx="2819400" cy="915988"/>
            </a:xfrm>
            <a:prstGeom prst="rect">
              <a:avLst/>
            </a:prstGeom>
            <a:solidFill>
              <a:srgbClr val="FFCC00"/>
            </a:solidFill>
            <a:ln w="9525">
              <a:noFill/>
              <a:miter lim="800000"/>
              <a:headEnd/>
              <a:tailEnd/>
            </a:ln>
            <a:effectLst/>
          </p:spPr>
          <p:txBody>
            <a:bodyPr>
              <a:spAutoFit/>
            </a:bodyPr>
            <a:lstStyle/>
            <a:p>
              <a:pPr algn="ctr">
                <a:spcBef>
                  <a:spcPct val="50000"/>
                </a:spcBef>
              </a:pPr>
              <a:r>
                <a:rPr lang="en-US" sz="1800" b="1" dirty="0"/>
                <a:t>enhanced skills, recognition, self esteem, confidence.. </a:t>
              </a:r>
            </a:p>
          </p:txBody>
        </p:sp>
        <p:pic>
          <p:nvPicPr>
            <p:cNvPr id="333836" name="Picture 12" descr="DSC_018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1000" y="1752600"/>
              <a:ext cx="5105400" cy="3417888"/>
            </a:xfrm>
            <a:prstGeom prst="rect">
              <a:avLst/>
            </a:prstGeom>
            <a:noFill/>
          </p:spPr>
        </p:pic>
      </p:grpSp>
      <p:grpSp>
        <p:nvGrpSpPr>
          <p:cNvPr id="3" name="Group 10"/>
          <p:cNvGrpSpPr/>
          <p:nvPr/>
        </p:nvGrpSpPr>
        <p:grpSpPr>
          <a:xfrm>
            <a:off x="539552" y="332656"/>
            <a:ext cx="7200800" cy="6153904"/>
            <a:chOff x="611560" y="332656"/>
            <a:chExt cx="7200800" cy="6153904"/>
          </a:xfrm>
        </p:grpSpPr>
        <p:sp>
          <p:nvSpPr>
            <p:cNvPr id="333835" name="Rectangle 11"/>
            <p:cNvSpPr>
              <a:spLocks noChangeArrowheads="1"/>
            </p:cNvSpPr>
            <p:nvPr/>
          </p:nvSpPr>
          <p:spPr bwMode="auto">
            <a:xfrm>
              <a:off x="611560" y="332656"/>
              <a:ext cx="7200800" cy="707886"/>
            </a:xfrm>
            <a:prstGeom prst="rect">
              <a:avLst/>
            </a:prstGeom>
            <a:solidFill>
              <a:srgbClr val="FFFF00"/>
            </a:solidFill>
            <a:ln w="9525" algn="ctr">
              <a:noFill/>
              <a:miter lim="800000"/>
              <a:headEnd/>
              <a:tailEnd/>
            </a:ln>
            <a:effectLst/>
          </p:spPr>
          <p:txBody>
            <a:bodyPr wrap="square">
              <a:spAutoFit/>
            </a:bodyPr>
            <a:lstStyle/>
            <a:p>
              <a:pPr>
                <a:spcBef>
                  <a:spcPct val="50000"/>
                </a:spcBef>
              </a:pPr>
              <a:r>
                <a:rPr lang="en-US" sz="2000" b="1" dirty="0" smtClean="0">
                  <a:solidFill>
                    <a:srgbClr val="FF0000"/>
                  </a:solidFill>
                  <a:latin typeface="Verdana" pitchFamily="34" charset="0"/>
                  <a:cs typeface="Times New Roman" pitchFamily="18" charset="0"/>
                </a:rPr>
                <a:t>Lesson: acquisition of entrepreneurial skills very powerful for raising women self-esteem.  </a:t>
              </a:r>
              <a:endParaRPr lang="en-US" sz="2000" b="1" dirty="0">
                <a:solidFill>
                  <a:srgbClr val="FF0000"/>
                </a:solidFill>
                <a:latin typeface="Verdana" pitchFamily="34" charset="0"/>
                <a:cs typeface="Times New Roman" pitchFamily="18" charset="0"/>
              </a:endParaRPr>
            </a:p>
          </p:txBody>
        </p:sp>
        <p:pic>
          <p:nvPicPr>
            <p:cNvPr id="9" name="Picture 8" descr="DSC0391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11760" y="1628800"/>
              <a:ext cx="3643320" cy="4857760"/>
            </a:xfrm>
            <a:prstGeom prst="rect">
              <a:avLst/>
            </a:prstGeom>
          </p:spPr>
        </p:pic>
      </p:grpSp>
      <p:sp>
        <p:nvSpPr>
          <p:cNvPr id="12" name="TextBox 11"/>
          <p:cNvSpPr txBox="1"/>
          <p:nvPr/>
        </p:nvSpPr>
        <p:spPr>
          <a:xfrm>
            <a:off x="6444208" y="3140968"/>
            <a:ext cx="2160240" cy="1815882"/>
          </a:xfrm>
          <a:prstGeom prst="rect">
            <a:avLst/>
          </a:prstGeom>
          <a:solidFill>
            <a:srgbClr val="FFFF66"/>
          </a:solidFill>
        </p:spPr>
        <p:txBody>
          <a:bodyPr wrap="square" rtlCol="0">
            <a:spAutoFit/>
          </a:bodyPr>
          <a:lstStyle/>
          <a:p>
            <a:r>
              <a:rPr lang="en-US" sz="2800" dirty="0" smtClean="0"/>
              <a:t>Ms Jaya </a:t>
            </a:r>
          </a:p>
          <a:p>
            <a:r>
              <a:rPr lang="en-US" sz="2800" dirty="0" err="1" smtClean="0"/>
              <a:t>Appusamy</a:t>
            </a:r>
            <a:r>
              <a:rPr lang="en-US" sz="2800" dirty="0" smtClean="0"/>
              <a:t> (</a:t>
            </a:r>
            <a:r>
              <a:rPr lang="en-US" sz="2800" dirty="0" err="1" smtClean="0"/>
              <a:t>Kolli</a:t>
            </a:r>
            <a:r>
              <a:rPr lang="en-US" sz="2800" dirty="0" smtClean="0"/>
              <a:t> Hills, Tamil Nadu)</a:t>
            </a:r>
            <a:endParaRPr lang="en-US" sz="2800"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xit" presetSubtype="2" fill="hold" nodeType="withEffect">
                                  <p:stCondLst>
                                    <p:cond delay="0"/>
                                  </p:stCondLst>
                                  <p:childTnLst>
                                    <p:anim calcmode="lin" valueType="num">
                                      <p:cBhvr additive="base">
                                        <p:cTn id="10" dur="500"/>
                                        <p:tgtEl>
                                          <p:spTgt spid="2"/>
                                        </p:tgtEl>
                                        <p:attrNameLst>
                                          <p:attrName>ppt_x</p:attrName>
                                        </p:attrNameLst>
                                      </p:cBhvr>
                                      <p:tavLst>
                                        <p:tav tm="0">
                                          <p:val>
                                            <p:strVal val="ppt_x"/>
                                          </p:val>
                                        </p:tav>
                                        <p:tav tm="100000">
                                          <p:val>
                                            <p:strVal val="1+ppt_w/2"/>
                                          </p:val>
                                        </p:tav>
                                      </p:tavLst>
                                    </p:anim>
                                    <p:anim calcmode="lin" valueType="num">
                                      <p:cBhvr additive="base">
                                        <p:cTn id="11" dur="500"/>
                                        <p:tgtEl>
                                          <p:spTgt spid="2"/>
                                        </p:tgtEl>
                                        <p:attrNameLst>
                                          <p:attrName>ppt_y</p:attrName>
                                        </p:attrNameLst>
                                      </p:cBhvr>
                                      <p:tavLst>
                                        <p:tav tm="0">
                                          <p:val>
                                            <p:strVal val="ppt_y"/>
                                          </p:val>
                                        </p:tav>
                                        <p:tav tm="100000">
                                          <p:val>
                                            <p:strVal val="ppt_y"/>
                                          </p:val>
                                        </p:tav>
                                      </p:tavLst>
                                    </p:anim>
                                    <p:set>
                                      <p:cBhvr>
                                        <p:cTn id="12" dur="1" fill="hold">
                                          <p:stCondLst>
                                            <p:cond delay="499"/>
                                          </p:stCondLst>
                                        </p:cTn>
                                        <p:tgtEl>
                                          <p:spTgt spid="2"/>
                                        </p:tgtEl>
                                        <p:attrNameLst>
                                          <p:attrName>style.visibility</p:attrName>
                                        </p:attrNameLst>
                                      </p:cBhvr>
                                      <p:to>
                                        <p:strVal val="hidden"/>
                                      </p:to>
                                    </p:set>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571472" y="428604"/>
            <a:ext cx="7273925" cy="646331"/>
          </a:xfrm>
          <a:prstGeom prst="rect">
            <a:avLst/>
          </a:prstGeom>
          <a:noFill/>
          <a:ln w="9525">
            <a:noFill/>
            <a:miter lim="800000"/>
            <a:headEnd/>
            <a:tailEnd/>
          </a:ln>
          <a:effectLst/>
        </p:spPr>
        <p:txBody>
          <a:bodyPr>
            <a:spAutoFit/>
          </a:bodyPr>
          <a:lstStyle/>
          <a:p>
            <a:pPr algn="ctr">
              <a:spcBef>
                <a:spcPct val="50000"/>
              </a:spcBef>
              <a:defRPr/>
            </a:pPr>
            <a:r>
              <a:rPr lang="es-BO" sz="3600" b="1" dirty="0" err="1" smtClean="0">
                <a:solidFill>
                  <a:srgbClr val="0000FF"/>
                </a:solidFill>
              </a:rPr>
              <a:t>Enhancing</a:t>
            </a:r>
            <a:r>
              <a:rPr lang="es-BO" sz="3600" b="1" dirty="0" smtClean="0">
                <a:solidFill>
                  <a:srgbClr val="0000FF"/>
                </a:solidFill>
              </a:rPr>
              <a:t> </a:t>
            </a:r>
            <a:r>
              <a:rPr lang="es-BO" sz="3600" b="1" dirty="0" err="1" smtClean="0">
                <a:solidFill>
                  <a:srgbClr val="0000FF"/>
                </a:solidFill>
              </a:rPr>
              <a:t>income</a:t>
            </a:r>
            <a:r>
              <a:rPr lang="es-BO" sz="3600" b="1" dirty="0" smtClean="0">
                <a:solidFill>
                  <a:srgbClr val="0000FF"/>
                </a:solidFill>
              </a:rPr>
              <a:t> </a:t>
            </a:r>
            <a:r>
              <a:rPr lang="es-BO" sz="3600" b="1" dirty="0" err="1" smtClean="0">
                <a:solidFill>
                  <a:srgbClr val="0000FF"/>
                </a:solidFill>
              </a:rPr>
              <a:t>generation</a:t>
            </a:r>
            <a:endParaRPr lang="es-BO" sz="3600" b="1" dirty="0">
              <a:solidFill>
                <a:srgbClr val="0000FF"/>
              </a:solidFill>
            </a:endParaRPr>
          </a:p>
        </p:txBody>
      </p:sp>
      <p:pic>
        <p:nvPicPr>
          <p:cNvPr id="20495" name="Picture 5"/>
          <p:cNvPicPr>
            <a:picLocks noChangeAspect="1" noChangeArrowheads="1"/>
          </p:cNvPicPr>
          <p:nvPr/>
        </p:nvPicPr>
        <p:blipFill>
          <a:blip r:embed="rId2" cstate="email">
            <a:lum bright="12000"/>
            <a:extLst>
              <a:ext uri="{28A0092B-C50C-407E-A947-70E740481C1C}">
                <a14:useLocalDpi xmlns:a14="http://schemas.microsoft.com/office/drawing/2010/main"/>
              </a:ext>
            </a:extLst>
          </a:blip>
          <a:srcRect/>
          <a:stretch>
            <a:fillRect/>
          </a:stretch>
        </p:blipFill>
        <p:spPr bwMode="auto">
          <a:xfrm>
            <a:off x="5364088" y="4869160"/>
            <a:ext cx="2044700" cy="1533525"/>
          </a:xfrm>
          <a:prstGeom prst="rect">
            <a:avLst/>
          </a:prstGeom>
          <a:ln>
            <a:noFill/>
          </a:ln>
          <a:effectLst>
            <a:outerShdw blurRad="292100" dist="139700" dir="2700000" algn="tl" rotWithShape="0">
              <a:srgbClr val="333333">
                <a:alpha val="65000"/>
              </a:srgbClr>
            </a:outerShdw>
          </a:effectLst>
        </p:spPr>
      </p:pic>
      <p:pic>
        <p:nvPicPr>
          <p:cNvPr id="20497" name="Picture 1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68350" y="4869160"/>
            <a:ext cx="2009775" cy="1511300"/>
          </a:xfrm>
          <a:prstGeom prst="rect">
            <a:avLst/>
          </a:prstGeom>
          <a:ln>
            <a:noFill/>
          </a:ln>
          <a:effectLst>
            <a:outerShdw blurRad="292100" dist="139700" dir="2700000" algn="tl" rotWithShape="0">
              <a:srgbClr val="333333">
                <a:alpha val="65000"/>
              </a:srgbClr>
            </a:outerShdw>
          </a:effectLst>
        </p:spPr>
      </p:pic>
      <p:pic>
        <p:nvPicPr>
          <p:cNvPr id="20498" name="Imagen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76525" y="4869160"/>
            <a:ext cx="2078038" cy="1552575"/>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571472" y="2357430"/>
            <a:ext cx="8358246" cy="2215991"/>
          </a:xfrm>
          <a:prstGeom prst="rect">
            <a:avLst/>
          </a:prstGeom>
        </p:spPr>
        <p:txBody>
          <a:bodyPr wrap="square">
            <a:spAutoFit/>
          </a:bodyPr>
          <a:lstStyle/>
          <a:p>
            <a:pPr lvl="0" fontAlgn="auto">
              <a:lnSpc>
                <a:spcPct val="115000"/>
              </a:lnSpc>
              <a:spcBef>
                <a:spcPts val="0"/>
              </a:spcBef>
              <a:spcAft>
                <a:spcPts val="0"/>
              </a:spcAft>
            </a:pPr>
            <a:r>
              <a:rPr lang="es-BO" sz="2400" b="1" dirty="0" smtClean="0">
                <a:solidFill>
                  <a:srgbClr val="0000FF"/>
                </a:solidFill>
                <a:latin typeface="Arial"/>
                <a:ea typeface="Times New Roman"/>
                <a:cs typeface="Times New Roman"/>
              </a:rPr>
              <a:t>Case of Bolivia: </a:t>
            </a:r>
            <a:r>
              <a:rPr lang="es-BO" sz="2400" dirty="0" err="1" smtClean="0">
                <a:solidFill>
                  <a:srgbClr val="0000FF"/>
                </a:solidFill>
                <a:latin typeface="Arial"/>
                <a:ea typeface="Times New Roman"/>
                <a:cs typeface="Times New Roman"/>
              </a:rPr>
              <a:t>technology</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introduced</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by</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the</a:t>
            </a:r>
            <a:r>
              <a:rPr lang="es-BO" sz="2400" dirty="0" smtClean="0">
                <a:solidFill>
                  <a:srgbClr val="0000FF"/>
                </a:solidFill>
                <a:latin typeface="Arial"/>
                <a:ea typeface="Times New Roman"/>
                <a:cs typeface="Times New Roman"/>
              </a:rPr>
              <a:t> Project has </a:t>
            </a:r>
            <a:r>
              <a:rPr lang="es-BO" sz="2400" dirty="0" err="1" smtClean="0">
                <a:solidFill>
                  <a:srgbClr val="0000FF"/>
                </a:solidFill>
                <a:latin typeface="Arial"/>
                <a:ea typeface="Times New Roman"/>
                <a:cs typeface="Times New Roman"/>
              </a:rPr>
              <a:t>contributed</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to</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additional</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income</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from</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Andean</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grains</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among</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processors</a:t>
            </a:r>
            <a:r>
              <a:rPr lang="es-BO" sz="2400" dirty="0" smtClean="0">
                <a:solidFill>
                  <a:srgbClr val="0000FF"/>
                </a:solidFill>
                <a:latin typeface="Arial"/>
                <a:ea typeface="Times New Roman"/>
                <a:cs typeface="Times New Roman"/>
              </a:rPr>
              <a:t> in </a:t>
            </a:r>
            <a:r>
              <a:rPr lang="es-BO" sz="2400" dirty="0" err="1" smtClean="0">
                <a:solidFill>
                  <a:srgbClr val="0000FF"/>
                </a:solidFill>
                <a:latin typeface="Arial"/>
                <a:ea typeface="Times New Roman"/>
                <a:cs typeface="Times New Roman"/>
              </a:rPr>
              <a:t>the</a:t>
            </a:r>
            <a:r>
              <a:rPr lang="es-BO" sz="2400" dirty="0" smtClean="0">
                <a:solidFill>
                  <a:srgbClr val="0000FF"/>
                </a:solidFill>
                <a:latin typeface="Arial"/>
                <a:ea typeface="Times New Roman"/>
                <a:cs typeface="Times New Roman"/>
              </a:rPr>
              <a:t> tune of:</a:t>
            </a:r>
          </a:p>
          <a:p>
            <a:pPr lvl="0" fontAlgn="auto">
              <a:lnSpc>
                <a:spcPct val="115000"/>
              </a:lnSpc>
              <a:spcBef>
                <a:spcPts val="0"/>
              </a:spcBef>
              <a:spcAft>
                <a:spcPts val="0"/>
              </a:spcAft>
              <a:buFont typeface="Wingdings" pitchFamily="2" charset="2"/>
              <a:buChar char="Ø"/>
            </a:pPr>
            <a:r>
              <a:rPr lang="es-BO" sz="2400" dirty="0" smtClean="0">
                <a:solidFill>
                  <a:srgbClr val="0000FF"/>
                </a:solidFill>
                <a:latin typeface="+mn-lt"/>
                <a:ea typeface="Times New Roman"/>
                <a:cs typeface="Times New Roman"/>
              </a:rPr>
              <a:t> Cañahua:   8,700 Bs/ton  (1,255 USD/ton)</a:t>
            </a:r>
          </a:p>
          <a:p>
            <a:pPr lvl="0" fontAlgn="auto">
              <a:lnSpc>
                <a:spcPct val="115000"/>
              </a:lnSpc>
              <a:spcBef>
                <a:spcPts val="0"/>
              </a:spcBef>
              <a:spcAft>
                <a:spcPts val="0"/>
              </a:spcAft>
              <a:buFont typeface="Wingdings" pitchFamily="2" charset="2"/>
              <a:buChar char="Ø"/>
            </a:pPr>
            <a:r>
              <a:rPr lang="es-BO" sz="2400" dirty="0" smtClean="0">
                <a:solidFill>
                  <a:srgbClr val="0000FF"/>
                </a:solidFill>
                <a:latin typeface="+mn-lt"/>
                <a:ea typeface="Times New Roman"/>
                <a:cs typeface="Times New Roman"/>
              </a:rPr>
              <a:t> Amar</a:t>
            </a:r>
            <a:r>
              <a:rPr lang="es-BO" sz="2400" dirty="0" smtClean="0">
                <a:solidFill>
                  <a:srgbClr val="0000FF"/>
                </a:solidFill>
                <a:latin typeface="Arial"/>
                <a:ea typeface="Times New Roman"/>
                <a:cs typeface="Times New Roman"/>
              </a:rPr>
              <a:t>anth:  </a:t>
            </a:r>
            <a:r>
              <a:rPr lang="es-BO" sz="2400" dirty="0" smtClean="0">
                <a:solidFill>
                  <a:srgbClr val="0000FF"/>
                </a:solidFill>
                <a:latin typeface="+mn-lt"/>
                <a:ea typeface="Times New Roman"/>
                <a:cs typeface="Times New Roman"/>
              </a:rPr>
              <a:t>4,500 Bs/ton  (649 USD/ton)</a:t>
            </a:r>
            <a:endParaRPr lang="es-BO" sz="2400" dirty="0" smtClean="0">
              <a:solidFill>
                <a:srgbClr val="0000FF"/>
              </a:solidFill>
              <a:latin typeface="Arial"/>
              <a:ea typeface="Times New Roman"/>
              <a:cs typeface="Times New Roman"/>
            </a:endParaRPr>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7" name="41 Image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75856" y="4653136"/>
            <a:ext cx="2232025" cy="1476375"/>
          </a:xfrm>
          <a:prstGeom prst="rect">
            <a:avLst/>
          </a:prstGeom>
          <a:ln>
            <a:noFill/>
          </a:ln>
          <a:effectLst>
            <a:outerShdw blurRad="292100" dist="139700" dir="2700000" algn="tl" rotWithShape="0">
              <a:srgbClr val="333333">
                <a:alpha val="65000"/>
              </a:srgbClr>
            </a:outerShdw>
          </a:effectLst>
        </p:spPr>
      </p:pic>
      <p:pic>
        <p:nvPicPr>
          <p:cNvPr id="16398" name="Picture 3" descr="E:\Unidad C\Mis imágenes\AZUR_AGO 2010\100PENTX\IMGP732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87624" y="4653136"/>
            <a:ext cx="2028825" cy="1484312"/>
          </a:xfrm>
          <a:prstGeom prst="rect">
            <a:avLst/>
          </a:prstGeom>
          <a:ln>
            <a:noFill/>
          </a:ln>
          <a:effectLst>
            <a:outerShdw blurRad="292100" dist="139700" dir="2700000" algn="tl" rotWithShape="0">
              <a:srgbClr val="333333">
                <a:alpha val="65000"/>
              </a:srgbClr>
            </a:outerShdw>
          </a:effectLst>
        </p:spPr>
      </p:pic>
      <p:pic>
        <p:nvPicPr>
          <p:cNvPr id="16400" name="Picture 8"/>
          <p:cNvPicPr>
            <a:picLocks noChangeAspect="1" noChangeArrowheads="1"/>
          </p:cNvPicPr>
          <p:nvPr/>
        </p:nvPicPr>
        <p:blipFill>
          <a:blip r:embed="rId4" cstate="email">
            <a:lum bright="12000"/>
            <a:extLst>
              <a:ext uri="{28A0092B-C50C-407E-A947-70E740481C1C}">
                <a14:useLocalDpi xmlns:a14="http://schemas.microsoft.com/office/drawing/2010/main"/>
              </a:ext>
            </a:extLst>
          </a:blip>
          <a:srcRect/>
          <a:stretch>
            <a:fillRect/>
          </a:stretch>
        </p:blipFill>
        <p:spPr bwMode="auto">
          <a:xfrm>
            <a:off x="5580112" y="4626113"/>
            <a:ext cx="1964253" cy="1467183"/>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357158" y="2214554"/>
            <a:ext cx="8358246" cy="1791260"/>
          </a:xfrm>
          <a:prstGeom prst="rect">
            <a:avLst/>
          </a:prstGeom>
        </p:spPr>
        <p:txBody>
          <a:bodyPr wrap="square">
            <a:spAutoFit/>
          </a:bodyPr>
          <a:lstStyle/>
          <a:p>
            <a:pPr fontAlgn="auto">
              <a:lnSpc>
                <a:spcPct val="115000"/>
              </a:lnSpc>
              <a:spcBef>
                <a:spcPts val="0"/>
              </a:spcBef>
              <a:spcAft>
                <a:spcPts val="0"/>
              </a:spcAft>
            </a:pPr>
            <a:r>
              <a:rPr lang="es-BO" sz="2400" b="1" dirty="0" smtClean="0">
                <a:solidFill>
                  <a:srgbClr val="0000FF"/>
                </a:solidFill>
                <a:latin typeface="Arial"/>
                <a:ea typeface="Times New Roman"/>
                <a:cs typeface="Times New Roman"/>
              </a:rPr>
              <a:t>Case of Bolivia: </a:t>
            </a:r>
            <a:r>
              <a:rPr lang="es-BO" sz="2400" dirty="0" err="1" smtClean="0">
                <a:solidFill>
                  <a:srgbClr val="0000FF"/>
                </a:solidFill>
                <a:latin typeface="Arial"/>
                <a:ea typeface="Times New Roman"/>
                <a:cs typeface="Times New Roman"/>
              </a:rPr>
              <a:t>Producers</a:t>
            </a:r>
            <a:r>
              <a:rPr lang="es-BO" sz="2400" dirty="0" smtClean="0">
                <a:solidFill>
                  <a:srgbClr val="0000FF"/>
                </a:solidFill>
                <a:latin typeface="Arial"/>
                <a:ea typeface="Times New Roman"/>
                <a:cs typeface="Times New Roman"/>
              </a:rPr>
              <a:t> of cañahua in </a:t>
            </a:r>
            <a:r>
              <a:rPr lang="es-BO" sz="2400" dirty="0" err="1" smtClean="0">
                <a:solidFill>
                  <a:srgbClr val="0000FF"/>
                </a:solidFill>
                <a:latin typeface="Arial"/>
                <a:ea typeface="Times New Roman"/>
                <a:cs typeface="Times New Roman"/>
              </a:rPr>
              <a:t>Coromata</a:t>
            </a:r>
            <a:r>
              <a:rPr lang="es-BO" sz="2400" dirty="0" smtClean="0">
                <a:solidFill>
                  <a:srgbClr val="0000FF"/>
                </a:solidFill>
                <a:latin typeface="Arial"/>
                <a:ea typeface="Times New Roman"/>
                <a:cs typeface="Times New Roman"/>
              </a:rPr>
              <a:t> Media </a:t>
            </a:r>
            <a:r>
              <a:rPr lang="es-BO" sz="2400" dirty="0" err="1" smtClean="0">
                <a:solidFill>
                  <a:srgbClr val="0000FF"/>
                </a:solidFill>
                <a:latin typeface="Arial"/>
                <a:ea typeface="Times New Roman"/>
                <a:cs typeface="Times New Roman"/>
              </a:rPr>
              <a:t>thanks</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to</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the</a:t>
            </a:r>
            <a:r>
              <a:rPr lang="es-BO" sz="2400" dirty="0" smtClean="0">
                <a:solidFill>
                  <a:srgbClr val="0000FF"/>
                </a:solidFill>
                <a:latin typeface="Arial"/>
                <a:ea typeface="Times New Roman"/>
                <a:cs typeface="Times New Roman"/>
              </a:rPr>
              <a:t> AINCOCA </a:t>
            </a:r>
            <a:r>
              <a:rPr lang="es-BO" sz="2400" dirty="0" err="1" smtClean="0">
                <a:solidFill>
                  <a:srgbClr val="0000FF"/>
                </a:solidFill>
                <a:latin typeface="Arial"/>
                <a:ea typeface="Times New Roman"/>
                <a:cs typeface="Times New Roman"/>
              </a:rPr>
              <a:t>Association</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established</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through</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the</a:t>
            </a:r>
            <a:r>
              <a:rPr lang="es-BO" sz="2400" dirty="0" smtClean="0">
                <a:solidFill>
                  <a:srgbClr val="0000FF"/>
                </a:solidFill>
                <a:latin typeface="Arial"/>
                <a:ea typeface="Times New Roman"/>
                <a:cs typeface="Times New Roman"/>
              </a:rPr>
              <a:t> Project are </a:t>
            </a:r>
            <a:r>
              <a:rPr lang="es-BO" sz="2400" dirty="0" err="1" smtClean="0">
                <a:solidFill>
                  <a:srgbClr val="0000FF"/>
                </a:solidFill>
                <a:latin typeface="Arial"/>
                <a:ea typeface="Times New Roman"/>
                <a:cs typeface="Times New Roman"/>
              </a:rPr>
              <a:t>now</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able</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to</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effectively</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commercialize</a:t>
            </a:r>
            <a:r>
              <a:rPr lang="es-BO" sz="2400" dirty="0" smtClean="0">
                <a:solidFill>
                  <a:srgbClr val="0000FF"/>
                </a:solidFill>
                <a:latin typeface="Arial"/>
                <a:ea typeface="Times New Roman"/>
                <a:cs typeface="Times New Roman"/>
              </a:rPr>
              <a:t> cañahua and </a:t>
            </a:r>
            <a:r>
              <a:rPr lang="es-BO" sz="2400" dirty="0" err="1" smtClean="0">
                <a:solidFill>
                  <a:srgbClr val="0000FF"/>
                </a:solidFill>
                <a:latin typeface="Arial"/>
                <a:ea typeface="Times New Roman"/>
                <a:cs typeface="Times New Roman"/>
              </a:rPr>
              <a:t>gain</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greater</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economic</a:t>
            </a:r>
            <a:r>
              <a:rPr lang="es-BO" sz="2400" dirty="0" smtClean="0">
                <a:solidFill>
                  <a:srgbClr val="0000FF"/>
                </a:solidFill>
                <a:latin typeface="Arial"/>
                <a:ea typeface="Times New Roman"/>
                <a:cs typeface="Times New Roman"/>
              </a:rPr>
              <a:t> </a:t>
            </a:r>
            <a:r>
              <a:rPr lang="es-BO" sz="2400" dirty="0" err="1" smtClean="0">
                <a:solidFill>
                  <a:srgbClr val="0000FF"/>
                </a:solidFill>
                <a:latin typeface="Arial"/>
                <a:ea typeface="Times New Roman"/>
                <a:cs typeface="Times New Roman"/>
              </a:rPr>
              <a:t>benefits</a:t>
            </a:r>
            <a:r>
              <a:rPr lang="es-BO" sz="2400" dirty="0" smtClean="0">
                <a:solidFill>
                  <a:srgbClr val="0000FF"/>
                </a:solidFill>
                <a:latin typeface="Arial"/>
                <a:ea typeface="Times New Roman"/>
                <a:cs typeface="Times New Roman"/>
              </a:rPr>
              <a:t>..</a:t>
            </a:r>
            <a:r>
              <a:rPr lang="es-BO" sz="2000" dirty="0" smtClean="0">
                <a:solidFill>
                  <a:srgbClr val="FF0000"/>
                </a:solidFill>
                <a:latin typeface="Arial"/>
                <a:ea typeface="Times New Roman"/>
                <a:cs typeface="Times New Roman"/>
              </a:rPr>
              <a:t>.  </a:t>
            </a:r>
            <a:endParaRPr lang="es-BO" sz="2000" dirty="0">
              <a:solidFill>
                <a:srgbClr val="FF0000"/>
              </a:solidFill>
              <a:latin typeface="Arial"/>
              <a:ea typeface="Times New Roman"/>
              <a:cs typeface="Times New Roman"/>
            </a:endParaRPr>
          </a:p>
        </p:txBody>
      </p:sp>
      <p:sp>
        <p:nvSpPr>
          <p:cNvPr id="8" name="Text Box 3"/>
          <p:cNvSpPr txBox="1">
            <a:spLocks noChangeArrowheads="1"/>
          </p:cNvSpPr>
          <p:nvPr/>
        </p:nvSpPr>
        <p:spPr bwMode="auto">
          <a:xfrm>
            <a:off x="395536" y="476672"/>
            <a:ext cx="7273925" cy="584775"/>
          </a:xfrm>
          <a:prstGeom prst="rect">
            <a:avLst/>
          </a:prstGeom>
          <a:noFill/>
          <a:ln w="9525">
            <a:noFill/>
            <a:miter lim="800000"/>
            <a:headEnd/>
            <a:tailEnd/>
          </a:ln>
          <a:effectLst/>
        </p:spPr>
        <p:txBody>
          <a:bodyPr>
            <a:spAutoFit/>
          </a:bodyPr>
          <a:lstStyle/>
          <a:p>
            <a:pPr algn="ctr">
              <a:spcBef>
                <a:spcPct val="50000"/>
              </a:spcBef>
              <a:defRPr/>
            </a:pPr>
            <a:r>
              <a:rPr lang="es-BO" sz="3200" b="1" dirty="0" err="1" smtClean="0">
                <a:solidFill>
                  <a:srgbClr val="0000FF"/>
                </a:solidFill>
              </a:rPr>
              <a:t>Empowerment</a:t>
            </a:r>
            <a:r>
              <a:rPr lang="es-BO" sz="3200" b="1" dirty="0" smtClean="0">
                <a:solidFill>
                  <a:srgbClr val="0000FF"/>
                </a:solidFill>
              </a:rPr>
              <a:t> of rural </a:t>
            </a:r>
            <a:r>
              <a:rPr lang="es-BO" sz="3200" b="1" dirty="0" err="1" smtClean="0">
                <a:solidFill>
                  <a:srgbClr val="0000FF"/>
                </a:solidFill>
              </a:rPr>
              <a:t>communities</a:t>
            </a:r>
            <a:endParaRPr lang="es-BO" sz="3200" b="1"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4355976" y="3501008"/>
            <a:ext cx="4536504" cy="3123728"/>
            <a:chOff x="4067944" y="3473624"/>
            <a:chExt cx="4752528" cy="3384376"/>
          </a:xfrm>
        </p:grpSpPr>
        <p:grpSp>
          <p:nvGrpSpPr>
            <p:cNvPr id="2" name="3 Grupo"/>
            <p:cNvGrpSpPr>
              <a:grpSpLocks/>
            </p:cNvGrpSpPr>
            <p:nvPr/>
          </p:nvGrpSpPr>
          <p:grpSpPr bwMode="auto">
            <a:xfrm>
              <a:off x="4067944" y="3473624"/>
              <a:ext cx="2304255" cy="1929195"/>
              <a:chOff x="0" y="4437818"/>
              <a:chExt cx="3110103" cy="1732520"/>
            </a:xfrm>
          </p:grpSpPr>
          <p:sp>
            <p:nvSpPr>
              <p:cNvPr id="6" name="5 Rectángulo redondeado"/>
              <p:cNvSpPr/>
              <p:nvPr/>
            </p:nvSpPr>
            <p:spPr>
              <a:xfrm>
                <a:off x="0" y="4783281"/>
                <a:ext cx="3110103" cy="1387057"/>
              </a:xfrm>
              <a:prstGeom prst="roundRect">
                <a:avLst/>
              </a:prstGeom>
              <a:blipFill rotWithShape="0">
                <a:blip r:embed="rId2" cstate="email">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6 Rectángulo"/>
              <p:cNvSpPr/>
              <p:nvPr/>
            </p:nvSpPr>
            <p:spPr>
              <a:xfrm>
                <a:off x="68548" y="4437818"/>
                <a:ext cx="2973008" cy="1251651"/>
              </a:xfrm>
              <a:prstGeom prst="rect">
                <a:avLst/>
              </a:prstGeom>
            </p:spPr>
            <p:style>
              <a:lnRef idx="0">
                <a:scrgbClr r="0" g="0" b="0"/>
              </a:lnRef>
              <a:fillRef idx="0">
                <a:scrgbClr r="0" g="0" b="0"/>
              </a:fillRef>
              <a:effectRef idx="0">
                <a:scrgbClr r="0" g="0" b="0"/>
              </a:effectRef>
              <a:fontRef idx="minor">
                <a:schemeClr val="lt1"/>
              </a:fontRef>
            </p:style>
            <p:txBody>
              <a:bodyPr lIns="247650" tIns="123825" rIns="247650" bIns="123825" spcCol="1270" anchor="ctr"/>
              <a:lstStyle/>
              <a:p>
                <a:pPr algn="ctr" defTabSz="2889250">
                  <a:lnSpc>
                    <a:spcPct val="90000"/>
                  </a:lnSpc>
                  <a:spcAft>
                    <a:spcPct val="35000"/>
                  </a:spcAft>
                  <a:defRPr/>
                </a:pPr>
                <a:endParaRPr lang="es-ES" sz="65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grpSp>
        <p:grpSp>
          <p:nvGrpSpPr>
            <p:cNvPr id="3" name="8 Grupo"/>
            <p:cNvGrpSpPr>
              <a:grpSpLocks/>
            </p:cNvGrpSpPr>
            <p:nvPr/>
          </p:nvGrpSpPr>
          <p:grpSpPr bwMode="auto">
            <a:xfrm>
              <a:off x="4139952" y="5450498"/>
              <a:ext cx="2304256" cy="1407502"/>
              <a:chOff x="0" y="2882"/>
              <a:chExt cx="3110103" cy="1386430"/>
            </a:xfrm>
          </p:grpSpPr>
          <p:sp>
            <p:nvSpPr>
              <p:cNvPr id="10" name="9 Rectángulo redondeado"/>
              <p:cNvSpPr/>
              <p:nvPr/>
            </p:nvSpPr>
            <p:spPr>
              <a:xfrm>
                <a:off x="0" y="2882"/>
                <a:ext cx="3110103" cy="1386430"/>
              </a:xfrm>
              <a:prstGeom prst="roundRect">
                <a:avLst/>
              </a:prstGeom>
              <a:blipFill rotWithShape="0">
                <a:blip r:embed="rId3" cstate="email">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10 Rectángulo"/>
              <p:cNvSpPr/>
              <p:nvPr/>
            </p:nvSpPr>
            <p:spPr>
              <a:xfrm>
                <a:off x="68572" y="70167"/>
                <a:ext cx="2972958" cy="1251859"/>
              </a:xfrm>
              <a:prstGeom prst="rect">
                <a:avLst/>
              </a:prstGeom>
            </p:spPr>
            <p:style>
              <a:lnRef idx="0">
                <a:scrgbClr r="0" g="0" b="0"/>
              </a:lnRef>
              <a:fillRef idx="0">
                <a:scrgbClr r="0" g="0" b="0"/>
              </a:fillRef>
              <a:effectRef idx="0">
                <a:scrgbClr r="0" g="0" b="0"/>
              </a:effectRef>
              <a:fontRef idx="minor">
                <a:schemeClr val="lt1"/>
              </a:fontRef>
            </p:style>
            <p:txBody>
              <a:bodyPr lIns="247650" tIns="123825" rIns="247650" bIns="123825" spcCol="1270" anchor="ctr"/>
              <a:lstStyle/>
              <a:p>
                <a:pPr algn="ctr" defTabSz="2889250">
                  <a:lnSpc>
                    <a:spcPct val="90000"/>
                  </a:lnSpc>
                  <a:spcAft>
                    <a:spcPct val="35000"/>
                  </a:spcAft>
                  <a:defRPr/>
                </a:pPr>
                <a:endParaRPr lang="es-ES" sz="65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grpSp>
        <p:grpSp>
          <p:nvGrpSpPr>
            <p:cNvPr id="4" name="11 Grupo"/>
            <p:cNvGrpSpPr>
              <a:grpSpLocks/>
            </p:cNvGrpSpPr>
            <p:nvPr/>
          </p:nvGrpSpPr>
          <p:grpSpPr bwMode="auto">
            <a:xfrm>
              <a:off x="6516216" y="3833664"/>
              <a:ext cx="2304256" cy="1517897"/>
              <a:chOff x="0" y="1458634"/>
              <a:chExt cx="3110103" cy="1386430"/>
            </a:xfrm>
          </p:grpSpPr>
          <p:sp>
            <p:nvSpPr>
              <p:cNvPr id="13" name="12 Rectángulo redondeado"/>
              <p:cNvSpPr/>
              <p:nvPr/>
            </p:nvSpPr>
            <p:spPr>
              <a:xfrm>
                <a:off x="0" y="1458634"/>
                <a:ext cx="3110103" cy="1386430"/>
              </a:xfrm>
              <a:prstGeom prst="roundRect">
                <a:avLst/>
              </a:prstGeom>
              <a:blipFill rotWithShape="0">
                <a:blip r:embed="rId4" cstate="email">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13 Rectángulo"/>
              <p:cNvSpPr/>
              <p:nvPr/>
            </p:nvSpPr>
            <p:spPr>
              <a:xfrm>
                <a:off x="68555" y="1525905"/>
                <a:ext cx="2972993" cy="1251888"/>
              </a:xfrm>
              <a:prstGeom prst="rect">
                <a:avLst/>
              </a:prstGeom>
            </p:spPr>
            <p:style>
              <a:lnRef idx="0">
                <a:scrgbClr r="0" g="0" b="0"/>
              </a:lnRef>
              <a:fillRef idx="0">
                <a:scrgbClr r="0" g="0" b="0"/>
              </a:fillRef>
              <a:effectRef idx="0">
                <a:scrgbClr r="0" g="0" b="0"/>
              </a:effectRef>
              <a:fontRef idx="minor">
                <a:schemeClr val="lt1"/>
              </a:fontRef>
            </p:style>
            <p:txBody>
              <a:bodyPr lIns="247650" tIns="123825" rIns="247650" bIns="123825" spcCol="1270" anchor="ctr"/>
              <a:lstStyle/>
              <a:p>
                <a:pPr algn="ctr" defTabSz="2889250">
                  <a:lnSpc>
                    <a:spcPct val="90000"/>
                  </a:lnSpc>
                  <a:spcAft>
                    <a:spcPct val="35000"/>
                  </a:spcAft>
                  <a:defRPr/>
                </a:pPr>
                <a:endParaRPr lang="es-ES" sz="6500"/>
              </a:p>
            </p:txBody>
          </p:sp>
        </p:grpSp>
        <p:grpSp>
          <p:nvGrpSpPr>
            <p:cNvPr id="9" name="14 Grupo"/>
            <p:cNvGrpSpPr>
              <a:grpSpLocks/>
            </p:cNvGrpSpPr>
            <p:nvPr/>
          </p:nvGrpSpPr>
          <p:grpSpPr bwMode="auto">
            <a:xfrm>
              <a:off x="6516216" y="5417840"/>
              <a:ext cx="2304256" cy="1368152"/>
              <a:chOff x="0" y="2914386"/>
              <a:chExt cx="3110103" cy="1386430"/>
            </a:xfrm>
          </p:grpSpPr>
          <p:sp>
            <p:nvSpPr>
              <p:cNvPr id="16" name="15 Rectángulo redondeado"/>
              <p:cNvSpPr/>
              <p:nvPr/>
            </p:nvSpPr>
            <p:spPr>
              <a:xfrm>
                <a:off x="0" y="2914386"/>
                <a:ext cx="3110103" cy="1386430"/>
              </a:xfrm>
              <a:prstGeom prst="roundRect">
                <a:avLst/>
              </a:prstGeom>
              <a:blipFill rotWithShape="0">
                <a:blip r:embed="rId5" cstate="email">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16 Rectángulo"/>
              <p:cNvSpPr/>
              <p:nvPr/>
            </p:nvSpPr>
            <p:spPr>
              <a:xfrm>
                <a:off x="67221" y="2982421"/>
                <a:ext cx="2975661" cy="1250361"/>
              </a:xfrm>
              <a:prstGeom prst="rect">
                <a:avLst/>
              </a:prstGeom>
            </p:spPr>
            <p:style>
              <a:lnRef idx="0">
                <a:scrgbClr r="0" g="0" b="0"/>
              </a:lnRef>
              <a:fillRef idx="0">
                <a:scrgbClr r="0" g="0" b="0"/>
              </a:fillRef>
              <a:effectRef idx="0">
                <a:scrgbClr r="0" g="0" b="0"/>
              </a:effectRef>
              <a:fontRef idx="minor">
                <a:schemeClr val="lt1"/>
              </a:fontRef>
            </p:style>
            <p:txBody>
              <a:bodyPr lIns="247650" tIns="123825" rIns="247650" bIns="123825" spcCol="1270" anchor="ctr"/>
              <a:lstStyle/>
              <a:p>
                <a:pPr algn="ctr" defTabSz="2889250">
                  <a:lnSpc>
                    <a:spcPct val="90000"/>
                  </a:lnSpc>
                  <a:spcAft>
                    <a:spcPct val="35000"/>
                  </a:spcAft>
                  <a:defRPr/>
                </a:pPr>
                <a:endParaRPr lang="es-ES" sz="6500"/>
              </a:p>
            </p:txBody>
          </p:sp>
        </p:grpSp>
      </p:grpSp>
      <p:pic>
        <p:nvPicPr>
          <p:cNvPr id="18449" name="Imagen 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3568" y="3933056"/>
            <a:ext cx="3312368" cy="2474125"/>
          </a:xfrm>
          <a:prstGeom prst="rect">
            <a:avLst/>
          </a:prstGeom>
          <a:ln>
            <a:noFill/>
          </a:ln>
          <a:effectLst>
            <a:outerShdw blurRad="292100" dist="139700" dir="2700000" algn="tl" rotWithShape="0">
              <a:srgbClr val="333333">
                <a:alpha val="65000"/>
              </a:srgbClr>
            </a:outerShdw>
          </a:effectLst>
        </p:spPr>
      </p:pic>
      <p:sp>
        <p:nvSpPr>
          <p:cNvPr id="18" name="Text Box 3"/>
          <p:cNvSpPr txBox="1">
            <a:spLocks noChangeArrowheads="1"/>
          </p:cNvSpPr>
          <p:nvPr/>
        </p:nvSpPr>
        <p:spPr bwMode="auto">
          <a:xfrm>
            <a:off x="571472" y="428604"/>
            <a:ext cx="7273925" cy="584775"/>
          </a:xfrm>
          <a:prstGeom prst="rect">
            <a:avLst/>
          </a:prstGeom>
          <a:noFill/>
          <a:ln w="9525">
            <a:noFill/>
            <a:miter lim="800000"/>
            <a:headEnd/>
            <a:tailEnd/>
          </a:ln>
          <a:effectLst/>
        </p:spPr>
        <p:txBody>
          <a:bodyPr>
            <a:spAutoFit/>
          </a:bodyPr>
          <a:lstStyle/>
          <a:p>
            <a:pPr algn="ctr">
              <a:spcBef>
                <a:spcPct val="50000"/>
              </a:spcBef>
              <a:defRPr/>
            </a:pPr>
            <a:r>
              <a:rPr lang="es-BO" sz="3200" b="1" dirty="0" err="1" smtClean="0">
                <a:solidFill>
                  <a:srgbClr val="0000FF"/>
                </a:solidFill>
              </a:rPr>
              <a:t>Strengthening</a:t>
            </a:r>
            <a:r>
              <a:rPr lang="es-BO" sz="3200" b="1" dirty="0" smtClean="0">
                <a:solidFill>
                  <a:srgbClr val="0000FF"/>
                </a:solidFill>
              </a:rPr>
              <a:t> </a:t>
            </a:r>
            <a:r>
              <a:rPr lang="es-BO" sz="3200" b="1" dirty="0" err="1" smtClean="0">
                <a:solidFill>
                  <a:srgbClr val="0000FF"/>
                </a:solidFill>
              </a:rPr>
              <a:t>nutrition</a:t>
            </a:r>
            <a:r>
              <a:rPr lang="es-BO" sz="3200" b="1" dirty="0" smtClean="0">
                <a:solidFill>
                  <a:srgbClr val="0000FF"/>
                </a:solidFill>
              </a:rPr>
              <a:t> in </a:t>
            </a:r>
            <a:r>
              <a:rPr lang="es-BO" sz="3200" b="1" dirty="0" err="1" smtClean="0">
                <a:solidFill>
                  <a:srgbClr val="0000FF"/>
                </a:solidFill>
              </a:rPr>
              <a:t>children</a:t>
            </a:r>
            <a:endParaRPr lang="es-BO" sz="3200" b="1" dirty="0">
              <a:solidFill>
                <a:srgbClr val="0000FF"/>
              </a:solidFill>
            </a:endParaRPr>
          </a:p>
        </p:txBody>
      </p:sp>
      <p:sp>
        <p:nvSpPr>
          <p:cNvPr id="19" name="Rectangle 18"/>
          <p:cNvSpPr/>
          <p:nvPr/>
        </p:nvSpPr>
        <p:spPr>
          <a:xfrm>
            <a:off x="395536" y="1772816"/>
            <a:ext cx="8318158" cy="2286780"/>
          </a:xfrm>
          <a:prstGeom prst="rect">
            <a:avLst/>
          </a:prstGeom>
        </p:spPr>
        <p:txBody>
          <a:bodyPr wrap="square">
            <a:spAutoFit/>
          </a:bodyPr>
          <a:lstStyle/>
          <a:p>
            <a:pPr lvl="0" algn="just" fontAlgn="auto">
              <a:lnSpc>
                <a:spcPct val="115000"/>
              </a:lnSpc>
              <a:spcBef>
                <a:spcPts val="0"/>
              </a:spcBef>
              <a:spcAft>
                <a:spcPts val="0"/>
              </a:spcAft>
            </a:pPr>
            <a:r>
              <a:rPr lang="es-BO" sz="2000" b="1" dirty="0" smtClean="0">
                <a:solidFill>
                  <a:srgbClr val="0000FF"/>
                </a:solidFill>
                <a:latin typeface="Arial"/>
                <a:ea typeface="Times New Roman"/>
                <a:cs typeface="Times New Roman"/>
              </a:rPr>
              <a:t>Bolivia: </a:t>
            </a:r>
            <a:r>
              <a:rPr lang="es-BO" sz="2000" dirty="0" smtClean="0">
                <a:solidFill>
                  <a:srgbClr val="0000FF"/>
                </a:solidFill>
                <a:latin typeface="Arial"/>
                <a:ea typeface="Times New Roman"/>
                <a:cs typeface="Times New Roman"/>
              </a:rPr>
              <a:t>Project </a:t>
            </a:r>
            <a:r>
              <a:rPr lang="es-BO" sz="2000" dirty="0" err="1" smtClean="0">
                <a:solidFill>
                  <a:srgbClr val="0000FF"/>
                </a:solidFill>
                <a:latin typeface="Arial"/>
                <a:ea typeface="Times New Roman"/>
                <a:cs typeface="Times New Roman"/>
              </a:rPr>
              <a:t>succedeed</a:t>
            </a:r>
            <a:r>
              <a:rPr lang="es-BO" sz="2000" dirty="0" smtClean="0">
                <a:solidFill>
                  <a:srgbClr val="0000FF"/>
                </a:solidFill>
                <a:latin typeface="Arial"/>
                <a:ea typeface="Times New Roman"/>
                <a:cs typeface="Times New Roman"/>
              </a:rPr>
              <a:t> in </a:t>
            </a:r>
            <a:r>
              <a:rPr lang="es-BO" sz="2000" dirty="0" err="1" smtClean="0">
                <a:solidFill>
                  <a:srgbClr val="0000FF"/>
                </a:solidFill>
                <a:latin typeface="Arial"/>
                <a:ea typeface="Times New Roman"/>
                <a:cs typeface="Times New Roman"/>
              </a:rPr>
              <a:t>including</a:t>
            </a:r>
            <a:r>
              <a:rPr lang="es-BO" sz="2000"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food</a:t>
            </a:r>
            <a:r>
              <a:rPr lang="es-BO" sz="2000"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items</a:t>
            </a:r>
            <a:r>
              <a:rPr lang="es-BO" sz="2000"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containing</a:t>
            </a:r>
            <a:r>
              <a:rPr lang="es-BO" sz="2000"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amaranth</a:t>
            </a:r>
            <a:r>
              <a:rPr lang="es-BO" sz="2000" dirty="0" smtClean="0">
                <a:solidFill>
                  <a:srgbClr val="0000FF"/>
                </a:solidFill>
                <a:latin typeface="Arial"/>
                <a:ea typeface="Times New Roman"/>
                <a:cs typeface="Times New Roman"/>
              </a:rPr>
              <a:t> in </a:t>
            </a:r>
            <a:r>
              <a:rPr lang="es-BO" sz="2000" dirty="0" err="1" smtClean="0">
                <a:solidFill>
                  <a:srgbClr val="0000FF"/>
                </a:solidFill>
                <a:latin typeface="Arial"/>
                <a:ea typeface="Times New Roman"/>
                <a:cs typeface="Times New Roman"/>
              </a:rPr>
              <a:t>school</a:t>
            </a:r>
            <a:r>
              <a:rPr lang="es-BO" sz="2000"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meal</a:t>
            </a:r>
            <a:r>
              <a:rPr lang="es-BO" sz="2000"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programmes</a:t>
            </a:r>
            <a:r>
              <a:rPr lang="es-BO" sz="2000" dirty="0" smtClean="0">
                <a:solidFill>
                  <a:srgbClr val="0000FF"/>
                </a:solidFill>
                <a:latin typeface="Arial"/>
                <a:ea typeface="Times New Roman"/>
                <a:cs typeface="Times New Roman"/>
              </a:rPr>
              <a:t> of </a:t>
            </a:r>
            <a:r>
              <a:rPr lang="es-BO" sz="2000" dirty="0" err="1" smtClean="0">
                <a:solidFill>
                  <a:srgbClr val="0000FF"/>
                </a:solidFill>
                <a:latin typeface="Arial"/>
                <a:ea typeface="Times New Roman"/>
                <a:cs typeface="Times New Roman"/>
              </a:rPr>
              <a:t>the</a:t>
            </a:r>
            <a:r>
              <a:rPr lang="es-BO" sz="2000"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cities</a:t>
            </a:r>
            <a:r>
              <a:rPr lang="es-BO" sz="2000" dirty="0" smtClean="0">
                <a:solidFill>
                  <a:srgbClr val="0000FF"/>
                </a:solidFill>
                <a:latin typeface="Arial"/>
                <a:ea typeface="Times New Roman"/>
                <a:cs typeface="Times New Roman"/>
              </a:rPr>
              <a:t> of Sucre and Serrano: </a:t>
            </a:r>
            <a:r>
              <a:rPr lang="es-BO" sz="2000" dirty="0" err="1" smtClean="0">
                <a:solidFill>
                  <a:srgbClr val="0000FF"/>
                </a:solidFill>
                <a:latin typeface="Arial"/>
                <a:ea typeface="Times New Roman"/>
                <a:cs typeface="Times New Roman"/>
              </a:rPr>
              <a:t>an</a:t>
            </a:r>
            <a:r>
              <a:rPr lang="es-BO" sz="2000"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estimated</a:t>
            </a:r>
            <a:r>
              <a:rPr lang="es-BO" sz="2000"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income</a:t>
            </a:r>
            <a:r>
              <a:rPr lang="es-BO" sz="2000" dirty="0" smtClean="0">
                <a:solidFill>
                  <a:srgbClr val="0000FF"/>
                </a:solidFill>
                <a:latin typeface="Arial"/>
                <a:ea typeface="Times New Roman"/>
                <a:cs typeface="Times New Roman"/>
              </a:rPr>
              <a:t> of at </a:t>
            </a:r>
            <a:r>
              <a:rPr lang="es-BO" sz="2000" dirty="0" err="1" smtClean="0">
                <a:solidFill>
                  <a:srgbClr val="0000FF"/>
                </a:solidFill>
                <a:latin typeface="Arial"/>
                <a:ea typeface="Times New Roman"/>
                <a:cs typeface="Times New Roman"/>
              </a:rPr>
              <a:t>least</a:t>
            </a:r>
            <a:r>
              <a:rPr lang="es-BO" sz="2000" dirty="0" smtClean="0">
                <a:solidFill>
                  <a:srgbClr val="0000FF"/>
                </a:solidFill>
                <a:latin typeface="Arial"/>
                <a:ea typeface="Times New Roman"/>
                <a:cs typeface="Times New Roman"/>
              </a:rPr>
              <a:t> </a:t>
            </a:r>
            <a:r>
              <a:rPr lang="es-BO" sz="2400" b="1" dirty="0" smtClean="0">
                <a:solidFill>
                  <a:srgbClr val="0000FF"/>
                </a:solidFill>
                <a:latin typeface="Arial"/>
                <a:ea typeface="Times New Roman"/>
                <a:cs typeface="Times New Roman"/>
              </a:rPr>
              <a:t>3 mil Bs (400K $)/ </a:t>
            </a:r>
            <a:r>
              <a:rPr lang="es-BO" sz="2400" b="1" dirty="0" err="1" smtClean="0">
                <a:solidFill>
                  <a:srgbClr val="0000FF"/>
                </a:solidFill>
                <a:latin typeface="Arial"/>
                <a:ea typeface="Times New Roman"/>
                <a:cs typeface="Times New Roman"/>
              </a:rPr>
              <a:t>year</a:t>
            </a:r>
            <a:r>
              <a:rPr lang="es-BO" sz="2400" b="1"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for</a:t>
            </a:r>
            <a:r>
              <a:rPr lang="es-BO" sz="2000"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the</a:t>
            </a:r>
            <a:r>
              <a:rPr lang="es-BO" sz="2000"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amaranth</a:t>
            </a:r>
            <a:r>
              <a:rPr lang="es-BO" sz="2000"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value</a:t>
            </a:r>
            <a:r>
              <a:rPr lang="es-BO" sz="2000"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chain</a:t>
            </a:r>
            <a:r>
              <a:rPr lang="es-BO" sz="2000" dirty="0" smtClean="0">
                <a:solidFill>
                  <a:srgbClr val="0000FF"/>
                </a:solidFill>
                <a:latin typeface="Arial"/>
                <a:ea typeface="Times New Roman"/>
                <a:cs typeface="Times New Roman"/>
              </a:rPr>
              <a:t> sector as a </a:t>
            </a:r>
            <a:r>
              <a:rPr lang="es-BO" sz="2000" dirty="0" err="1" smtClean="0">
                <a:solidFill>
                  <a:srgbClr val="0000FF"/>
                </a:solidFill>
                <a:latin typeface="Arial"/>
                <a:ea typeface="Times New Roman"/>
                <a:cs typeface="Times New Roman"/>
              </a:rPr>
              <a:t>result</a:t>
            </a:r>
            <a:r>
              <a:rPr lang="es-BO" sz="2000" dirty="0" smtClean="0">
                <a:solidFill>
                  <a:srgbClr val="0000FF"/>
                </a:solidFill>
                <a:latin typeface="Arial"/>
                <a:ea typeface="Times New Roman"/>
                <a:cs typeface="Times New Roman"/>
              </a:rPr>
              <a:t> of </a:t>
            </a:r>
            <a:r>
              <a:rPr lang="es-BO" sz="2000" dirty="0" err="1" smtClean="0">
                <a:solidFill>
                  <a:srgbClr val="0000FF"/>
                </a:solidFill>
                <a:latin typeface="Arial"/>
                <a:ea typeface="Times New Roman"/>
                <a:cs typeface="Times New Roman"/>
              </a:rPr>
              <a:t>this</a:t>
            </a:r>
            <a:r>
              <a:rPr lang="es-BO" sz="2000" dirty="0" smtClean="0">
                <a:solidFill>
                  <a:srgbClr val="0000FF"/>
                </a:solidFill>
                <a:latin typeface="Arial"/>
                <a:ea typeface="Times New Roman"/>
                <a:cs typeface="Times New Roman"/>
              </a:rPr>
              <a:t> </a:t>
            </a:r>
            <a:r>
              <a:rPr lang="es-BO" sz="2000" dirty="0" err="1" smtClean="0">
                <a:solidFill>
                  <a:srgbClr val="0000FF"/>
                </a:solidFill>
                <a:latin typeface="Arial"/>
                <a:ea typeface="Times New Roman"/>
                <a:cs typeface="Times New Roman"/>
              </a:rPr>
              <a:t>policy</a:t>
            </a:r>
            <a:r>
              <a:rPr lang="es-BO" sz="2000" dirty="0" smtClean="0">
                <a:solidFill>
                  <a:srgbClr val="0000FF"/>
                </a:solidFill>
                <a:latin typeface="Arial"/>
                <a:ea typeface="Times New Roman"/>
                <a:cs typeface="Times New Roman"/>
              </a:rPr>
              <a:t> in </a:t>
            </a:r>
            <a:r>
              <a:rPr lang="es-BO" sz="2000" dirty="0" err="1" smtClean="0">
                <a:solidFill>
                  <a:srgbClr val="0000FF"/>
                </a:solidFill>
                <a:latin typeface="Arial"/>
                <a:ea typeface="Times New Roman"/>
                <a:cs typeface="Times New Roman"/>
              </a:rPr>
              <a:t>the</a:t>
            </a:r>
            <a:r>
              <a:rPr lang="es-BO" sz="2000" dirty="0" smtClean="0">
                <a:solidFill>
                  <a:srgbClr val="0000FF"/>
                </a:solidFill>
                <a:latin typeface="Arial"/>
                <a:ea typeface="Times New Roman"/>
                <a:cs typeface="Times New Roman"/>
              </a:rPr>
              <a:t> Chuquisaca </a:t>
            </a:r>
            <a:r>
              <a:rPr lang="es-BO" sz="2000" dirty="0" err="1" smtClean="0">
                <a:solidFill>
                  <a:srgbClr val="0000FF"/>
                </a:solidFill>
                <a:latin typeface="Arial"/>
                <a:ea typeface="Times New Roman"/>
                <a:cs typeface="Times New Roman"/>
              </a:rPr>
              <a:t>Department</a:t>
            </a:r>
            <a:r>
              <a:rPr lang="es-BO" sz="2000" dirty="0" smtClean="0">
                <a:solidFill>
                  <a:srgbClr val="0000FF"/>
                </a:solidFill>
                <a:latin typeface="Arial"/>
                <a:ea typeface="Times New Roman"/>
                <a:cs typeface="Times New Roman"/>
              </a:rPr>
              <a:t>.</a:t>
            </a:r>
          </a:p>
          <a:p>
            <a:pPr lvl="0" algn="just" fontAlgn="auto">
              <a:lnSpc>
                <a:spcPct val="115000"/>
              </a:lnSpc>
              <a:spcBef>
                <a:spcPts val="0"/>
              </a:spcBef>
              <a:spcAft>
                <a:spcPts val="0"/>
              </a:spcAft>
            </a:pPr>
            <a:r>
              <a:rPr lang="es-BO" sz="2000" dirty="0" smtClean="0">
                <a:solidFill>
                  <a:srgbClr val="0000FF"/>
                </a:solidFill>
                <a:latin typeface="Arial"/>
                <a:ea typeface="Times New Roman"/>
                <a:cs typeface="Times New Roman"/>
              </a:rPr>
              <a:t> </a:t>
            </a:r>
            <a:endParaRPr lang="es-BO" sz="2000" dirty="0">
              <a:solidFill>
                <a:srgbClr val="0000FF"/>
              </a:solidFill>
              <a:latin typeface="Arial"/>
              <a:ea typeface="Calibri"/>
              <a:cs typeface="Times New Roman"/>
            </a:endParaRPr>
          </a:p>
        </p:txBody>
      </p:sp>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Gráfico"/>
          <p:cNvGraphicFramePr/>
          <p:nvPr/>
        </p:nvGraphicFramePr>
        <p:xfrm>
          <a:off x="500034" y="1714488"/>
          <a:ext cx="8215370" cy="4643470"/>
        </p:xfrm>
        <a:graphic>
          <a:graphicData uri="http://schemas.openxmlformats.org/drawingml/2006/chart">
            <c:chart xmlns:c="http://schemas.openxmlformats.org/drawingml/2006/chart" xmlns:r="http://schemas.openxmlformats.org/officeDocument/2006/relationships" r:id="rId2"/>
          </a:graphicData>
        </a:graphic>
      </p:graphicFrame>
      <p:sp>
        <p:nvSpPr>
          <p:cNvPr id="4" name="8 CuadroTexto"/>
          <p:cNvSpPr txBox="1"/>
          <p:nvPr/>
        </p:nvSpPr>
        <p:spPr>
          <a:xfrm>
            <a:off x="539552" y="2708920"/>
            <a:ext cx="8100392" cy="2123658"/>
          </a:xfrm>
          <a:prstGeom prst="rect">
            <a:avLst/>
          </a:prstGeom>
          <a:solidFill>
            <a:srgbClr val="FFFF00"/>
          </a:solidFill>
        </p:spPr>
        <p:txBody>
          <a:bodyPr wrap="square">
            <a:spAutoFit/>
          </a:bodyPr>
          <a:lstStyle/>
          <a:p>
            <a:pPr>
              <a:defRPr/>
            </a:pPr>
            <a:r>
              <a:rPr lang="es-BO" sz="4400" b="1" dirty="0" err="1" smtClean="0">
                <a:solidFill>
                  <a:srgbClr val="FF0000"/>
                </a:solidFill>
                <a:latin typeface="+mn-lt"/>
              </a:rPr>
              <a:t>Outcome</a:t>
            </a:r>
            <a:r>
              <a:rPr lang="es-BO" sz="4400" b="1" dirty="0" smtClean="0">
                <a:solidFill>
                  <a:srgbClr val="FF0000"/>
                </a:solidFill>
                <a:latin typeface="+mn-lt"/>
              </a:rPr>
              <a:t>: (2008-2009) </a:t>
            </a:r>
          </a:p>
          <a:p>
            <a:pPr>
              <a:defRPr/>
            </a:pPr>
            <a:r>
              <a:rPr lang="es-BO" sz="4400" dirty="0" err="1" smtClean="0">
                <a:latin typeface="+mn-lt"/>
              </a:rPr>
              <a:t>Coromata</a:t>
            </a:r>
            <a:r>
              <a:rPr lang="es-BO" sz="4400" dirty="0" smtClean="0">
                <a:latin typeface="+mn-lt"/>
              </a:rPr>
              <a:t>: 102 </a:t>
            </a:r>
            <a:r>
              <a:rPr lang="es-BO" sz="4400" dirty="0" err="1" smtClean="0">
                <a:latin typeface="+mn-lt"/>
              </a:rPr>
              <a:t>to</a:t>
            </a:r>
            <a:r>
              <a:rPr lang="es-BO" sz="4400" dirty="0" smtClean="0">
                <a:latin typeface="+mn-lt"/>
              </a:rPr>
              <a:t> </a:t>
            </a:r>
            <a:r>
              <a:rPr lang="es-BO" sz="4400" b="1" dirty="0" smtClean="0">
                <a:solidFill>
                  <a:srgbClr val="FF0000"/>
                </a:solidFill>
                <a:latin typeface="+mn-lt"/>
              </a:rPr>
              <a:t>161</a:t>
            </a:r>
            <a:r>
              <a:rPr lang="es-BO" sz="4400" dirty="0" smtClean="0">
                <a:latin typeface="+mn-lt"/>
              </a:rPr>
              <a:t> </a:t>
            </a:r>
            <a:r>
              <a:rPr lang="es-BO" sz="4400" dirty="0" err="1" smtClean="0">
                <a:latin typeface="+mn-lt"/>
              </a:rPr>
              <a:t>vars</a:t>
            </a:r>
            <a:r>
              <a:rPr lang="es-BO" sz="4400" dirty="0" smtClean="0">
                <a:latin typeface="+mn-lt"/>
              </a:rPr>
              <a:t>.</a:t>
            </a:r>
          </a:p>
          <a:p>
            <a:pPr>
              <a:defRPr/>
            </a:pPr>
            <a:r>
              <a:rPr lang="es-BO" sz="4400" dirty="0" smtClean="0">
                <a:latin typeface="+mn-lt"/>
              </a:rPr>
              <a:t>S</a:t>
            </a:r>
            <a:r>
              <a:rPr lang="es-BO" sz="4400" dirty="0">
                <a:latin typeface="+mn-lt"/>
              </a:rPr>
              <a:t>. </a:t>
            </a:r>
            <a:r>
              <a:rPr lang="es-BO" sz="4400" dirty="0" err="1" smtClean="0">
                <a:latin typeface="+mn-lt"/>
              </a:rPr>
              <a:t>Okola</a:t>
            </a:r>
            <a:r>
              <a:rPr lang="es-BO" sz="4400" dirty="0" smtClean="0">
                <a:latin typeface="+mn-lt"/>
              </a:rPr>
              <a:t>: 89 </a:t>
            </a:r>
            <a:r>
              <a:rPr lang="es-BO" sz="4400" dirty="0" err="1" smtClean="0">
                <a:latin typeface="+mn-lt"/>
              </a:rPr>
              <a:t>to</a:t>
            </a:r>
            <a:r>
              <a:rPr lang="es-BO" sz="4400" dirty="0" smtClean="0">
                <a:latin typeface="+mn-lt"/>
              </a:rPr>
              <a:t> </a:t>
            </a:r>
            <a:r>
              <a:rPr lang="es-BO" sz="4400" b="1" dirty="0" smtClean="0">
                <a:solidFill>
                  <a:srgbClr val="FF0000"/>
                </a:solidFill>
                <a:latin typeface="+mn-lt"/>
              </a:rPr>
              <a:t>131</a:t>
            </a:r>
            <a:r>
              <a:rPr lang="es-BO" sz="4400" dirty="0" smtClean="0">
                <a:latin typeface="+mn-lt"/>
              </a:rPr>
              <a:t> </a:t>
            </a:r>
            <a:r>
              <a:rPr lang="es-BO" sz="4400" dirty="0" err="1" smtClean="0">
                <a:latin typeface="+mn-lt"/>
              </a:rPr>
              <a:t>vars</a:t>
            </a:r>
            <a:r>
              <a:rPr lang="es-BO" sz="4400" dirty="0" smtClean="0">
                <a:latin typeface="+mn-lt"/>
              </a:rPr>
              <a:t>. </a:t>
            </a:r>
            <a:endParaRPr lang="es-BO" sz="4400" dirty="0">
              <a:latin typeface="+mn-lt"/>
            </a:endParaRPr>
          </a:p>
        </p:txBody>
      </p:sp>
      <p:sp>
        <p:nvSpPr>
          <p:cNvPr id="5" name="Text Box 3"/>
          <p:cNvSpPr txBox="1">
            <a:spLocks noChangeArrowheads="1"/>
          </p:cNvSpPr>
          <p:nvPr/>
        </p:nvSpPr>
        <p:spPr bwMode="auto">
          <a:xfrm>
            <a:off x="571472" y="428604"/>
            <a:ext cx="7273925" cy="584775"/>
          </a:xfrm>
          <a:prstGeom prst="rect">
            <a:avLst/>
          </a:prstGeom>
          <a:noFill/>
          <a:ln w="9525">
            <a:noFill/>
            <a:miter lim="800000"/>
            <a:headEnd/>
            <a:tailEnd/>
          </a:ln>
          <a:effectLst/>
        </p:spPr>
        <p:txBody>
          <a:bodyPr>
            <a:spAutoFit/>
          </a:bodyPr>
          <a:lstStyle/>
          <a:p>
            <a:pPr algn="ctr">
              <a:spcBef>
                <a:spcPct val="50000"/>
              </a:spcBef>
              <a:defRPr/>
            </a:pPr>
            <a:r>
              <a:rPr lang="es-BO" sz="3200" b="1" dirty="0" err="1" smtClean="0">
                <a:solidFill>
                  <a:srgbClr val="0000FF"/>
                </a:solidFill>
              </a:rPr>
              <a:t>Conservation</a:t>
            </a:r>
            <a:r>
              <a:rPr lang="es-BO" sz="3200" b="1" dirty="0" smtClean="0">
                <a:solidFill>
                  <a:srgbClr val="0000FF"/>
                </a:solidFill>
              </a:rPr>
              <a:t> </a:t>
            </a:r>
            <a:r>
              <a:rPr lang="es-BO" sz="3200" b="1" dirty="0" err="1" smtClean="0">
                <a:solidFill>
                  <a:srgbClr val="0000FF"/>
                </a:solidFill>
              </a:rPr>
              <a:t>impact</a:t>
            </a:r>
            <a:endParaRPr lang="es-BO" sz="3200" b="1" dirty="0">
              <a:solidFill>
                <a:srgbClr val="0000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xit" presetSubtype="2" fill="hold" grpId="0" nodeType="withEffect">
                                  <p:stCondLst>
                                    <p:cond delay="0"/>
                                  </p:stCondLst>
                                  <p:childTnLst>
                                    <p:anim calcmode="lin" valueType="num">
                                      <p:cBhvr additive="base">
                                        <p:cTn id="10" dur="500"/>
                                        <p:tgtEl>
                                          <p:spTgt spid="3"/>
                                        </p:tgtEl>
                                        <p:attrNameLst>
                                          <p:attrName>ppt_x</p:attrName>
                                        </p:attrNameLst>
                                      </p:cBhvr>
                                      <p:tavLst>
                                        <p:tav tm="0">
                                          <p:val>
                                            <p:strVal val="ppt_x"/>
                                          </p:val>
                                        </p:tav>
                                        <p:tav tm="100000">
                                          <p:val>
                                            <p:strVal val="1+ppt_w/2"/>
                                          </p:val>
                                        </p:tav>
                                      </p:tavLst>
                                    </p:anim>
                                    <p:anim calcmode="lin" valueType="num">
                                      <p:cBhvr additive="base">
                                        <p:cTn id="11" dur="500"/>
                                        <p:tgtEl>
                                          <p:spTgt spid="3"/>
                                        </p:tgtEl>
                                        <p:attrNameLst>
                                          <p:attrName>ppt_y</p:attrName>
                                        </p:attrNameLst>
                                      </p:cBhvr>
                                      <p:tavLst>
                                        <p:tav tm="0">
                                          <p:val>
                                            <p:strVal val="ppt_y"/>
                                          </p:val>
                                        </p:tav>
                                        <p:tav tm="100000">
                                          <p:val>
                                            <p:strVal val="ppt_y"/>
                                          </p:val>
                                        </p:tav>
                                      </p:tavLst>
                                    </p:anim>
                                    <p:set>
                                      <p:cBhvr>
                                        <p:cTn id="1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14480" y="1643050"/>
            <a:ext cx="5257800" cy="4743464"/>
          </a:xfrm>
          <a:prstGeom prst="rect">
            <a:avLst/>
          </a:prstGeom>
          <a:noFill/>
          <a:ln w="9525">
            <a:noFill/>
            <a:miter lim="800000"/>
            <a:headEnd/>
            <a:tailEnd/>
          </a:ln>
          <a:effectLst/>
        </p:spPr>
      </p:pic>
      <p:sp>
        <p:nvSpPr>
          <p:cNvPr id="5" name="Text Box 3"/>
          <p:cNvSpPr txBox="1">
            <a:spLocks noChangeArrowheads="1"/>
          </p:cNvSpPr>
          <p:nvPr/>
        </p:nvSpPr>
        <p:spPr bwMode="auto">
          <a:xfrm>
            <a:off x="500034" y="428604"/>
            <a:ext cx="7273925" cy="584775"/>
          </a:xfrm>
          <a:prstGeom prst="rect">
            <a:avLst/>
          </a:prstGeom>
          <a:noFill/>
          <a:ln w="9525">
            <a:noFill/>
            <a:miter lim="800000"/>
            <a:headEnd/>
            <a:tailEnd/>
          </a:ln>
          <a:effectLst/>
        </p:spPr>
        <p:txBody>
          <a:bodyPr>
            <a:spAutoFit/>
          </a:bodyPr>
          <a:lstStyle/>
          <a:p>
            <a:pPr algn="ctr">
              <a:spcBef>
                <a:spcPct val="50000"/>
              </a:spcBef>
              <a:defRPr/>
            </a:pPr>
            <a:r>
              <a:rPr lang="es-BO" sz="3200" b="1" dirty="0" err="1" smtClean="0">
                <a:solidFill>
                  <a:srgbClr val="0000FF"/>
                </a:solidFill>
              </a:rPr>
              <a:t>Agritourism</a:t>
            </a:r>
            <a:r>
              <a:rPr lang="es-BO" sz="3200" b="1" dirty="0" smtClean="0">
                <a:solidFill>
                  <a:srgbClr val="0000FF"/>
                </a:solidFill>
              </a:rPr>
              <a:t>: a </a:t>
            </a:r>
            <a:r>
              <a:rPr lang="es-BO" sz="3200" b="1" dirty="0" err="1" smtClean="0">
                <a:solidFill>
                  <a:srgbClr val="0000FF"/>
                </a:solidFill>
              </a:rPr>
              <a:t>successful</a:t>
            </a:r>
            <a:r>
              <a:rPr lang="es-BO" sz="3200" b="1" dirty="0" smtClean="0">
                <a:solidFill>
                  <a:srgbClr val="0000FF"/>
                </a:solidFill>
              </a:rPr>
              <a:t> </a:t>
            </a:r>
            <a:r>
              <a:rPr lang="es-BO" sz="3200" b="1" dirty="0" err="1" smtClean="0">
                <a:solidFill>
                  <a:srgbClr val="0000FF"/>
                </a:solidFill>
              </a:rPr>
              <a:t>story</a:t>
            </a:r>
            <a:endParaRPr lang="es-BO" sz="3200" b="1"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4"/>
            <a:ext cx="9144000" cy="6204290"/>
          </a:xfrm>
          <a:prstGeom prst="rect">
            <a:avLst/>
          </a:prstGeom>
          <a:noFill/>
          <a:ln w="9525">
            <a:noFill/>
            <a:miter lim="800000"/>
            <a:headEnd/>
            <a:tailEnd/>
          </a:ln>
          <a:effectLst/>
        </p:spPr>
      </p:pic>
      <p:sp>
        <p:nvSpPr>
          <p:cNvPr id="5" name="Text Box 3"/>
          <p:cNvSpPr txBox="1">
            <a:spLocks noChangeArrowheads="1"/>
          </p:cNvSpPr>
          <p:nvPr/>
        </p:nvSpPr>
        <p:spPr bwMode="auto">
          <a:xfrm>
            <a:off x="0" y="6215082"/>
            <a:ext cx="9144000" cy="584775"/>
          </a:xfrm>
          <a:prstGeom prst="rect">
            <a:avLst/>
          </a:prstGeom>
          <a:solidFill>
            <a:srgbClr val="FFFF99"/>
          </a:solidFill>
          <a:ln w="9525">
            <a:noFill/>
            <a:miter lim="800000"/>
            <a:headEnd/>
            <a:tailEnd/>
          </a:ln>
          <a:effectLst/>
        </p:spPr>
        <p:txBody>
          <a:bodyPr wrap="square">
            <a:spAutoFit/>
          </a:bodyPr>
          <a:lstStyle/>
          <a:p>
            <a:pPr algn="ctr">
              <a:spcBef>
                <a:spcPct val="50000"/>
              </a:spcBef>
              <a:defRPr/>
            </a:pPr>
            <a:r>
              <a:rPr lang="es-BO" sz="3200" b="1" dirty="0" err="1" smtClean="0">
                <a:solidFill>
                  <a:srgbClr val="0000FF"/>
                </a:solidFill>
                <a:effectLst>
                  <a:outerShdw blurRad="38100" dist="38100" dir="2700000" algn="tl">
                    <a:srgbClr val="000000">
                      <a:alpha val="43137"/>
                    </a:srgbClr>
                  </a:outerShdw>
                </a:effectLst>
                <a:latin typeface="Calibri" pitchFamily="34" charset="0"/>
              </a:rPr>
              <a:t>Community</a:t>
            </a:r>
            <a:r>
              <a:rPr lang="es-BO" sz="3200" b="1" dirty="0" smtClean="0">
                <a:solidFill>
                  <a:srgbClr val="0000FF"/>
                </a:solidFill>
                <a:effectLst>
                  <a:outerShdw blurRad="38100" dist="38100" dir="2700000" algn="tl">
                    <a:srgbClr val="000000">
                      <a:alpha val="43137"/>
                    </a:srgbClr>
                  </a:outerShdw>
                </a:effectLst>
                <a:latin typeface="Calibri" pitchFamily="34" charset="0"/>
              </a:rPr>
              <a:t> </a:t>
            </a:r>
            <a:r>
              <a:rPr lang="es-BO" sz="3200" b="1" dirty="0" err="1" smtClean="0">
                <a:solidFill>
                  <a:srgbClr val="0000FF"/>
                </a:solidFill>
                <a:effectLst>
                  <a:outerShdw blurRad="38100" dist="38100" dir="2700000" algn="tl">
                    <a:srgbClr val="000000">
                      <a:alpha val="43137"/>
                    </a:srgbClr>
                  </a:outerShdw>
                </a:effectLst>
                <a:latin typeface="Calibri" pitchFamily="34" charset="0"/>
              </a:rPr>
              <a:t>Museum</a:t>
            </a:r>
            <a:endParaRPr lang="es-BO" sz="3200" b="1" dirty="0">
              <a:solidFill>
                <a:srgbClr val="0000FF"/>
              </a:solidFill>
              <a:effectLst>
                <a:outerShdw blurRad="38100" dist="38100" dir="2700000" algn="tl">
                  <a:srgbClr val="000000">
                    <a:alpha val="43137"/>
                  </a:srgbClr>
                </a:outerShdw>
              </a:effectLst>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
          <p:cNvSpPr>
            <a:spLocks noChangeArrowheads="1"/>
          </p:cNvSpPr>
          <p:nvPr/>
        </p:nvSpPr>
        <p:spPr bwMode="auto">
          <a:xfrm>
            <a:off x="467544" y="476672"/>
            <a:ext cx="7200800" cy="584775"/>
          </a:xfrm>
          <a:prstGeom prst="rect">
            <a:avLst/>
          </a:prstGeom>
          <a:noFill/>
          <a:ln w="9525" algn="ctr">
            <a:noFill/>
            <a:miter lim="800000"/>
            <a:headEnd/>
            <a:tailEnd/>
          </a:ln>
          <a:effectLst/>
        </p:spPr>
        <p:txBody>
          <a:bodyPr wrap="square">
            <a:spAutoFit/>
          </a:bodyPr>
          <a:lstStyle/>
          <a:p>
            <a:pPr algn="ctr"/>
            <a:r>
              <a:rPr lang="en-US" sz="3200" b="1" dirty="0" smtClean="0">
                <a:solidFill>
                  <a:srgbClr val="0000FF"/>
                </a:solidFill>
                <a:latin typeface="Arial Black" pitchFamily="34" charset="0"/>
                <a:cs typeface="Arial" pitchFamily="34" charset="0"/>
              </a:rPr>
              <a:t>The many challenges..  </a:t>
            </a:r>
          </a:p>
        </p:txBody>
      </p:sp>
      <p:sp>
        <p:nvSpPr>
          <p:cNvPr id="26" name="Rectangle 25"/>
          <p:cNvSpPr/>
          <p:nvPr/>
        </p:nvSpPr>
        <p:spPr>
          <a:xfrm>
            <a:off x="1403648" y="2636912"/>
            <a:ext cx="6624736" cy="1938992"/>
          </a:xfrm>
          <a:prstGeom prst="rect">
            <a:avLst/>
          </a:prstGeom>
          <a:solidFill>
            <a:srgbClr val="FFFF00"/>
          </a:solidFill>
        </p:spPr>
        <p:txBody>
          <a:bodyPr wrap="square">
            <a:spAutoFit/>
          </a:bodyPr>
          <a:lstStyle/>
          <a:p>
            <a:pPr marL="457200" lvl="0" indent="-457200">
              <a:buAutoNum type="arabicPeriod"/>
            </a:pPr>
            <a:r>
              <a:rPr lang="en-US" sz="2400" b="1" dirty="0" smtClean="0">
                <a:solidFill>
                  <a:srgbClr val="0000FF"/>
                </a:solidFill>
                <a:effectLst>
                  <a:outerShdw blurRad="38100" dist="38100" dir="2700000" algn="tl">
                    <a:srgbClr val="FFFFFF"/>
                  </a:outerShdw>
                </a:effectLst>
              </a:rPr>
              <a:t>Bridging agendas of different players</a:t>
            </a:r>
          </a:p>
          <a:p>
            <a:pPr marL="457200" lvl="0" indent="-457200">
              <a:buAutoNum type="arabicPeriod"/>
            </a:pPr>
            <a:r>
              <a:rPr lang="en-US" sz="2400" b="1" dirty="0" smtClean="0">
                <a:solidFill>
                  <a:srgbClr val="FF0000"/>
                </a:solidFill>
                <a:effectLst>
                  <a:outerShdw blurRad="38100" dist="38100" dir="2700000" algn="tl">
                    <a:srgbClr val="FFFFFF"/>
                  </a:outerShdw>
                </a:effectLst>
              </a:rPr>
              <a:t>Working with limited resources / staff</a:t>
            </a:r>
          </a:p>
          <a:p>
            <a:pPr marL="457200" indent="-457200">
              <a:buFontTx/>
              <a:buAutoNum type="arabicPeriod"/>
            </a:pPr>
            <a:r>
              <a:rPr lang="en-US" sz="2400" b="1" dirty="0" smtClean="0">
                <a:solidFill>
                  <a:srgbClr val="0000FF"/>
                </a:solidFill>
                <a:effectLst>
                  <a:outerShdw blurRad="38100" dist="38100" dir="2700000" algn="tl">
                    <a:srgbClr val="FFFFFF"/>
                  </a:outerShdw>
                </a:effectLst>
              </a:rPr>
              <a:t>Working with limited data and capacities </a:t>
            </a:r>
          </a:p>
          <a:p>
            <a:pPr marL="457200" lvl="0" indent="-457200">
              <a:buAutoNum type="arabicPeriod"/>
            </a:pPr>
            <a:r>
              <a:rPr lang="en-US" sz="2400" b="1" dirty="0" smtClean="0">
                <a:solidFill>
                  <a:srgbClr val="FF0000"/>
                </a:solidFill>
                <a:effectLst>
                  <a:outerShdw blurRad="38100" dist="38100" dir="2700000" algn="tl">
                    <a:srgbClr val="FFFFFF"/>
                  </a:outerShdw>
                </a:effectLst>
              </a:rPr>
              <a:t>Investing on exit strategy- policy issues</a:t>
            </a:r>
            <a:r>
              <a:rPr lang="en-US" sz="2400" b="1" dirty="0" smtClean="0">
                <a:solidFill>
                  <a:srgbClr val="0000FF"/>
                </a:solidFill>
                <a:effectLst>
                  <a:outerShdw blurRad="38100" dist="38100" dir="2700000" algn="tl">
                    <a:srgbClr val="FFFFFF"/>
                  </a:outerShdw>
                </a:effectLst>
              </a:rPr>
              <a:t>  </a:t>
            </a:r>
          </a:p>
          <a:p>
            <a:pPr marL="457200" indent="-457200">
              <a:buFontTx/>
              <a:buAutoNum type="arabicPeriod"/>
            </a:pPr>
            <a:r>
              <a:rPr lang="en-US" sz="2400" b="1" dirty="0" smtClean="0">
                <a:solidFill>
                  <a:srgbClr val="0000FF"/>
                </a:solidFill>
                <a:effectLst>
                  <a:outerShdw blurRad="38100" dist="38100" dir="2700000" algn="tl">
                    <a:srgbClr val="FFFFFF"/>
                  </a:outerShdw>
                </a:effectLst>
              </a:rPr>
              <a:t>Realizing both Res. and Dev. objectives</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 calcmode="lin" valueType="num">
                                      <p:cBhvr additive="base">
                                        <p:cTn id="7"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
                                            <p:txEl>
                                              <p:pRg st="1" end="1"/>
                                            </p:txEl>
                                          </p:spTgt>
                                        </p:tgtEl>
                                        <p:attrNameLst>
                                          <p:attrName>style.visibility</p:attrName>
                                        </p:attrNameLst>
                                      </p:cBhvr>
                                      <p:to>
                                        <p:strVal val="visible"/>
                                      </p:to>
                                    </p:set>
                                    <p:anim calcmode="lin" valueType="num">
                                      <p:cBhvr additive="base">
                                        <p:cTn id="13" dur="500" fill="hold"/>
                                        <p:tgtEl>
                                          <p:spTgt spid="2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6">
                                            <p:txEl>
                                              <p:pRg st="2" end="2"/>
                                            </p:txEl>
                                          </p:spTgt>
                                        </p:tgtEl>
                                        <p:attrNameLst>
                                          <p:attrName>style.visibility</p:attrName>
                                        </p:attrNameLst>
                                      </p:cBhvr>
                                      <p:to>
                                        <p:strVal val="visible"/>
                                      </p:to>
                                    </p:set>
                                    <p:anim calcmode="lin" valueType="num">
                                      <p:cBhvr additive="base">
                                        <p:cTn id="19" dur="500" fill="hold"/>
                                        <p:tgtEl>
                                          <p:spTgt spid="2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6">
                                            <p:txEl>
                                              <p:pRg st="3" end="3"/>
                                            </p:txEl>
                                          </p:spTgt>
                                        </p:tgtEl>
                                        <p:attrNameLst>
                                          <p:attrName>style.visibility</p:attrName>
                                        </p:attrNameLst>
                                      </p:cBhvr>
                                      <p:to>
                                        <p:strVal val="visible"/>
                                      </p:to>
                                    </p:set>
                                    <p:anim calcmode="lin" valueType="num">
                                      <p:cBhvr additive="base">
                                        <p:cTn id="25" dur="500" fill="hold"/>
                                        <p:tgtEl>
                                          <p:spTgt spid="2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6">
                                            <p:txEl>
                                              <p:pRg st="4" end="4"/>
                                            </p:txEl>
                                          </p:spTgt>
                                        </p:tgtEl>
                                        <p:attrNameLst>
                                          <p:attrName>style.visibility</p:attrName>
                                        </p:attrNameLst>
                                      </p:cBhvr>
                                      <p:to>
                                        <p:strVal val="visible"/>
                                      </p:to>
                                    </p:set>
                                    <p:anim calcmode="lin" valueType="num">
                                      <p:cBhvr additive="base">
                                        <p:cTn id="31" dur="500" fill="hold"/>
                                        <p:tgtEl>
                                          <p:spTgt spid="2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Text Box 2"/>
          <p:cNvSpPr txBox="1">
            <a:spLocks noChangeArrowheads="1"/>
          </p:cNvSpPr>
          <p:nvPr/>
        </p:nvSpPr>
        <p:spPr bwMode="auto">
          <a:xfrm>
            <a:off x="395536" y="332656"/>
            <a:ext cx="7315200" cy="646331"/>
          </a:xfrm>
          <a:prstGeom prst="rect">
            <a:avLst/>
          </a:prstGeom>
          <a:noFill/>
          <a:ln w="9525">
            <a:noFill/>
            <a:miter lim="800000"/>
            <a:headEnd/>
            <a:tailEnd/>
          </a:ln>
          <a:effectLst/>
        </p:spPr>
        <p:txBody>
          <a:bodyPr>
            <a:spAutoFit/>
          </a:bodyPr>
          <a:lstStyle/>
          <a:p>
            <a:pPr marL="342900" indent="-342900"/>
            <a:r>
              <a:rPr lang="en-US" sz="3600" b="1" dirty="0" smtClean="0">
                <a:solidFill>
                  <a:srgbClr val="0000FF"/>
                </a:solidFill>
                <a:latin typeface="Arial Black" pitchFamily="34" charset="0"/>
                <a:cs typeface="Times New Roman" pitchFamily="18" charset="0"/>
              </a:rPr>
              <a:t>Take home messages</a:t>
            </a:r>
            <a:endParaRPr lang="en-US" sz="3600" b="1" dirty="0" smtClean="0">
              <a:solidFill>
                <a:srgbClr val="777777"/>
              </a:solidFill>
              <a:latin typeface="Helvetica" pitchFamily="34" charset="0"/>
              <a:cs typeface="Times New Roman" pitchFamily="18" charset="0"/>
            </a:endParaRPr>
          </a:p>
        </p:txBody>
      </p:sp>
      <p:sp>
        <p:nvSpPr>
          <p:cNvPr id="342019" name="Text Box 3"/>
          <p:cNvSpPr txBox="1">
            <a:spLocks noChangeArrowheads="1"/>
          </p:cNvSpPr>
          <p:nvPr/>
        </p:nvSpPr>
        <p:spPr bwMode="auto">
          <a:xfrm>
            <a:off x="4114800" y="1828800"/>
            <a:ext cx="1752600" cy="366713"/>
          </a:xfrm>
          <a:prstGeom prst="rect">
            <a:avLst/>
          </a:prstGeom>
          <a:noFill/>
          <a:ln w="9525">
            <a:noFill/>
            <a:miter lim="800000"/>
            <a:headEnd/>
            <a:tailEnd/>
          </a:ln>
          <a:effectLst/>
        </p:spPr>
        <p:txBody>
          <a:bodyPr>
            <a:spAutoFit/>
          </a:bodyPr>
          <a:lstStyle/>
          <a:p>
            <a:pPr>
              <a:spcBef>
                <a:spcPct val="50000"/>
              </a:spcBef>
            </a:pPr>
            <a:endParaRPr lang="en-US" sz="1800"/>
          </a:p>
        </p:txBody>
      </p:sp>
      <p:sp>
        <p:nvSpPr>
          <p:cNvPr id="5" name="Rectangle 4"/>
          <p:cNvSpPr/>
          <p:nvPr/>
        </p:nvSpPr>
        <p:spPr>
          <a:xfrm>
            <a:off x="860074" y="1700808"/>
            <a:ext cx="7384334" cy="4708981"/>
          </a:xfrm>
          <a:prstGeom prst="rect">
            <a:avLst/>
          </a:prstGeom>
        </p:spPr>
        <p:txBody>
          <a:bodyPr wrap="square">
            <a:spAutoFit/>
          </a:bodyPr>
          <a:lstStyle/>
          <a:p>
            <a:pPr marL="457200" indent="-457200">
              <a:buFont typeface="+mj-lt"/>
              <a:buAutoNum type="arabicPeriod"/>
            </a:pPr>
            <a:r>
              <a:rPr lang="en-US" sz="2000" b="1" dirty="0" smtClean="0">
                <a:solidFill>
                  <a:srgbClr val="0000FF"/>
                </a:solidFill>
              </a:rPr>
              <a:t>Yes! NUS can be instruments of development and bring about sustainable benefits! But holistic approach is essential! </a:t>
            </a:r>
          </a:p>
          <a:p>
            <a:pPr marL="457200" indent="-457200">
              <a:buFont typeface="+mj-lt"/>
              <a:buAutoNum type="arabicPeriod"/>
            </a:pPr>
            <a:r>
              <a:rPr lang="en-US" sz="2000" b="1" dirty="0" smtClean="0">
                <a:solidFill>
                  <a:srgbClr val="FF0000"/>
                </a:solidFill>
              </a:rPr>
              <a:t>Involvement with private sector, associations (SHG) Platforms (</a:t>
            </a:r>
            <a:r>
              <a:rPr lang="en-US" sz="2000" b="1" dirty="0" err="1" smtClean="0">
                <a:solidFill>
                  <a:srgbClr val="FF0000"/>
                </a:solidFill>
              </a:rPr>
              <a:t>Bol</a:t>
            </a:r>
            <a:r>
              <a:rPr lang="en-US" sz="2000" b="1" dirty="0" smtClean="0">
                <a:solidFill>
                  <a:srgbClr val="FF0000"/>
                </a:solidFill>
              </a:rPr>
              <a:t>/Peru) strategic in exit strategies; </a:t>
            </a:r>
          </a:p>
          <a:p>
            <a:pPr marL="457200" lvl="0" indent="-457200">
              <a:buFont typeface="+mj-lt"/>
              <a:buAutoNum type="arabicPeriod"/>
            </a:pPr>
            <a:r>
              <a:rPr lang="en-US" sz="2000" b="1" dirty="0" smtClean="0">
                <a:solidFill>
                  <a:srgbClr val="0000FF"/>
                </a:solidFill>
              </a:rPr>
              <a:t>Need to create synergies beyond the traditional ‘PGR’ world and link-up with other research groups;</a:t>
            </a:r>
          </a:p>
          <a:p>
            <a:pPr marL="457200" indent="-457200">
              <a:buFont typeface="+mj-lt"/>
              <a:buAutoNum type="arabicPeriod"/>
            </a:pPr>
            <a:r>
              <a:rPr lang="en-US" sz="2000" b="1" dirty="0" smtClean="0">
                <a:solidFill>
                  <a:srgbClr val="FF0000"/>
                </a:solidFill>
              </a:rPr>
              <a:t>Approaches, methods, tools can be exported to other crops and countries but capacities to tackle such a holistic approach is needed (see other presentation);</a:t>
            </a:r>
          </a:p>
          <a:p>
            <a:pPr marL="457200" indent="-457200">
              <a:buFont typeface="+mj-lt"/>
              <a:buAutoNum type="arabicPeriod"/>
            </a:pPr>
            <a:r>
              <a:rPr lang="en-US" sz="2000" b="1" dirty="0" smtClean="0">
                <a:solidFill>
                  <a:srgbClr val="0000FF"/>
                </a:solidFill>
              </a:rPr>
              <a:t>Sustainable conservation resulting out of effective use enhancement strategies! </a:t>
            </a:r>
          </a:p>
          <a:p>
            <a:pPr marL="457200" indent="-457200">
              <a:buFont typeface="+mj-lt"/>
              <a:buAutoNum type="arabicPeriod"/>
            </a:pPr>
            <a:r>
              <a:rPr lang="en-US" sz="2000" b="1" dirty="0" smtClean="0">
                <a:solidFill>
                  <a:srgbClr val="FF0000"/>
                </a:solidFill>
              </a:rPr>
              <a:t>Ex situ and in situ/on farm to complement each other!</a:t>
            </a:r>
          </a:p>
          <a:p>
            <a:pPr marL="457200" indent="-457200">
              <a:buFont typeface="+mj-lt"/>
              <a:buAutoNum type="arabicPeriod"/>
            </a:pPr>
            <a:r>
              <a:rPr lang="en-US" sz="2000" b="1" dirty="0" smtClean="0">
                <a:solidFill>
                  <a:srgbClr val="0000FF"/>
                </a:solidFill>
              </a:rPr>
              <a:t>Essential role of policy makers in mainstreaming.   </a:t>
            </a:r>
          </a:p>
          <a:p>
            <a:pPr marL="457200" indent="-457200"/>
            <a:r>
              <a:rPr lang="en-US" sz="2000" b="1" dirty="0" smtClean="0">
                <a:solidFill>
                  <a:srgbClr val="FF0000"/>
                </a:solidFill>
              </a:rPr>
              <a:t>   </a:t>
            </a:r>
            <a:r>
              <a:rPr lang="en-US" sz="2000" b="1" dirty="0" smtClean="0">
                <a:solidFill>
                  <a:srgbClr val="0000FF"/>
                </a:solidFill>
              </a:rPr>
              <a:t>     </a:t>
            </a:r>
            <a:endParaRPr lang="en-US" sz="2000" dirty="0">
              <a:solidFill>
                <a:srgbClr val="0000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1676400"/>
          </a:xfrm>
          <a:prstGeom prst="rect">
            <a:avLst/>
          </a:prstGeom>
          <a:solidFill>
            <a:srgbClr val="2F13D7"/>
          </a:solidFill>
          <a:ln>
            <a:solidFill>
              <a:srgbClr val="2F13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3333CC"/>
                </a:solidFill>
              </a:ln>
              <a:solidFill>
                <a:srgbClr val="2F13D7"/>
              </a:solidFill>
            </a:endParaRPr>
          </a:p>
        </p:txBody>
      </p:sp>
      <p:cxnSp>
        <p:nvCxnSpPr>
          <p:cNvPr id="12" name="Straight Connector 11"/>
          <p:cNvCxnSpPr/>
          <p:nvPr/>
        </p:nvCxnSpPr>
        <p:spPr>
          <a:xfrm>
            <a:off x="0" y="1676400"/>
            <a:ext cx="9144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28600" y="247471"/>
            <a:ext cx="8839200" cy="1200329"/>
          </a:xfrm>
          <a:prstGeom prst="rect">
            <a:avLst/>
          </a:prstGeom>
        </p:spPr>
        <p:txBody>
          <a:bodyPr wrap="square">
            <a:spAutoFit/>
          </a:bodyPr>
          <a:lstStyle/>
          <a:p>
            <a:pPr algn="ctr"/>
            <a:r>
              <a:rPr lang="en-US" sz="3600" b="1" dirty="0" smtClean="0">
                <a:solidFill>
                  <a:schemeClr val="bg1"/>
                </a:solidFill>
                <a:latin typeface="Arial Black" pitchFamily="34" charset="0"/>
                <a:cs typeface="Times New Roman" pitchFamily="18" charset="0"/>
              </a:rPr>
              <a:t>The newly approved </a:t>
            </a:r>
          </a:p>
          <a:p>
            <a:pPr algn="ctr"/>
            <a:r>
              <a:rPr lang="en-US" sz="3600" b="1" dirty="0" smtClean="0">
                <a:solidFill>
                  <a:schemeClr val="bg1"/>
                </a:solidFill>
                <a:latin typeface="Arial Black" pitchFamily="34" charset="0"/>
                <a:cs typeface="Times New Roman" pitchFamily="18" charset="0"/>
              </a:rPr>
              <a:t>IFAD-Project</a:t>
            </a:r>
          </a:p>
        </p:txBody>
      </p:sp>
      <p:sp>
        <p:nvSpPr>
          <p:cNvPr id="1025" name="Rectangle 1"/>
          <p:cNvSpPr>
            <a:spLocks noChangeArrowheads="1"/>
          </p:cNvSpPr>
          <p:nvPr/>
        </p:nvSpPr>
        <p:spPr bwMode="auto">
          <a:xfrm>
            <a:off x="304800" y="1981200"/>
            <a:ext cx="86106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000" b="1" dirty="0" smtClean="0">
                <a:solidFill>
                  <a:srgbClr val="2F13D7"/>
                </a:solidFill>
              </a:rPr>
              <a:t>Title: </a:t>
            </a:r>
            <a:r>
              <a:rPr lang="en-US" sz="2000" i="1" dirty="0" smtClean="0">
                <a:solidFill>
                  <a:srgbClr val="2F13D7"/>
                </a:solidFill>
              </a:rPr>
              <a:t>“Reinforcing the resilience of poor rural communities in the face of food insecurity, poverty and climate change through on-farm conservation of local </a:t>
            </a:r>
            <a:r>
              <a:rPr lang="en-US" sz="2000" i="1" dirty="0" err="1" smtClean="0">
                <a:solidFill>
                  <a:srgbClr val="2F13D7"/>
                </a:solidFill>
              </a:rPr>
              <a:t>agrobiodiversity</a:t>
            </a:r>
            <a:r>
              <a:rPr lang="en-US" sz="2000" i="1" dirty="0" smtClean="0">
                <a:solidFill>
                  <a:srgbClr val="2F13D7"/>
                </a:solidFill>
              </a:rPr>
              <a:t>.” </a:t>
            </a:r>
            <a:r>
              <a:rPr lang="en-US" sz="2000" b="1" dirty="0" smtClean="0">
                <a:solidFill>
                  <a:srgbClr val="2F13D7"/>
                </a:solidFill>
              </a:rPr>
              <a:t>(Grant 1241)</a:t>
            </a:r>
          </a:p>
          <a:p>
            <a:pPr marL="0" marR="0" lvl="0" indent="0" algn="l" defTabSz="914400" rtl="0" eaLnBrk="1" fontAlgn="base" latinLnBrk="0" hangingPunct="1">
              <a:lnSpc>
                <a:spcPct val="100000"/>
              </a:lnSpc>
              <a:spcBef>
                <a:spcPct val="0"/>
              </a:spcBef>
              <a:spcAft>
                <a:spcPct val="0"/>
              </a:spcAft>
              <a:buClrTx/>
              <a:buSzTx/>
              <a:buFontTx/>
              <a:buNone/>
              <a:tabLst/>
            </a:pPr>
            <a:endParaRPr lang="en-US" sz="2000" b="1" dirty="0" smtClean="0">
              <a:solidFill>
                <a:srgbClr val="2F13D7"/>
              </a:solidFill>
            </a:endParaRPr>
          </a:p>
          <a:p>
            <a:r>
              <a:rPr lang="en-US" sz="2000" b="1" dirty="0" smtClean="0">
                <a:solidFill>
                  <a:srgbClr val="2F13D7"/>
                </a:solidFill>
              </a:rPr>
              <a:t>Countries and coordination: </a:t>
            </a:r>
          </a:p>
          <a:p>
            <a:r>
              <a:rPr lang="en-US" sz="2000" b="1" dirty="0" smtClean="0">
                <a:solidFill>
                  <a:srgbClr val="2F13D7"/>
                </a:solidFill>
              </a:rPr>
              <a:t>Global: </a:t>
            </a:r>
            <a:r>
              <a:rPr lang="en-US" sz="2000" dirty="0" err="1" smtClean="0">
                <a:solidFill>
                  <a:srgbClr val="2F13D7"/>
                </a:solidFill>
              </a:rPr>
              <a:t>Bioversity</a:t>
            </a:r>
            <a:r>
              <a:rPr lang="en-US" sz="2000" dirty="0" smtClean="0">
                <a:solidFill>
                  <a:srgbClr val="2F13D7"/>
                </a:solidFill>
              </a:rPr>
              <a:t> International (Italy)</a:t>
            </a:r>
          </a:p>
          <a:p>
            <a:r>
              <a:rPr lang="en-US" sz="2000" b="1" dirty="0" smtClean="0">
                <a:solidFill>
                  <a:srgbClr val="2F13D7"/>
                </a:solidFill>
              </a:rPr>
              <a:t>National</a:t>
            </a:r>
            <a:r>
              <a:rPr lang="en-US" sz="2000" dirty="0" smtClean="0">
                <a:solidFill>
                  <a:srgbClr val="2F13D7"/>
                </a:solidFill>
              </a:rPr>
              <a:t>: M.S. </a:t>
            </a:r>
            <a:r>
              <a:rPr lang="en-US" sz="2000" dirty="0" err="1" smtClean="0">
                <a:solidFill>
                  <a:srgbClr val="2F13D7"/>
                </a:solidFill>
              </a:rPr>
              <a:t>Swaminathan</a:t>
            </a:r>
            <a:r>
              <a:rPr lang="en-US" sz="2000" dirty="0" smtClean="0">
                <a:solidFill>
                  <a:srgbClr val="2F13D7"/>
                </a:solidFill>
              </a:rPr>
              <a:t> Research Foundation – MSSRF (India); Local Initiative for Biodiversity, Research and Development -LIBIRD (Nepal); </a:t>
            </a:r>
            <a:r>
              <a:rPr lang="it-IT" sz="2000" dirty="0" err="1" smtClean="0">
                <a:solidFill>
                  <a:srgbClr val="2F13D7"/>
                </a:solidFill>
              </a:rPr>
              <a:t>Fundación</a:t>
            </a:r>
            <a:r>
              <a:rPr lang="it-IT" sz="2000" dirty="0" smtClean="0">
                <a:solidFill>
                  <a:srgbClr val="2F13D7"/>
                </a:solidFill>
              </a:rPr>
              <a:t> </a:t>
            </a:r>
            <a:r>
              <a:rPr lang="it-IT" sz="2000" dirty="0" err="1" smtClean="0">
                <a:solidFill>
                  <a:srgbClr val="2F13D7"/>
                </a:solidFill>
              </a:rPr>
              <a:t>Promoción</a:t>
            </a:r>
            <a:r>
              <a:rPr lang="it-IT" sz="2000" dirty="0" smtClean="0">
                <a:solidFill>
                  <a:srgbClr val="2F13D7"/>
                </a:solidFill>
              </a:rPr>
              <a:t> e </a:t>
            </a:r>
            <a:r>
              <a:rPr lang="it-IT" sz="2000" dirty="0" err="1" smtClean="0">
                <a:solidFill>
                  <a:srgbClr val="2F13D7"/>
                </a:solidFill>
              </a:rPr>
              <a:t>Investigación</a:t>
            </a:r>
            <a:r>
              <a:rPr lang="it-IT" sz="2000" dirty="0" smtClean="0">
                <a:solidFill>
                  <a:srgbClr val="2F13D7"/>
                </a:solidFill>
              </a:rPr>
              <a:t> de </a:t>
            </a:r>
            <a:r>
              <a:rPr lang="it-IT" sz="2000" dirty="0" err="1" smtClean="0">
                <a:solidFill>
                  <a:srgbClr val="2F13D7"/>
                </a:solidFill>
              </a:rPr>
              <a:t>Productos</a:t>
            </a:r>
            <a:r>
              <a:rPr lang="it-IT" sz="2000" dirty="0" smtClean="0">
                <a:solidFill>
                  <a:srgbClr val="2F13D7"/>
                </a:solidFill>
              </a:rPr>
              <a:t> </a:t>
            </a:r>
            <a:r>
              <a:rPr lang="it-IT" sz="2000" dirty="0" err="1" smtClean="0">
                <a:solidFill>
                  <a:srgbClr val="2F13D7"/>
                </a:solidFill>
              </a:rPr>
              <a:t>Andinos</a:t>
            </a:r>
            <a:r>
              <a:rPr lang="it-IT" sz="2000" dirty="0" smtClean="0">
                <a:solidFill>
                  <a:srgbClr val="2F13D7"/>
                </a:solidFill>
              </a:rPr>
              <a:t> -PROINPA (Bolivia) and </a:t>
            </a:r>
            <a:r>
              <a:rPr lang="it-IT" sz="2000" dirty="0" err="1" smtClean="0">
                <a:solidFill>
                  <a:srgbClr val="2F13D7"/>
                </a:solidFill>
              </a:rPr>
              <a:t>Oxfam-Novib</a:t>
            </a:r>
            <a:r>
              <a:rPr lang="it-IT" sz="2000" dirty="0" smtClean="0">
                <a:solidFill>
                  <a:srgbClr val="2F13D7"/>
                </a:solidFill>
              </a:rPr>
              <a:t> (1 </a:t>
            </a:r>
            <a:r>
              <a:rPr lang="it-IT" sz="2000" dirty="0" err="1" smtClean="0">
                <a:solidFill>
                  <a:srgbClr val="2F13D7"/>
                </a:solidFill>
              </a:rPr>
              <a:t>yr</a:t>
            </a:r>
            <a:r>
              <a:rPr lang="it-IT" sz="2000" dirty="0" smtClean="0">
                <a:solidFill>
                  <a:srgbClr val="2F13D7"/>
                </a:solidFill>
              </a:rPr>
              <a:t>). </a:t>
            </a:r>
          </a:p>
          <a:p>
            <a:endParaRPr lang="it-IT" sz="2000" dirty="0" smtClean="0">
              <a:solidFill>
                <a:srgbClr val="2F13D7"/>
              </a:solidFill>
            </a:endParaRPr>
          </a:p>
          <a:p>
            <a:r>
              <a:rPr lang="it-IT" sz="2000" b="1" dirty="0" smtClean="0">
                <a:solidFill>
                  <a:srgbClr val="2F13D7"/>
                </a:solidFill>
              </a:rPr>
              <a:t>Budget</a:t>
            </a:r>
            <a:r>
              <a:rPr lang="it-IT" sz="2000" dirty="0" smtClean="0">
                <a:solidFill>
                  <a:srgbClr val="2F13D7"/>
                </a:solidFill>
              </a:rPr>
              <a:t>: 1.5 M USD (IFAD, EU-CGIAR and CCAFS)</a:t>
            </a:r>
          </a:p>
          <a:p>
            <a:r>
              <a:rPr lang="it-IT" sz="2000" b="1" dirty="0" smtClean="0">
                <a:solidFill>
                  <a:srgbClr val="2F13D7"/>
                </a:solidFill>
              </a:rPr>
              <a:t>India</a:t>
            </a:r>
            <a:r>
              <a:rPr lang="it-IT" sz="2000" dirty="0" smtClean="0">
                <a:solidFill>
                  <a:srgbClr val="2F13D7"/>
                </a:solidFill>
              </a:rPr>
              <a:t>: 260K USD</a:t>
            </a:r>
          </a:p>
          <a:p>
            <a:r>
              <a:rPr lang="en-US" sz="2000" b="1" dirty="0" smtClean="0">
                <a:solidFill>
                  <a:srgbClr val="2F13D7"/>
                </a:solidFill>
              </a:rPr>
              <a:t>Duration: </a:t>
            </a:r>
            <a:r>
              <a:rPr lang="en-US" sz="2000" dirty="0" smtClean="0">
                <a:solidFill>
                  <a:srgbClr val="2F13D7"/>
                </a:solidFill>
              </a:rPr>
              <a:t>3 years (2011-2014)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676400"/>
          </a:xfrm>
          <a:prstGeom prst="rect">
            <a:avLst/>
          </a:prstGeom>
          <a:solidFill>
            <a:srgbClr val="2F13D7"/>
          </a:solidFill>
          <a:ln>
            <a:solidFill>
              <a:srgbClr val="2F13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3333CC"/>
                </a:solidFill>
              </a:ln>
              <a:solidFill>
                <a:srgbClr val="2F13D7"/>
              </a:solidFill>
            </a:endParaRPr>
          </a:p>
        </p:txBody>
      </p:sp>
      <p:cxnSp>
        <p:nvCxnSpPr>
          <p:cNvPr id="5" name="Straight Connector 4"/>
          <p:cNvCxnSpPr/>
          <p:nvPr/>
        </p:nvCxnSpPr>
        <p:spPr>
          <a:xfrm>
            <a:off x="0" y="1676400"/>
            <a:ext cx="9144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981200" y="533400"/>
            <a:ext cx="5257800" cy="646331"/>
          </a:xfrm>
          <a:prstGeom prst="rect">
            <a:avLst/>
          </a:prstGeom>
        </p:spPr>
        <p:txBody>
          <a:bodyPr wrap="square">
            <a:spAutoFit/>
          </a:bodyPr>
          <a:lstStyle/>
          <a:p>
            <a:pPr algn="ctr"/>
            <a:r>
              <a:rPr lang="en-US" sz="3600" b="1" dirty="0" smtClean="0">
                <a:solidFill>
                  <a:schemeClr val="bg1"/>
                </a:solidFill>
                <a:latin typeface="Arial Black" pitchFamily="34" charset="0"/>
                <a:cs typeface="Times New Roman" pitchFamily="18" charset="0"/>
              </a:rPr>
              <a:t>Issues of Concerns</a:t>
            </a:r>
            <a:endParaRPr lang="en-US" sz="3600" b="1" dirty="0">
              <a:solidFill>
                <a:schemeClr val="bg1"/>
              </a:solidFill>
              <a:latin typeface="Arial Black" pitchFamily="34" charset="0"/>
              <a:cs typeface="Times New Roman" pitchFamily="18" charset="0"/>
            </a:endParaRPr>
          </a:p>
        </p:txBody>
      </p:sp>
      <p:sp>
        <p:nvSpPr>
          <p:cNvPr id="7" name="TextBox 6"/>
          <p:cNvSpPr txBox="1"/>
          <p:nvPr/>
        </p:nvSpPr>
        <p:spPr>
          <a:xfrm>
            <a:off x="381000" y="2296899"/>
            <a:ext cx="8382000" cy="3796397"/>
          </a:xfrm>
          <a:prstGeom prst="rect">
            <a:avLst/>
          </a:prstGeom>
          <a:noFill/>
        </p:spPr>
        <p:txBody>
          <a:bodyPr wrap="square" rtlCol="0">
            <a:normAutofit/>
          </a:bodyPr>
          <a:lstStyle/>
          <a:p>
            <a:pPr marL="457200" indent="-457200">
              <a:buFont typeface="Wingdings" pitchFamily="2" charset="2"/>
              <a:buChar char="Ø"/>
            </a:pPr>
            <a:r>
              <a:rPr lang="en-US" sz="2400" b="1" dirty="0" smtClean="0">
                <a:solidFill>
                  <a:srgbClr val="2F13D7"/>
                </a:solidFill>
              </a:rPr>
              <a:t>Loss of diversity/IK</a:t>
            </a:r>
            <a:r>
              <a:rPr lang="en-US" sz="2400" dirty="0" smtClean="0">
                <a:solidFill>
                  <a:srgbClr val="2F13D7"/>
                </a:solidFill>
              </a:rPr>
              <a:t>: While scaling up of approaches, methods and tools developed insofar are being advocated in other countries and species, more work is needed to address issue of dwindling NUS diversity/IK in production systems in the face of climate change;  </a:t>
            </a:r>
          </a:p>
          <a:p>
            <a:pPr marL="457200" indent="-457200">
              <a:buFont typeface="Wingdings" pitchFamily="2" charset="2"/>
              <a:buChar char="Ø"/>
            </a:pPr>
            <a:endParaRPr lang="en-US" sz="2400" dirty="0" smtClean="0">
              <a:solidFill>
                <a:srgbClr val="2F13D7"/>
              </a:solidFill>
            </a:endParaRPr>
          </a:p>
          <a:p>
            <a:pPr marL="457200" indent="-457200">
              <a:buFont typeface="Wingdings" pitchFamily="2" charset="2"/>
              <a:buChar char="Ø"/>
            </a:pPr>
            <a:r>
              <a:rPr lang="en-US" sz="2400" b="1" dirty="0" smtClean="0">
                <a:solidFill>
                  <a:srgbClr val="2F13D7"/>
                </a:solidFill>
              </a:rPr>
              <a:t>Adaptation/on farm work </a:t>
            </a:r>
            <a:r>
              <a:rPr lang="en-US" sz="2400" dirty="0" smtClean="0">
                <a:solidFill>
                  <a:srgbClr val="2F13D7"/>
                </a:solidFill>
              </a:rPr>
              <a:t>and research on their distribution and use, trends affecting their use, custodian farmers and where-when–how ABD-rich practices facilitate adaptation to climate change.        </a:t>
            </a:r>
            <a:endParaRPr lang="en-US" sz="2400" dirty="0">
              <a:solidFill>
                <a:srgbClr val="2F13D7"/>
              </a:solidFill>
            </a:endParaRPr>
          </a:p>
          <a:p>
            <a:pPr marL="342900" indent="-342900">
              <a:buFont typeface="Wingdings" pitchFamily="2" charset="2"/>
              <a:buChar char="Ø"/>
            </a:pPr>
            <a:endParaRPr lang="en-US" sz="2400"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anim calcmode="lin" valueType="num">
                                      <p:cBhvr additive="base">
                                        <p:cTn id="11" dur="500" fill="hold"/>
                                        <p:tgtEl>
                                          <p:spTgt spid="7">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3" name="Text Box 3"/>
          <p:cNvSpPr txBox="1">
            <a:spLocks noChangeArrowheads="1"/>
          </p:cNvSpPr>
          <p:nvPr/>
        </p:nvSpPr>
        <p:spPr bwMode="auto">
          <a:xfrm>
            <a:off x="4114800" y="1828800"/>
            <a:ext cx="1752600" cy="366713"/>
          </a:xfrm>
          <a:prstGeom prst="rect">
            <a:avLst/>
          </a:prstGeom>
          <a:noFill/>
          <a:ln w="9525">
            <a:noFill/>
            <a:miter lim="800000"/>
            <a:headEnd/>
            <a:tailEnd/>
          </a:ln>
          <a:effectLst/>
        </p:spPr>
        <p:txBody>
          <a:bodyPr>
            <a:spAutoFit/>
          </a:bodyPr>
          <a:lstStyle/>
          <a:p>
            <a:pPr>
              <a:spcBef>
                <a:spcPct val="50000"/>
              </a:spcBef>
            </a:pPr>
            <a:endParaRPr lang="en-US" sz="1800"/>
          </a:p>
        </p:txBody>
      </p:sp>
      <p:sp>
        <p:nvSpPr>
          <p:cNvPr id="8" name="Rectangle 7"/>
          <p:cNvSpPr/>
          <p:nvPr/>
        </p:nvSpPr>
        <p:spPr>
          <a:xfrm>
            <a:off x="4876800" y="1984950"/>
            <a:ext cx="3962400" cy="4708981"/>
          </a:xfrm>
          <a:prstGeom prst="rect">
            <a:avLst/>
          </a:prstGeom>
          <a:solidFill>
            <a:schemeClr val="bg1"/>
          </a:solidFill>
          <a:ln>
            <a:solidFill>
              <a:schemeClr val="bg1"/>
            </a:solidFill>
          </a:ln>
        </p:spPr>
        <p:txBody>
          <a:bodyPr wrap="square">
            <a:spAutoFit/>
          </a:bodyPr>
          <a:lstStyle/>
          <a:p>
            <a:pPr lvl="0" eaLnBrk="0" hangingPunct="0">
              <a:spcBef>
                <a:spcPct val="50000"/>
              </a:spcBef>
            </a:pPr>
            <a:r>
              <a:rPr lang="en-US" sz="2400" b="1" dirty="0" smtClean="0">
                <a:solidFill>
                  <a:srgbClr val="2F13D7"/>
                </a:solidFill>
              </a:rPr>
              <a:t>Ageing farmers</a:t>
            </a:r>
            <a:r>
              <a:rPr lang="en-US" sz="2400" dirty="0" smtClean="0">
                <a:solidFill>
                  <a:srgbClr val="2F13D7"/>
                </a:solidFill>
              </a:rPr>
              <a:t>:  we need to keep their legacy alive in young  generations along with a wealth of traditional knowledge now being </a:t>
            </a:r>
            <a:r>
              <a:rPr lang="en-US" sz="2400" b="1" dirty="0" smtClean="0">
                <a:solidFill>
                  <a:srgbClr val="FF0000"/>
                </a:solidFill>
              </a:rPr>
              <a:t>FAST ERODED. </a:t>
            </a:r>
          </a:p>
          <a:p>
            <a:pPr lvl="0" eaLnBrk="0" hangingPunct="0">
              <a:spcBef>
                <a:spcPct val="50000"/>
              </a:spcBef>
            </a:pPr>
            <a:r>
              <a:rPr lang="en-US" sz="2400" dirty="0" smtClean="0">
                <a:solidFill>
                  <a:srgbClr val="2F13D7"/>
                </a:solidFill>
              </a:rPr>
              <a:t>Gone with these are also culture, traditions and self-esteem of local communities whose identity is closely associated to local crops/ uses.. </a:t>
            </a:r>
          </a:p>
        </p:txBody>
      </p:sp>
      <p:sp>
        <p:nvSpPr>
          <p:cNvPr id="10" name="Rectangle 9"/>
          <p:cNvSpPr/>
          <p:nvPr/>
        </p:nvSpPr>
        <p:spPr>
          <a:xfrm>
            <a:off x="0" y="0"/>
            <a:ext cx="9144000" cy="1676400"/>
          </a:xfrm>
          <a:prstGeom prst="rect">
            <a:avLst/>
          </a:prstGeom>
          <a:solidFill>
            <a:srgbClr val="2F13D7"/>
          </a:solidFill>
          <a:ln>
            <a:solidFill>
              <a:srgbClr val="2F13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3333CC"/>
                </a:solidFill>
              </a:ln>
              <a:solidFill>
                <a:srgbClr val="2F13D7"/>
              </a:solidFill>
            </a:endParaRPr>
          </a:p>
        </p:txBody>
      </p:sp>
      <p:cxnSp>
        <p:nvCxnSpPr>
          <p:cNvPr id="11" name="Straight Connector 10"/>
          <p:cNvCxnSpPr/>
          <p:nvPr/>
        </p:nvCxnSpPr>
        <p:spPr>
          <a:xfrm>
            <a:off x="0" y="1676400"/>
            <a:ext cx="9144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pic>
        <p:nvPicPr>
          <p:cNvPr id="9" name="Picture 2" descr="uz-vegs_1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1000" y="1981200"/>
            <a:ext cx="4191000" cy="4495800"/>
          </a:xfrm>
          <a:prstGeom prst="rect">
            <a:avLst/>
          </a:prstGeom>
          <a:noFill/>
          <a:ln w="9525">
            <a:noFill/>
            <a:miter lim="800000"/>
            <a:headEnd/>
            <a:tailEnd/>
          </a:ln>
        </p:spPr>
      </p:pic>
      <p:sp>
        <p:nvSpPr>
          <p:cNvPr id="13" name="Rectangle 12"/>
          <p:cNvSpPr/>
          <p:nvPr/>
        </p:nvSpPr>
        <p:spPr>
          <a:xfrm>
            <a:off x="1066800" y="381000"/>
            <a:ext cx="7086600" cy="954107"/>
          </a:xfrm>
          <a:prstGeom prst="rect">
            <a:avLst/>
          </a:prstGeom>
        </p:spPr>
        <p:txBody>
          <a:bodyPr wrap="square">
            <a:spAutoFit/>
          </a:bodyPr>
          <a:lstStyle/>
          <a:p>
            <a:pPr algn="ctr"/>
            <a:r>
              <a:rPr lang="en-US" sz="2800" b="1" dirty="0" smtClean="0">
                <a:solidFill>
                  <a:schemeClr val="bg1"/>
                </a:solidFill>
                <a:latin typeface="Arial Black" pitchFamily="34" charset="0"/>
                <a:cs typeface="Times New Roman" pitchFamily="18" charset="0"/>
              </a:rPr>
              <a:t>How to support Custodians of Biodiversity?</a:t>
            </a:r>
            <a:endParaRPr lang="en-US" sz="2800" b="1" dirty="0">
              <a:solidFill>
                <a:schemeClr val="bg1"/>
              </a:solidFill>
              <a:latin typeface="Arial Black" pitchFamily="34" charset="0"/>
              <a:cs typeface="Times New Roman" pitchFamily="18"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1" name="Rectangle 5"/>
          <p:cNvSpPr>
            <a:spLocks noChangeArrowheads="1"/>
          </p:cNvSpPr>
          <p:nvPr/>
        </p:nvSpPr>
        <p:spPr bwMode="auto">
          <a:xfrm>
            <a:off x="6172200" y="3581400"/>
            <a:ext cx="2514600" cy="2057400"/>
          </a:xfrm>
          <a:prstGeom prst="rect">
            <a:avLst/>
          </a:prstGeom>
          <a:solidFill>
            <a:srgbClr val="FFFFFF"/>
          </a:solidFill>
          <a:ln w="9525">
            <a:noFill/>
            <a:miter lim="800000"/>
            <a:headEnd/>
            <a:tailEnd/>
          </a:ln>
          <a:effectLst/>
        </p:spPr>
        <p:txBody>
          <a:bodyPr wrap="none" anchor="ctr"/>
          <a:lstStyle/>
          <a:p>
            <a:pPr algn="ctr" eaLnBrk="0" hangingPunct="0"/>
            <a:r>
              <a:rPr lang="en-GB" sz="2800" b="1" dirty="0" smtClean="0">
                <a:solidFill>
                  <a:srgbClr val="FF0000"/>
                </a:solidFill>
                <a:cs typeface="Arial" pitchFamily="34" charset="0"/>
              </a:rPr>
              <a:t>USES</a:t>
            </a:r>
            <a:endParaRPr lang="en-GB" sz="2800" b="1" dirty="0">
              <a:solidFill>
                <a:srgbClr val="FF0000"/>
              </a:solidFill>
              <a:cs typeface="Arial" pitchFamily="34" charset="0"/>
            </a:endParaRPr>
          </a:p>
          <a:p>
            <a:pPr algn="ctr" eaLnBrk="0" hangingPunct="0"/>
            <a:r>
              <a:rPr lang="en-GB" sz="2800" b="1" dirty="0" smtClean="0">
                <a:solidFill>
                  <a:srgbClr val="2F13D7"/>
                </a:solidFill>
                <a:cs typeface="Arial" pitchFamily="34" charset="0"/>
              </a:rPr>
              <a:t>Fresh     494</a:t>
            </a:r>
          </a:p>
          <a:p>
            <a:pPr algn="ctr" eaLnBrk="0" hangingPunct="0"/>
            <a:r>
              <a:rPr lang="en-GB" sz="2800" b="1" dirty="0" smtClean="0">
                <a:solidFill>
                  <a:srgbClr val="2F13D7"/>
                </a:solidFill>
                <a:cs typeface="Arial" pitchFamily="34" charset="0"/>
              </a:rPr>
              <a:t>Cooked  478</a:t>
            </a:r>
          </a:p>
          <a:p>
            <a:pPr algn="ctr" eaLnBrk="0" hangingPunct="0"/>
            <a:r>
              <a:rPr lang="en-GB" sz="2800" b="1" dirty="0" smtClean="0">
                <a:solidFill>
                  <a:srgbClr val="2F13D7"/>
                </a:solidFill>
                <a:cs typeface="Arial" pitchFamily="34" charset="0"/>
              </a:rPr>
              <a:t>Pickled    76</a:t>
            </a:r>
          </a:p>
          <a:p>
            <a:pPr algn="ctr" eaLnBrk="0" hangingPunct="0"/>
            <a:r>
              <a:rPr lang="en-GB" sz="2800" b="1" dirty="0" smtClean="0">
                <a:solidFill>
                  <a:srgbClr val="2F13D7"/>
                </a:solidFill>
                <a:cs typeface="Arial" pitchFamily="34" charset="0"/>
              </a:rPr>
              <a:t>Spice       36</a:t>
            </a:r>
          </a:p>
          <a:p>
            <a:pPr algn="ctr" eaLnBrk="0" hangingPunct="0"/>
            <a:endParaRPr lang="en-US" sz="2800" dirty="0">
              <a:solidFill>
                <a:srgbClr val="2F13D7"/>
              </a:solidFill>
              <a:cs typeface="Arial" pitchFamily="34" charset="0"/>
            </a:endParaRPr>
          </a:p>
        </p:txBody>
      </p:sp>
      <p:pic>
        <p:nvPicPr>
          <p:cNvPr id="162819" name="Picture 4" descr="radA12A3"/>
          <p:cNvPicPr>
            <a:picLocks noChangeArrowheads="1"/>
          </p:cNvPicPr>
          <p:nvPr/>
        </p:nvPicPr>
        <p:blipFill>
          <a:blip r:embed="rId3" cstate="email">
            <a:extLst>
              <a:ext uri="{28A0092B-C50C-407E-A947-70E740481C1C}">
                <a14:useLocalDpi xmlns:a14="http://schemas.microsoft.com/office/drawing/2010/main"/>
              </a:ext>
            </a:extLst>
          </a:blip>
          <a:srcRect l="2597" t="14583" r="1299" b="4167"/>
          <a:stretch>
            <a:fillRect/>
          </a:stretch>
        </p:blipFill>
        <p:spPr bwMode="auto">
          <a:xfrm>
            <a:off x="609600" y="3200400"/>
            <a:ext cx="5029200" cy="3276600"/>
          </a:xfrm>
          <a:prstGeom prst="rect">
            <a:avLst/>
          </a:prstGeom>
          <a:ln>
            <a:noFill/>
          </a:ln>
          <a:effectLst>
            <a:outerShdw blurRad="292100" dist="139700" dir="2700000" algn="tl" rotWithShape="0">
              <a:srgbClr val="333333">
                <a:alpha val="65000"/>
              </a:srgbClr>
            </a:outerShdw>
          </a:effectLst>
        </p:spPr>
      </p:pic>
      <p:sp>
        <p:nvSpPr>
          <p:cNvPr id="162822" name="Rectangle 6"/>
          <p:cNvSpPr>
            <a:spLocks noGrp="1" noChangeArrowheads="1"/>
          </p:cNvSpPr>
          <p:nvPr>
            <p:ph type="body" sz="half" idx="1"/>
          </p:nvPr>
        </p:nvSpPr>
        <p:spPr>
          <a:xfrm>
            <a:off x="228600" y="1828800"/>
            <a:ext cx="8534400" cy="1066800"/>
          </a:xfrm>
          <a:noFill/>
          <a:ln/>
        </p:spPr>
        <p:txBody>
          <a:bodyPr>
            <a:noAutofit/>
          </a:bodyPr>
          <a:lstStyle/>
          <a:p>
            <a:pPr>
              <a:buFontTx/>
              <a:buNone/>
            </a:pPr>
            <a:r>
              <a:rPr lang="en-GB" sz="2400" dirty="0">
                <a:solidFill>
                  <a:srgbClr val="2F13D7"/>
                </a:solidFill>
              </a:rPr>
              <a:t>   </a:t>
            </a:r>
            <a:r>
              <a:rPr lang="en-GB" sz="2400" dirty="0" smtClean="0">
                <a:solidFill>
                  <a:srgbClr val="2F13D7"/>
                </a:solidFill>
              </a:rPr>
              <a:t>  2003 </a:t>
            </a:r>
            <a:r>
              <a:rPr lang="en-GB" sz="2400" dirty="0" err="1" smtClean="0">
                <a:solidFill>
                  <a:srgbClr val="2F13D7"/>
                </a:solidFill>
              </a:rPr>
              <a:t>Ethnobotanic</a:t>
            </a:r>
            <a:r>
              <a:rPr lang="en-GB" sz="2400" dirty="0" smtClean="0">
                <a:solidFill>
                  <a:srgbClr val="2F13D7"/>
                </a:solidFill>
              </a:rPr>
              <a:t> </a:t>
            </a:r>
            <a:r>
              <a:rPr lang="en-GB" sz="2400" dirty="0">
                <a:solidFill>
                  <a:srgbClr val="2F13D7"/>
                </a:solidFill>
              </a:rPr>
              <a:t>study on </a:t>
            </a:r>
            <a:r>
              <a:rPr lang="en-GB" sz="2400" dirty="0" smtClean="0">
                <a:solidFill>
                  <a:srgbClr val="2F13D7"/>
                </a:solidFill>
              </a:rPr>
              <a:t>wild species </a:t>
            </a:r>
            <a:r>
              <a:rPr lang="en-GB" sz="2400" dirty="0">
                <a:solidFill>
                  <a:srgbClr val="2F13D7"/>
                </a:solidFill>
              </a:rPr>
              <a:t>in Lebanon </a:t>
            </a:r>
            <a:r>
              <a:rPr lang="en-GB" sz="2400" dirty="0" smtClean="0">
                <a:solidFill>
                  <a:srgbClr val="2F13D7"/>
                </a:solidFill>
              </a:rPr>
              <a:t>covering 12 villages, 60 </a:t>
            </a:r>
            <a:r>
              <a:rPr lang="en-GB" sz="2400" dirty="0">
                <a:solidFill>
                  <a:srgbClr val="2F13D7"/>
                </a:solidFill>
              </a:rPr>
              <a:t>plant </a:t>
            </a:r>
            <a:r>
              <a:rPr lang="en-GB" sz="2400" dirty="0" smtClean="0">
                <a:solidFill>
                  <a:srgbClr val="2F13D7"/>
                </a:solidFill>
              </a:rPr>
              <a:t>Families, 260 </a:t>
            </a:r>
            <a:r>
              <a:rPr lang="en-GB" sz="2400" dirty="0">
                <a:solidFill>
                  <a:srgbClr val="2F13D7"/>
                </a:solidFill>
              </a:rPr>
              <a:t>vernacular names with 1,400 use citations </a:t>
            </a:r>
            <a:r>
              <a:rPr lang="en-GB" sz="2400" dirty="0" smtClean="0">
                <a:solidFill>
                  <a:srgbClr val="2F13D7"/>
                </a:solidFill>
              </a:rPr>
              <a:t>recorded. </a:t>
            </a:r>
            <a:endParaRPr lang="fr-FR" sz="2400" dirty="0">
              <a:solidFill>
                <a:srgbClr val="2F13D7"/>
              </a:solidFill>
            </a:endParaRPr>
          </a:p>
        </p:txBody>
      </p:sp>
      <p:sp>
        <p:nvSpPr>
          <p:cNvPr id="11" name="Rectangle 10"/>
          <p:cNvSpPr/>
          <p:nvPr/>
        </p:nvSpPr>
        <p:spPr>
          <a:xfrm>
            <a:off x="0" y="0"/>
            <a:ext cx="9144000" cy="1676400"/>
          </a:xfrm>
          <a:prstGeom prst="rect">
            <a:avLst/>
          </a:prstGeom>
          <a:solidFill>
            <a:srgbClr val="2F13D7"/>
          </a:solidFill>
          <a:ln>
            <a:solidFill>
              <a:srgbClr val="2F13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3333CC"/>
                </a:solidFill>
              </a:ln>
              <a:solidFill>
                <a:srgbClr val="2F13D7"/>
              </a:solidFill>
            </a:endParaRPr>
          </a:p>
        </p:txBody>
      </p:sp>
      <p:cxnSp>
        <p:nvCxnSpPr>
          <p:cNvPr id="14" name="Straight Connector 13"/>
          <p:cNvCxnSpPr/>
          <p:nvPr/>
        </p:nvCxnSpPr>
        <p:spPr>
          <a:xfrm>
            <a:off x="0" y="1676400"/>
            <a:ext cx="9144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066800" y="533400"/>
            <a:ext cx="7086600" cy="523220"/>
          </a:xfrm>
          <a:prstGeom prst="rect">
            <a:avLst/>
          </a:prstGeom>
        </p:spPr>
        <p:txBody>
          <a:bodyPr wrap="square">
            <a:spAutoFit/>
          </a:bodyPr>
          <a:lstStyle/>
          <a:p>
            <a:pPr algn="ctr"/>
            <a:r>
              <a:rPr lang="en-US" sz="2800" b="1" dirty="0" smtClean="0">
                <a:solidFill>
                  <a:schemeClr val="bg1"/>
                </a:solidFill>
                <a:latin typeface="Arial Black" pitchFamily="34" charset="0"/>
                <a:cs typeface="Times New Roman" pitchFamily="18" charset="0"/>
              </a:rPr>
              <a:t>Loss of Indigenous Knowledge</a:t>
            </a:r>
            <a:endParaRPr lang="en-US" sz="2800" b="1" dirty="0">
              <a:solidFill>
                <a:schemeClr val="bg1"/>
              </a:solidFill>
              <a:latin typeface="Arial Black" pitchFamily="34" charset="0"/>
              <a:cs typeface="Times New Roman" pitchFamily="18"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981200"/>
            <a:ext cx="4084320" cy="4572000"/>
          </a:xfrm>
          <a:prstGeom prst="rect">
            <a:avLst/>
          </a:prstGeom>
          <a:ln>
            <a:noFill/>
          </a:ln>
          <a:effectLst>
            <a:outerShdw blurRad="292100" dist="139700" dir="2700000" algn="tl" rotWithShape="0">
              <a:srgbClr val="333333">
                <a:alpha val="65000"/>
              </a:srgbClr>
            </a:outerShdw>
          </a:effectLst>
        </p:spPr>
      </p:pic>
      <p:sp>
        <p:nvSpPr>
          <p:cNvPr id="208899" name="Text Box 3"/>
          <p:cNvSpPr txBox="1">
            <a:spLocks noChangeArrowheads="1"/>
          </p:cNvSpPr>
          <p:nvPr/>
        </p:nvSpPr>
        <p:spPr bwMode="auto">
          <a:xfrm>
            <a:off x="4724400" y="1905000"/>
            <a:ext cx="4038600" cy="3046988"/>
          </a:xfrm>
          <a:prstGeom prst="rect">
            <a:avLst/>
          </a:prstGeom>
          <a:noFill/>
          <a:ln w="9525">
            <a:noFill/>
            <a:miter lim="800000"/>
            <a:headEnd/>
            <a:tailEnd/>
          </a:ln>
          <a:effectLst/>
        </p:spPr>
        <p:txBody>
          <a:bodyPr wrap="square">
            <a:spAutoFit/>
          </a:bodyPr>
          <a:lstStyle/>
          <a:p>
            <a:r>
              <a:rPr lang="en-US" sz="2400" dirty="0" smtClean="0">
                <a:solidFill>
                  <a:srgbClr val="2F13D7"/>
                </a:solidFill>
              </a:rPr>
              <a:t>Extremely limited is our understanding of the distribution of NUS, their uses and threats. This is fundamental in order to guide interventions aimed at strengthening both their conservation and use. </a:t>
            </a:r>
          </a:p>
        </p:txBody>
      </p:sp>
      <p:sp>
        <p:nvSpPr>
          <p:cNvPr id="4" name="Rectangle 3"/>
          <p:cNvSpPr/>
          <p:nvPr/>
        </p:nvSpPr>
        <p:spPr>
          <a:xfrm>
            <a:off x="0" y="0"/>
            <a:ext cx="9144000" cy="1676400"/>
          </a:xfrm>
          <a:prstGeom prst="rect">
            <a:avLst/>
          </a:prstGeom>
          <a:solidFill>
            <a:srgbClr val="2F13D7"/>
          </a:solidFill>
          <a:ln>
            <a:solidFill>
              <a:srgbClr val="2F13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3333CC"/>
                </a:solidFill>
              </a:ln>
              <a:solidFill>
                <a:srgbClr val="2F13D7"/>
              </a:solidFill>
            </a:endParaRPr>
          </a:p>
        </p:txBody>
      </p:sp>
      <p:cxnSp>
        <p:nvCxnSpPr>
          <p:cNvPr id="5" name="Straight Connector 4"/>
          <p:cNvCxnSpPr/>
          <p:nvPr/>
        </p:nvCxnSpPr>
        <p:spPr>
          <a:xfrm>
            <a:off x="0" y="1676400"/>
            <a:ext cx="9144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066800" y="533400"/>
            <a:ext cx="7086600" cy="954107"/>
          </a:xfrm>
          <a:prstGeom prst="rect">
            <a:avLst/>
          </a:prstGeom>
        </p:spPr>
        <p:txBody>
          <a:bodyPr wrap="square">
            <a:spAutoFit/>
          </a:bodyPr>
          <a:lstStyle/>
          <a:p>
            <a:pPr algn="ctr"/>
            <a:r>
              <a:rPr lang="en-US" sz="2800" b="1" dirty="0" smtClean="0">
                <a:solidFill>
                  <a:schemeClr val="bg1"/>
                </a:solidFill>
                <a:latin typeface="Arial Black" pitchFamily="34" charset="0"/>
                <a:cs typeface="Times New Roman" pitchFamily="18" charset="0"/>
              </a:rPr>
              <a:t>Mapping out NUS diversity: fundamental for their promotion</a:t>
            </a:r>
            <a:endParaRPr lang="en-US" sz="2800" b="1" dirty="0">
              <a:solidFill>
                <a:schemeClr val="bg1"/>
              </a:solidFill>
              <a:latin typeface="Arial Black" pitchFamily="34" charset="0"/>
              <a:cs typeface="Times New Roman" pitchFamily="18" charset="0"/>
            </a:endParaRPr>
          </a:p>
        </p:txBody>
      </p:sp>
      <p:sp>
        <p:nvSpPr>
          <p:cNvPr id="7" name="Rectangle 6"/>
          <p:cNvSpPr/>
          <p:nvPr/>
        </p:nvSpPr>
        <p:spPr>
          <a:xfrm>
            <a:off x="4495800" y="5791200"/>
            <a:ext cx="4191000" cy="707886"/>
          </a:xfrm>
          <a:prstGeom prst="rect">
            <a:avLst/>
          </a:prstGeom>
        </p:spPr>
        <p:txBody>
          <a:bodyPr wrap="square">
            <a:spAutoFit/>
          </a:bodyPr>
          <a:lstStyle/>
          <a:p>
            <a:pPr lvl="0" algn="ctr"/>
            <a:r>
              <a:rPr lang="en-US" sz="2000" b="1" dirty="0" smtClean="0">
                <a:solidFill>
                  <a:srgbClr val="2F13D7"/>
                </a:solidFill>
              </a:rPr>
              <a:t>Map of distribution of little millet in  </a:t>
            </a:r>
            <a:r>
              <a:rPr lang="en-US" sz="2000" b="1" dirty="0" err="1" smtClean="0">
                <a:solidFill>
                  <a:srgbClr val="2F13D7"/>
                </a:solidFill>
              </a:rPr>
              <a:t>Kolli</a:t>
            </a:r>
            <a:r>
              <a:rPr lang="en-US" sz="2000" b="1" dirty="0" smtClean="0">
                <a:solidFill>
                  <a:srgbClr val="2F13D7"/>
                </a:solidFill>
              </a:rPr>
              <a:t> Hills (source MSSRF)</a:t>
            </a:r>
          </a:p>
        </p:txBody>
      </p:sp>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676400"/>
          </a:xfrm>
          <a:prstGeom prst="rect">
            <a:avLst/>
          </a:prstGeom>
          <a:solidFill>
            <a:srgbClr val="2F13D7"/>
          </a:solidFill>
          <a:ln>
            <a:solidFill>
              <a:srgbClr val="2F13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3333CC"/>
                </a:solidFill>
              </a:ln>
              <a:solidFill>
                <a:srgbClr val="2F13D7"/>
              </a:solidFill>
            </a:endParaRPr>
          </a:p>
        </p:txBody>
      </p:sp>
      <p:cxnSp>
        <p:nvCxnSpPr>
          <p:cNvPr id="5" name="Straight Connector 4"/>
          <p:cNvCxnSpPr/>
          <p:nvPr/>
        </p:nvCxnSpPr>
        <p:spPr>
          <a:xfrm>
            <a:off x="0" y="1676400"/>
            <a:ext cx="9144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685800" y="533400"/>
            <a:ext cx="8001000" cy="954107"/>
          </a:xfrm>
          <a:prstGeom prst="rect">
            <a:avLst/>
          </a:prstGeom>
        </p:spPr>
        <p:txBody>
          <a:bodyPr wrap="square">
            <a:spAutoFit/>
          </a:bodyPr>
          <a:lstStyle/>
          <a:p>
            <a:pPr algn="ctr"/>
            <a:r>
              <a:rPr lang="en-US" sz="2800" b="1" dirty="0" smtClean="0">
                <a:solidFill>
                  <a:schemeClr val="bg1"/>
                </a:solidFill>
                <a:latin typeface="Arial Black" pitchFamily="34" charset="0"/>
                <a:cs typeface="Times New Roman" pitchFamily="18" charset="0"/>
              </a:rPr>
              <a:t>What mechanisms to promote access, exchange and use? </a:t>
            </a:r>
            <a:endParaRPr lang="en-US" sz="2800" b="1" dirty="0">
              <a:solidFill>
                <a:schemeClr val="bg1"/>
              </a:solidFill>
              <a:latin typeface="Arial Black" pitchFamily="34" charset="0"/>
              <a:cs typeface="Times New Roman" pitchFamily="18" charset="0"/>
            </a:endParaRPr>
          </a:p>
        </p:txBody>
      </p:sp>
      <p:pic>
        <p:nvPicPr>
          <p:cNvPr id="8"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57600" y="1905000"/>
            <a:ext cx="3083194" cy="4610112"/>
          </a:xfrm>
          <a:prstGeom prst="rect">
            <a:avLst/>
          </a:prstGeom>
          <a:ln>
            <a:noFill/>
          </a:ln>
          <a:effectLst>
            <a:outerShdw blurRad="292100" dist="139700" dir="2700000" algn="tl" rotWithShape="0">
              <a:srgbClr val="333333">
                <a:alpha val="65000"/>
              </a:srgbClr>
            </a:outerShdw>
          </a:effectLst>
        </p:spPr>
      </p:pic>
      <p:pic>
        <p:nvPicPr>
          <p:cNvPr id="1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05600" y="2362200"/>
            <a:ext cx="2208362" cy="3657600"/>
          </a:xfrm>
          <a:prstGeom prst="rect">
            <a:avLst/>
          </a:prstGeom>
          <a:noFill/>
        </p:spPr>
      </p:pic>
      <p:pic>
        <p:nvPicPr>
          <p:cNvPr id="12" name="Picture 2" descr="oca"/>
          <p:cNvPicPr>
            <a:picLocks noChangeAspect="1" noChangeArrowheads="1"/>
          </p:cNvPicPr>
          <p:nvPr/>
        </p:nvPicPr>
        <p:blipFill>
          <a:blip r:embed="rId5" cstate="print"/>
          <a:srcRect/>
          <a:stretch>
            <a:fillRect/>
          </a:stretch>
        </p:blipFill>
        <p:spPr bwMode="auto">
          <a:xfrm>
            <a:off x="152400" y="2133600"/>
            <a:ext cx="3419364" cy="39624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676400"/>
          </a:xfrm>
          <a:prstGeom prst="rect">
            <a:avLst/>
          </a:prstGeom>
          <a:solidFill>
            <a:srgbClr val="2F13D7"/>
          </a:solidFill>
          <a:ln>
            <a:solidFill>
              <a:srgbClr val="2F13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3333CC"/>
                </a:solidFill>
              </a:ln>
              <a:solidFill>
                <a:srgbClr val="2F13D7"/>
              </a:solidFill>
            </a:endParaRPr>
          </a:p>
        </p:txBody>
      </p:sp>
      <p:cxnSp>
        <p:nvCxnSpPr>
          <p:cNvPr id="5" name="Straight Connector 4"/>
          <p:cNvCxnSpPr/>
          <p:nvPr/>
        </p:nvCxnSpPr>
        <p:spPr>
          <a:xfrm>
            <a:off x="0" y="1676400"/>
            <a:ext cx="9144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609600" y="381000"/>
            <a:ext cx="8001000" cy="954107"/>
          </a:xfrm>
          <a:prstGeom prst="rect">
            <a:avLst/>
          </a:prstGeom>
        </p:spPr>
        <p:txBody>
          <a:bodyPr wrap="square">
            <a:spAutoFit/>
          </a:bodyPr>
          <a:lstStyle/>
          <a:p>
            <a:pPr algn="ctr"/>
            <a:r>
              <a:rPr lang="en-US" sz="2800" b="1" dirty="0" smtClean="0">
                <a:solidFill>
                  <a:schemeClr val="bg1"/>
                </a:solidFill>
                <a:latin typeface="Arial Black" pitchFamily="34" charset="0"/>
                <a:cs typeface="Times New Roman" pitchFamily="18" charset="0"/>
              </a:rPr>
              <a:t>Can participatory documentation and monitoring be a viable approach?</a:t>
            </a:r>
            <a:endParaRPr lang="en-US" sz="2800" b="1" dirty="0">
              <a:solidFill>
                <a:schemeClr val="bg1"/>
              </a:solidFill>
              <a:latin typeface="Arial Black" pitchFamily="34" charset="0"/>
              <a:cs typeface="Times New Roman" pitchFamily="18" charset="0"/>
            </a:endParaRPr>
          </a:p>
        </p:txBody>
      </p:sp>
      <p:pic>
        <p:nvPicPr>
          <p:cNvPr id="7" name="Picture 2" descr="Aduwabari-CBR22b"/>
          <p:cNvPicPr>
            <a:picLocks noChangeAspect="1" noChangeArrowheads="1"/>
          </p:cNvPicPr>
          <p:nvPr/>
        </p:nvPicPr>
        <p:blipFill>
          <a:blip r:embed="rId3" cstate="print"/>
          <a:srcRect/>
          <a:stretch>
            <a:fillRect/>
          </a:stretch>
        </p:blipFill>
        <p:spPr bwMode="auto">
          <a:xfrm>
            <a:off x="381000" y="2362200"/>
            <a:ext cx="4953000" cy="3714140"/>
          </a:xfrm>
          <a:prstGeom prst="rect">
            <a:avLst/>
          </a:prstGeom>
          <a:noFill/>
        </p:spPr>
      </p:pic>
      <p:sp>
        <p:nvSpPr>
          <p:cNvPr id="11" name="Text Box 5"/>
          <p:cNvSpPr txBox="1">
            <a:spLocks noChangeArrowheads="1"/>
          </p:cNvSpPr>
          <p:nvPr/>
        </p:nvSpPr>
        <p:spPr>
          <a:xfrm>
            <a:off x="5486400" y="2590800"/>
            <a:ext cx="3276600" cy="1143000"/>
          </a:xfrm>
          <a:prstGeom prst="rect">
            <a:avLst/>
          </a:prstGeom>
          <a:noFill/>
          <a:ln/>
        </p:spPr>
        <p:txBody>
          <a:body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2F13D7"/>
                </a:solidFill>
                <a:effectLst/>
                <a:uLnTx/>
                <a:uFillTx/>
                <a:latin typeface="Arial Narrow" pitchFamily="34" charset="0"/>
                <a:ea typeface="+mj-ea"/>
                <a:cs typeface="+mj-cs"/>
              </a:rPr>
              <a:t>Community Biodiversity Registers</a:t>
            </a:r>
            <a:endParaRPr kumimoji="0" lang="en-GB" sz="4400" b="0" i="0" u="none" strike="noStrike" kern="1200" cap="none" spc="0" normalizeH="0" baseline="0" noProof="0" dirty="0">
              <a:ln>
                <a:noFill/>
              </a:ln>
              <a:solidFill>
                <a:srgbClr val="2F13D7"/>
              </a:solidFill>
              <a:effectLst/>
              <a:uLnTx/>
              <a:uFillTx/>
              <a:latin typeface="Arial Narrow" pitchFamily="34" charset="0"/>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1676400"/>
          </a:xfrm>
          <a:prstGeom prst="rect">
            <a:avLst/>
          </a:prstGeom>
          <a:solidFill>
            <a:srgbClr val="2F13D7"/>
          </a:solidFill>
          <a:ln>
            <a:solidFill>
              <a:srgbClr val="2F13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3333CC"/>
                </a:solidFill>
              </a:ln>
              <a:solidFill>
                <a:srgbClr val="2F13D7"/>
              </a:solidFill>
            </a:endParaRPr>
          </a:p>
        </p:txBody>
      </p:sp>
      <p:cxnSp>
        <p:nvCxnSpPr>
          <p:cNvPr id="12" name="Straight Connector 11"/>
          <p:cNvCxnSpPr/>
          <p:nvPr/>
        </p:nvCxnSpPr>
        <p:spPr>
          <a:xfrm>
            <a:off x="0" y="1676400"/>
            <a:ext cx="9144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066800" y="533400"/>
            <a:ext cx="7086600" cy="707886"/>
          </a:xfrm>
          <a:prstGeom prst="rect">
            <a:avLst/>
          </a:prstGeom>
        </p:spPr>
        <p:txBody>
          <a:bodyPr wrap="square">
            <a:spAutoFit/>
          </a:bodyPr>
          <a:lstStyle/>
          <a:p>
            <a:pPr algn="ctr"/>
            <a:r>
              <a:rPr lang="en-US" sz="4000" b="1" dirty="0" smtClean="0">
                <a:solidFill>
                  <a:schemeClr val="bg1"/>
                </a:solidFill>
                <a:latin typeface="Arial Black" pitchFamily="34" charset="0"/>
                <a:cs typeface="Times New Roman" pitchFamily="18" charset="0"/>
              </a:rPr>
              <a:t>Project’ s OBJECTIVES</a:t>
            </a:r>
            <a:endParaRPr lang="en-US" sz="4000" b="1" dirty="0">
              <a:solidFill>
                <a:schemeClr val="bg1"/>
              </a:solidFill>
              <a:latin typeface="Arial Black" pitchFamily="34" charset="0"/>
              <a:cs typeface="Times New Roman" pitchFamily="18" charset="0"/>
            </a:endParaRPr>
          </a:p>
        </p:txBody>
      </p:sp>
      <p:sp>
        <p:nvSpPr>
          <p:cNvPr id="6" name="Content Placeholder 5"/>
          <p:cNvSpPr>
            <a:spLocks noGrp="1"/>
          </p:cNvSpPr>
          <p:nvPr>
            <p:ph idx="1"/>
          </p:nvPr>
        </p:nvSpPr>
        <p:spPr>
          <a:xfrm>
            <a:off x="457200" y="1905000"/>
            <a:ext cx="8229600" cy="4525963"/>
          </a:xfrm>
        </p:spPr>
        <p:txBody>
          <a:bodyPr>
            <a:normAutofit fontScale="62500" lnSpcReduction="20000"/>
          </a:bodyPr>
          <a:lstStyle/>
          <a:p>
            <a:pPr marL="514350" lvl="0" indent="-514350">
              <a:buFont typeface="+mj-lt"/>
              <a:buAutoNum type="arabicPeriod"/>
            </a:pPr>
            <a:r>
              <a:rPr lang="en-US" sz="3400" b="1" dirty="0" smtClean="0">
                <a:solidFill>
                  <a:srgbClr val="FF0000"/>
                </a:solidFill>
              </a:rPr>
              <a:t>Develop and test new methods and tools </a:t>
            </a:r>
            <a:r>
              <a:rPr lang="en-US" sz="3400" dirty="0" smtClean="0">
                <a:solidFill>
                  <a:srgbClr val="2F13D7"/>
                </a:solidFill>
              </a:rPr>
              <a:t>in close partnership with farmers and value chain actors aimed at enhancing their capacities to sustainably conserve traditional crops and associated knowledge at the farm level;  </a:t>
            </a:r>
          </a:p>
          <a:p>
            <a:pPr marL="514350" lvl="0" indent="-514350">
              <a:buFont typeface="+mj-lt"/>
              <a:buAutoNum type="arabicPeriod"/>
            </a:pPr>
            <a:r>
              <a:rPr lang="en-US" sz="3400" dirty="0" smtClean="0">
                <a:solidFill>
                  <a:srgbClr val="2F13D7"/>
                </a:solidFill>
              </a:rPr>
              <a:t>Explore ways of integrating the </a:t>
            </a:r>
            <a:r>
              <a:rPr lang="en-US" sz="3400" b="1" dirty="0" smtClean="0">
                <a:solidFill>
                  <a:srgbClr val="FF0000"/>
                </a:solidFill>
              </a:rPr>
              <a:t>monitoring of diversity </a:t>
            </a:r>
            <a:r>
              <a:rPr lang="en-US" sz="3400" dirty="0" smtClean="0">
                <a:solidFill>
                  <a:srgbClr val="2F13D7"/>
                </a:solidFill>
              </a:rPr>
              <a:t>on-farm, along with use-enhancement goals, through inter-disciplinary and multi-sector approaches (note </a:t>
            </a:r>
            <a:r>
              <a:rPr lang="en-US" sz="3400" b="1" dirty="0" smtClean="0">
                <a:solidFill>
                  <a:srgbClr val="FF0000"/>
                </a:solidFill>
              </a:rPr>
              <a:t>RED LIST </a:t>
            </a:r>
            <a:r>
              <a:rPr lang="en-US" sz="3400" dirty="0" smtClean="0">
                <a:solidFill>
                  <a:srgbClr val="2F13D7"/>
                </a:solidFill>
              </a:rPr>
              <a:t>for cultivated species);</a:t>
            </a:r>
          </a:p>
          <a:p>
            <a:pPr marL="514350" lvl="0" indent="-514350">
              <a:buFont typeface="+mj-lt"/>
              <a:buAutoNum type="arabicPeriod"/>
            </a:pPr>
            <a:r>
              <a:rPr lang="en-US" sz="3400" dirty="0" smtClean="0">
                <a:solidFill>
                  <a:srgbClr val="2F13D7"/>
                </a:solidFill>
              </a:rPr>
              <a:t>Promote a more </a:t>
            </a:r>
            <a:r>
              <a:rPr lang="en-US" sz="3400" b="1" dirty="0" smtClean="0">
                <a:solidFill>
                  <a:srgbClr val="FF0000"/>
                </a:solidFill>
              </a:rPr>
              <a:t>balanced complementary conservation </a:t>
            </a:r>
            <a:r>
              <a:rPr lang="en-US" sz="3400" dirty="0" smtClean="0">
                <a:solidFill>
                  <a:srgbClr val="2F13D7"/>
                </a:solidFill>
              </a:rPr>
              <a:t>agenda in national </a:t>
            </a:r>
            <a:r>
              <a:rPr lang="en-US" sz="3400" dirty="0" err="1" smtClean="0">
                <a:solidFill>
                  <a:srgbClr val="2F13D7"/>
                </a:solidFill>
              </a:rPr>
              <a:t>programmes</a:t>
            </a:r>
            <a:r>
              <a:rPr lang="en-US" sz="3400" dirty="0" smtClean="0">
                <a:solidFill>
                  <a:srgbClr val="2F13D7"/>
                </a:solidFill>
              </a:rPr>
              <a:t>, based on the need to combat genetic erosion and to meet the needs of </a:t>
            </a:r>
            <a:r>
              <a:rPr lang="en-US" sz="3400" dirty="0" err="1" smtClean="0">
                <a:solidFill>
                  <a:srgbClr val="2F13D7"/>
                </a:solidFill>
              </a:rPr>
              <a:t>agrobiodiversity</a:t>
            </a:r>
            <a:r>
              <a:rPr lang="en-US" sz="3400" dirty="0" smtClean="0">
                <a:solidFill>
                  <a:srgbClr val="2F13D7"/>
                </a:solidFill>
              </a:rPr>
              <a:t> users; and  </a:t>
            </a:r>
          </a:p>
          <a:p>
            <a:pPr marL="514350" lvl="0" indent="-514350">
              <a:buFont typeface="+mj-lt"/>
              <a:buAutoNum type="arabicPeriod"/>
            </a:pPr>
            <a:r>
              <a:rPr lang="en-US" sz="3400" dirty="0" smtClean="0">
                <a:solidFill>
                  <a:srgbClr val="2F13D7"/>
                </a:solidFill>
              </a:rPr>
              <a:t>Provide useful </a:t>
            </a:r>
            <a:r>
              <a:rPr lang="en-US" sz="3400" b="1" dirty="0" smtClean="0">
                <a:solidFill>
                  <a:srgbClr val="FF0000"/>
                </a:solidFill>
              </a:rPr>
              <a:t>findings to guide further research </a:t>
            </a:r>
            <a:r>
              <a:rPr lang="en-US" sz="3400" dirty="0" smtClean="0">
                <a:solidFill>
                  <a:srgbClr val="2F13D7"/>
                </a:solidFill>
              </a:rPr>
              <a:t>related to climate change and its impact on species and varieties deployed in local production systems. </a:t>
            </a:r>
          </a:p>
          <a:p>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1474" name="Picture 2" descr="G:\Stefano WORK BACK UP\IFAD-NUS (I-II) fotos\AMERICAS\WILY 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0528" y="0"/>
            <a:ext cx="9324528" cy="6858000"/>
          </a:xfrm>
          <a:prstGeom prst="rect">
            <a:avLst/>
          </a:prstGeom>
          <a:noFill/>
        </p:spPr>
      </p:pic>
      <p:sp>
        <p:nvSpPr>
          <p:cNvPr id="5" name="Text Box 2"/>
          <p:cNvSpPr txBox="1">
            <a:spLocks noChangeArrowheads="1"/>
          </p:cNvSpPr>
          <p:nvPr/>
        </p:nvSpPr>
        <p:spPr bwMode="auto">
          <a:xfrm>
            <a:off x="1043608" y="5589240"/>
            <a:ext cx="7315200" cy="1015663"/>
          </a:xfrm>
          <a:prstGeom prst="rect">
            <a:avLst/>
          </a:prstGeom>
          <a:noFill/>
          <a:ln w="9525">
            <a:noFill/>
            <a:miter lim="800000"/>
            <a:headEnd/>
            <a:tailEnd/>
          </a:ln>
          <a:effectLst/>
        </p:spPr>
        <p:txBody>
          <a:bodyPr>
            <a:spAutoFit/>
          </a:bodyPr>
          <a:lstStyle/>
          <a:p>
            <a:pPr marL="342900" indent="-342900" algn="ctr"/>
            <a:r>
              <a:rPr lang="en-US" sz="6000" b="1" dirty="0" smtClean="0">
                <a:solidFill>
                  <a:schemeClr val="bg1"/>
                </a:solidFill>
                <a:latin typeface="Arial Black" pitchFamily="34" charset="0"/>
                <a:cs typeface="Times New Roman" pitchFamily="18" charset="0"/>
              </a:rPr>
              <a:t>Thank you! </a:t>
            </a:r>
            <a:endParaRPr lang="en-US" sz="6000" b="1" dirty="0" smtClean="0">
              <a:solidFill>
                <a:schemeClr val="bg1"/>
              </a:solidFill>
              <a:latin typeface="Helvetica" pitchFamily="34" charset="0"/>
              <a:cs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10152</TotalTime>
  <Words>3647</Words>
  <Application>Microsoft Macintosh PowerPoint</Application>
  <PresentationFormat>On-screen Show (4:3)</PresentationFormat>
  <Paragraphs>807</Paragraphs>
  <Slides>79</Slides>
  <Notes>17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79</vt:i4>
      </vt:variant>
    </vt:vector>
  </HeadingPairs>
  <TitlesOfParts>
    <vt:vector size="81" baseType="lpstr">
      <vt:lpstr>Default Design</vt:lpstr>
      <vt:lpstr>Chart</vt:lpstr>
      <vt:lpstr>PowerPoint Presentation</vt:lpstr>
      <vt:lpstr>PowerPoint Presentation</vt:lpstr>
      <vt:lpstr>PowerPoint Presentation</vt:lpstr>
      <vt:lpstr>PowerPoint Presentation</vt:lpstr>
      <vt:lpstr>PowerPoint Presentation</vt:lpstr>
      <vt:lpstr>World Chef meets Bolivian household Chef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Análisis Nutricional Productos Procesados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Educating the younger ones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rkhalil</dc:creator>
  <cp:lastModifiedBy>valentina barbiero</cp:lastModifiedBy>
  <cp:revision>929</cp:revision>
  <dcterms:created xsi:type="dcterms:W3CDTF">2007-02-05T11:18:54Z</dcterms:created>
  <dcterms:modified xsi:type="dcterms:W3CDTF">2014-05-09T13:42:25Z</dcterms:modified>
</cp:coreProperties>
</file>